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054" r:id="rId2"/>
  </p:sldMasterIdLst>
  <p:notesMasterIdLst>
    <p:notesMasterId r:id="rId13"/>
  </p:notesMasterIdLst>
  <p:sldIdLst>
    <p:sldId id="272" r:id="rId3"/>
    <p:sldId id="258" r:id="rId4"/>
    <p:sldId id="257" r:id="rId5"/>
    <p:sldId id="259" r:id="rId6"/>
    <p:sldId id="273" r:id="rId7"/>
    <p:sldId id="274" r:id="rId8"/>
    <p:sldId id="275" r:id="rId9"/>
    <p:sldId id="276" r:id="rId10"/>
    <p:sldId id="277"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98C53-6294-465B-A7C1-15AAD3A5A28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EECBA87-2FA7-469C-BE64-7370BFBEC200}">
      <dgm:prSet/>
      <dgm:spPr/>
      <dgm:t>
        <a:bodyPr/>
        <a:lstStyle/>
        <a:p>
          <a:pPr>
            <a:defRPr cap="all"/>
          </a:pPr>
          <a:r>
            <a:rPr lang="en-US"/>
            <a:t>What is rapport?</a:t>
          </a:r>
        </a:p>
      </dgm:t>
    </dgm:pt>
    <dgm:pt modelId="{B4267046-C89D-436E-9931-EFA29C966F61}" type="parTrans" cxnId="{21C8B424-F3CB-444B-9EAC-478FA16BD58C}">
      <dgm:prSet/>
      <dgm:spPr/>
      <dgm:t>
        <a:bodyPr/>
        <a:lstStyle/>
        <a:p>
          <a:endParaRPr lang="en-US"/>
        </a:p>
      </dgm:t>
    </dgm:pt>
    <dgm:pt modelId="{97F95566-A4B1-4CE3-B749-A9CE59BE5582}" type="sibTrans" cxnId="{21C8B424-F3CB-444B-9EAC-478FA16BD58C}">
      <dgm:prSet/>
      <dgm:spPr/>
      <dgm:t>
        <a:bodyPr/>
        <a:lstStyle/>
        <a:p>
          <a:endParaRPr lang="en-US"/>
        </a:p>
      </dgm:t>
    </dgm:pt>
    <dgm:pt modelId="{5530EFA3-E143-4AA6-941B-0F33B09125C4}">
      <dgm:prSet/>
      <dgm:spPr/>
      <dgm:t>
        <a:bodyPr/>
        <a:lstStyle/>
        <a:p>
          <a:pPr>
            <a:defRPr cap="all"/>
          </a:pPr>
          <a:r>
            <a:rPr lang="en-US" dirty="0"/>
            <a:t>How can rapport impact research? </a:t>
          </a:r>
        </a:p>
      </dgm:t>
    </dgm:pt>
    <dgm:pt modelId="{7871BC7E-A0FE-4EA1-A311-00D70379E508}" type="parTrans" cxnId="{9E40E56A-92CF-4BB7-955B-4FDA24EF40B2}">
      <dgm:prSet/>
      <dgm:spPr/>
      <dgm:t>
        <a:bodyPr/>
        <a:lstStyle/>
        <a:p>
          <a:endParaRPr lang="en-US"/>
        </a:p>
      </dgm:t>
    </dgm:pt>
    <dgm:pt modelId="{6B0E0DF3-303C-4A22-923E-7C57CE387122}" type="sibTrans" cxnId="{9E40E56A-92CF-4BB7-955B-4FDA24EF40B2}">
      <dgm:prSet/>
      <dgm:spPr/>
      <dgm:t>
        <a:bodyPr/>
        <a:lstStyle/>
        <a:p>
          <a:endParaRPr lang="en-US"/>
        </a:p>
      </dgm:t>
    </dgm:pt>
    <dgm:pt modelId="{DAD074AC-E4A2-48F8-A2D5-6E03D9F59D95}" type="pres">
      <dgm:prSet presAssocID="{76F98C53-6294-465B-A7C1-15AAD3A5A280}" presName="root" presStyleCnt="0">
        <dgm:presLayoutVars>
          <dgm:dir/>
          <dgm:resizeHandles val="exact"/>
        </dgm:presLayoutVars>
      </dgm:prSet>
      <dgm:spPr/>
    </dgm:pt>
    <dgm:pt modelId="{BAC84E87-5AA8-4F2A-A8C4-9ECF22B4FFCF}" type="pres">
      <dgm:prSet presAssocID="{4EECBA87-2FA7-469C-BE64-7370BFBEC200}" presName="compNode" presStyleCnt="0"/>
      <dgm:spPr/>
    </dgm:pt>
    <dgm:pt modelId="{2ACE5A0B-7771-4614-9E7F-C1E1E4F541E4}" type="pres">
      <dgm:prSet presAssocID="{4EECBA87-2FA7-469C-BE64-7370BFBEC200}" presName="iconBgRect" presStyleLbl="bgShp" presStyleIdx="0" presStyleCnt="2"/>
      <dgm:spPr/>
    </dgm:pt>
    <dgm:pt modelId="{2B37F0BD-56D0-4E8D-A890-F7CBDF5AB8F1}" type="pres">
      <dgm:prSet presAssocID="{4EECBA87-2FA7-469C-BE64-7370BFBEC20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959D237-3F26-4BE6-A07D-034A4A260FBD}" type="pres">
      <dgm:prSet presAssocID="{4EECBA87-2FA7-469C-BE64-7370BFBEC200}" presName="spaceRect" presStyleCnt="0"/>
      <dgm:spPr/>
    </dgm:pt>
    <dgm:pt modelId="{FF634006-7006-487E-AE3F-B13FF60F8706}" type="pres">
      <dgm:prSet presAssocID="{4EECBA87-2FA7-469C-BE64-7370BFBEC200}" presName="textRect" presStyleLbl="revTx" presStyleIdx="0" presStyleCnt="2">
        <dgm:presLayoutVars>
          <dgm:chMax val="1"/>
          <dgm:chPref val="1"/>
        </dgm:presLayoutVars>
      </dgm:prSet>
      <dgm:spPr/>
    </dgm:pt>
    <dgm:pt modelId="{3A9A5B4F-7A02-4AA3-B458-F37E5B1CCCAD}" type="pres">
      <dgm:prSet presAssocID="{97F95566-A4B1-4CE3-B749-A9CE59BE5582}" presName="sibTrans" presStyleCnt="0"/>
      <dgm:spPr/>
    </dgm:pt>
    <dgm:pt modelId="{24682D17-1388-45C0-AB2E-1316D54D2B99}" type="pres">
      <dgm:prSet presAssocID="{5530EFA3-E143-4AA6-941B-0F33B09125C4}" presName="compNode" presStyleCnt="0"/>
      <dgm:spPr/>
    </dgm:pt>
    <dgm:pt modelId="{B3841780-D1D5-4540-A2FB-F48BB384FBFD}" type="pres">
      <dgm:prSet presAssocID="{5530EFA3-E143-4AA6-941B-0F33B09125C4}" presName="iconBgRect" presStyleLbl="bgShp" presStyleIdx="1" presStyleCnt="2" custLinFactNeighborX="-11319" custLinFactNeighborY="-2779"/>
      <dgm:spPr/>
    </dgm:pt>
    <dgm:pt modelId="{AF7F41E9-FEC9-4D34-A184-04C59EB7A580}" type="pres">
      <dgm:prSet presAssocID="{5530EFA3-E143-4AA6-941B-0F33B09125C4}" presName="iconRect" presStyleLbl="node1" presStyleIdx="1" presStyleCnt="2" custLinFactNeighborX="-19294" custLinFactNeighborY="12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FAAB2625-8CA4-4DB4-ADB7-D292EF43C978}" type="pres">
      <dgm:prSet presAssocID="{5530EFA3-E143-4AA6-941B-0F33B09125C4}" presName="spaceRect" presStyleCnt="0"/>
      <dgm:spPr/>
    </dgm:pt>
    <dgm:pt modelId="{29B94217-C7FB-495D-87A6-A676DD3F6E42}" type="pres">
      <dgm:prSet presAssocID="{5530EFA3-E143-4AA6-941B-0F33B09125C4}" presName="textRect" presStyleLbl="revTx" presStyleIdx="1" presStyleCnt="2" custLinFactNeighborX="-11394" custLinFactNeighborY="3637">
        <dgm:presLayoutVars>
          <dgm:chMax val="1"/>
          <dgm:chPref val="1"/>
        </dgm:presLayoutVars>
      </dgm:prSet>
      <dgm:spPr/>
    </dgm:pt>
  </dgm:ptLst>
  <dgm:cxnLst>
    <dgm:cxn modelId="{3399AC0B-94D5-436E-B647-0F1ACE00733F}" type="presOf" srcId="{76F98C53-6294-465B-A7C1-15AAD3A5A280}" destId="{DAD074AC-E4A2-48F8-A2D5-6E03D9F59D95}" srcOrd="0" destOrd="0" presId="urn:microsoft.com/office/officeart/2018/5/layout/IconCircleLabelList"/>
    <dgm:cxn modelId="{21C8B424-F3CB-444B-9EAC-478FA16BD58C}" srcId="{76F98C53-6294-465B-A7C1-15AAD3A5A280}" destId="{4EECBA87-2FA7-469C-BE64-7370BFBEC200}" srcOrd="0" destOrd="0" parTransId="{B4267046-C89D-436E-9931-EFA29C966F61}" sibTransId="{97F95566-A4B1-4CE3-B749-A9CE59BE5582}"/>
    <dgm:cxn modelId="{25BC2E30-9E02-4AFA-B44B-09697B3789E9}" type="presOf" srcId="{5530EFA3-E143-4AA6-941B-0F33B09125C4}" destId="{29B94217-C7FB-495D-87A6-A676DD3F6E42}" srcOrd="0" destOrd="0" presId="urn:microsoft.com/office/officeart/2018/5/layout/IconCircleLabelList"/>
    <dgm:cxn modelId="{9E40E56A-92CF-4BB7-955B-4FDA24EF40B2}" srcId="{76F98C53-6294-465B-A7C1-15AAD3A5A280}" destId="{5530EFA3-E143-4AA6-941B-0F33B09125C4}" srcOrd="1" destOrd="0" parTransId="{7871BC7E-A0FE-4EA1-A311-00D70379E508}" sibTransId="{6B0E0DF3-303C-4A22-923E-7C57CE387122}"/>
    <dgm:cxn modelId="{6C36F2DA-1DA1-48DB-8B0A-4393DE4E668A}" type="presOf" srcId="{4EECBA87-2FA7-469C-BE64-7370BFBEC200}" destId="{FF634006-7006-487E-AE3F-B13FF60F8706}" srcOrd="0" destOrd="0" presId="urn:microsoft.com/office/officeart/2018/5/layout/IconCircleLabelList"/>
    <dgm:cxn modelId="{1C1A67A3-DD51-4AD2-BC94-AA44C685DD59}" type="presParOf" srcId="{DAD074AC-E4A2-48F8-A2D5-6E03D9F59D95}" destId="{BAC84E87-5AA8-4F2A-A8C4-9ECF22B4FFCF}" srcOrd="0" destOrd="0" presId="urn:microsoft.com/office/officeart/2018/5/layout/IconCircleLabelList"/>
    <dgm:cxn modelId="{BC64DC43-5B58-4F62-B98D-7C3107A65E40}" type="presParOf" srcId="{BAC84E87-5AA8-4F2A-A8C4-9ECF22B4FFCF}" destId="{2ACE5A0B-7771-4614-9E7F-C1E1E4F541E4}" srcOrd="0" destOrd="0" presId="urn:microsoft.com/office/officeart/2018/5/layout/IconCircleLabelList"/>
    <dgm:cxn modelId="{6D4339CA-DC21-4E86-A3B0-3E054325EE5E}" type="presParOf" srcId="{BAC84E87-5AA8-4F2A-A8C4-9ECF22B4FFCF}" destId="{2B37F0BD-56D0-4E8D-A890-F7CBDF5AB8F1}" srcOrd="1" destOrd="0" presId="urn:microsoft.com/office/officeart/2018/5/layout/IconCircleLabelList"/>
    <dgm:cxn modelId="{CB3C9883-E343-4816-A0F4-993951094F1C}" type="presParOf" srcId="{BAC84E87-5AA8-4F2A-A8C4-9ECF22B4FFCF}" destId="{3959D237-3F26-4BE6-A07D-034A4A260FBD}" srcOrd="2" destOrd="0" presId="urn:microsoft.com/office/officeart/2018/5/layout/IconCircleLabelList"/>
    <dgm:cxn modelId="{39C4AD8A-624E-4913-99B5-4583E07C531C}" type="presParOf" srcId="{BAC84E87-5AA8-4F2A-A8C4-9ECF22B4FFCF}" destId="{FF634006-7006-487E-AE3F-B13FF60F8706}" srcOrd="3" destOrd="0" presId="urn:microsoft.com/office/officeart/2018/5/layout/IconCircleLabelList"/>
    <dgm:cxn modelId="{66B711B5-C651-4DCB-9FFE-B354069C19FB}" type="presParOf" srcId="{DAD074AC-E4A2-48F8-A2D5-6E03D9F59D95}" destId="{3A9A5B4F-7A02-4AA3-B458-F37E5B1CCCAD}" srcOrd="1" destOrd="0" presId="urn:microsoft.com/office/officeart/2018/5/layout/IconCircleLabelList"/>
    <dgm:cxn modelId="{ACAFFD39-9F41-4772-BA62-3632B558682E}" type="presParOf" srcId="{DAD074AC-E4A2-48F8-A2D5-6E03D9F59D95}" destId="{24682D17-1388-45C0-AB2E-1316D54D2B99}" srcOrd="2" destOrd="0" presId="urn:microsoft.com/office/officeart/2018/5/layout/IconCircleLabelList"/>
    <dgm:cxn modelId="{772FF1B6-E59C-4546-B7B3-CDCA961F1080}" type="presParOf" srcId="{24682D17-1388-45C0-AB2E-1316D54D2B99}" destId="{B3841780-D1D5-4540-A2FB-F48BB384FBFD}" srcOrd="0" destOrd="0" presId="urn:microsoft.com/office/officeart/2018/5/layout/IconCircleLabelList"/>
    <dgm:cxn modelId="{570BD83D-2B7B-451E-88A2-6FF5316CEBD7}" type="presParOf" srcId="{24682D17-1388-45C0-AB2E-1316D54D2B99}" destId="{AF7F41E9-FEC9-4D34-A184-04C59EB7A580}" srcOrd="1" destOrd="0" presId="urn:microsoft.com/office/officeart/2018/5/layout/IconCircleLabelList"/>
    <dgm:cxn modelId="{1A0FF385-38A0-4EA9-9EE6-ED342C480FB5}" type="presParOf" srcId="{24682D17-1388-45C0-AB2E-1316D54D2B99}" destId="{FAAB2625-8CA4-4DB4-ADB7-D292EF43C978}" srcOrd="2" destOrd="0" presId="urn:microsoft.com/office/officeart/2018/5/layout/IconCircleLabelList"/>
    <dgm:cxn modelId="{8F5258A4-0362-49B6-BE99-86F8AEC425D8}" type="presParOf" srcId="{24682D17-1388-45C0-AB2E-1316D54D2B99}" destId="{29B94217-C7FB-495D-87A6-A676DD3F6E4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E5A0B-7771-4614-9E7F-C1E1E4F541E4}">
      <dsp:nvSpPr>
        <dsp:cNvPr id="0" name=""/>
        <dsp:cNvSpPr/>
      </dsp:nvSpPr>
      <dsp:spPr>
        <a:xfrm>
          <a:off x="2130800" y="93039"/>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7F0BD-56D0-4E8D-A890-F7CBDF5AB8F1}">
      <dsp:nvSpPr>
        <dsp:cNvPr id="0" name=""/>
        <dsp:cNvSpPr/>
      </dsp:nvSpPr>
      <dsp:spPr>
        <a:xfrm>
          <a:off x="2598800" y="56103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634006-7006-487E-AE3F-B13FF60F8706}">
      <dsp:nvSpPr>
        <dsp:cNvPr id="0" name=""/>
        <dsp:cNvSpPr/>
      </dsp:nvSpPr>
      <dsp:spPr>
        <a:xfrm>
          <a:off x="1428800" y="29730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What is rapport?</a:t>
          </a:r>
        </a:p>
      </dsp:txBody>
      <dsp:txXfrm>
        <a:off x="1428800" y="2973040"/>
        <a:ext cx="3600000" cy="720000"/>
      </dsp:txXfrm>
    </dsp:sp>
    <dsp:sp modelId="{B3841780-D1D5-4540-A2FB-F48BB384FBFD}">
      <dsp:nvSpPr>
        <dsp:cNvPr id="0" name=""/>
        <dsp:cNvSpPr/>
      </dsp:nvSpPr>
      <dsp:spPr>
        <a:xfrm>
          <a:off x="6112234" y="32013"/>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F41E9-FEC9-4D34-A184-04C59EB7A580}">
      <dsp:nvSpPr>
        <dsp:cNvPr id="0" name=""/>
        <dsp:cNvSpPr/>
      </dsp:nvSpPr>
      <dsp:spPr>
        <a:xfrm>
          <a:off x="6585695" y="576928"/>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B94217-C7FB-495D-87A6-A676DD3F6E42}">
      <dsp:nvSpPr>
        <dsp:cNvPr id="0" name=""/>
        <dsp:cNvSpPr/>
      </dsp:nvSpPr>
      <dsp:spPr>
        <a:xfrm>
          <a:off x="5248616" y="299922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How can rapport impact research? </a:t>
          </a:r>
        </a:p>
      </dsp:txBody>
      <dsp:txXfrm>
        <a:off x="5248616" y="2999226"/>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35FF6-8D26-4EBE-B7D2-65724EC772B4}"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C2C0A-DA3C-467E-8F7E-2E04009D70C0}" type="slidenum">
              <a:rPr lang="en-US" smtClean="0"/>
              <a:t>‹#›</a:t>
            </a:fld>
            <a:endParaRPr lang="en-US"/>
          </a:p>
        </p:txBody>
      </p:sp>
    </p:spTree>
    <p:extLst>
      <p:ext uri="{BB962C8B-B14F-4D97-AF65-F5344CB8AC3E}">
        <p14:creationId xmlns:p14="http://schemas.microsoft.com/office/powerpoint/2010/main" val="362060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B3AB32-59DF-41F1-9618-EDFBF5049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91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Merriam-Webster. (n.d.). Rapport definition &amp;amp; meaning. Merriam-Webster. Retrieved May 1, 2023, from https://www.merriam-webster.com/dictionary/rapport </a:t>
            </a:r>
          </a:p>
        </p:txBody>
      </p:sp>
      <p:sp>
        <p:nvSpPr>
          <p:cNvPr id="4" name="Slide Number Placeholder 3"/>
          <p:cNvSpPr>
            <a:spLocks noGrp="1"/>
          </p:cNvSpPr>
          <p:nvPr>
            <p:ph type="sldNum" sz="quarter" idx="5"/>
          </p:nvPr>
        </p:nvSpPr>
        <p:spPr/>
        <p:txBody>
          <a:bodyPr/>
          <a:lstStyle/>
          <a:p>
            <a:fld id="{7CCC2C0A-DA3C-467E-8F7E-2E04009D70C0}" type="slidenum">
              <a:rPr lang="en-US" smtClean="0"/>
              <a:t>3</a:t>
            </a:fld>
            <a:endParaRPr lang="en-US"/>
          </a:p>
        </p:txBody>
      </p:sp>
    </p:spTree>
    <p:extLst>
      <p:ext uri="{BB962C8B-B14F-4D97-AF65-F5344CB8AC3E}">
        <p14:creationId xmlns:p14="http://schemas.microsoft.com/office/powerpoint/2010/main" val="350199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5/1/2023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60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649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5/1/2023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823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9B4757-A1B5-4498-BFD7-3256A399F83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830B0-B194-42DA-BD65-422007DF5E1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943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B4757-A1B5-4498-BFD7-3256A399F83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830B0-B194-42DA-BD65-422007DF5E12}" type="slidenum">
              <a:rPr lang="en-US" smtClean="0"/>
              <a:t>‹#›</a:t>
            </a:fld>
            <a:endParaRPr lang="en-US"/>
          </a:p>
        </p:txBody>
      </p:sp>
    </p:spTree>
    <p:extLst>
      <p:ext uri="{BB962C8B-B14F-4D97-AF65-F5344CB8AC3E}">
        <p14:creationId xmlns:p14="http://schemas.microsoft.com/office/powerpoint/2010/main" val="3641102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B4757-A1B5-4498-BFD7-3256A399F83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830B0-B194-42DA-BD65-422007DF5E1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104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9B4757-A1B5-4498-BFD7-3256A399F834}"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830B0-B194-42DA-BD65-422007DF5E12}" type="slidenum">
              <a:rPr lang="en-US" smtClean="0"/>
              <a:t>‹#›</a:t>
            </a:fld>
            <a:endParaRPr lang="en-US"/>
          </a:p>
        </p:txBody>
      </p:sp>
    </p:spTree>
    <p:extLst>
      <p:ext uri="{BB962C8B-B14F-4D97-AF65-F5344CB8AC3E}">
        <p14:creationId xmlns:p14="http://schemas.microsoft.com/office/powerpoint/2010/main" val="402596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9B4757-A1B5-4498-BFD7-3256A399F834}" type="datetimeFigureOut">
              <a:rPr lang="en-US" smtClean="0"/>
              <a:t>5/1/2023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830B0-B194-42DA-BD65-422007DF5E12}" type="slidenum">
              <a:rPr lang="en-US" smtClean="0"/>
              <a:t>‹#›</a:t>
            </a:fld>
            <a:endParaRPr lang="en-US"/>
          </a:p>
        </p:txBody>
      </p:sp>
    </p:spTree>
    <p:extLst>
      <p:ext uri="{BB962C8B-B14F-4D97-AF65-F5344CB8AC3E}">
        <p14:creationId xmlns:p14="http://schemas.microsoft.com/office/powerpoint/2010/main" val="3994705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9B4757-A1B5-4498-BFD7-3256A399F834}" type="datetimeFigureOut">
              <a:rPr lang="en-US" smtClean="0"/>
              <a:t>5/1/2023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830B0-B194-42DA-BD65-422007DF5E12}" type="slidenum">
              <a:rPr lang="en-US" smtClean="0"/>
              <a:t>‹#›</a:t>
            </a:fld>
            <a:endParaRPr lang="en-US"/>
          </a:p>
        </p:txBody>
      </p:sp>
    </p:spTree>
    <p:extLst>
      <p:ext uri="{BB962C8B-B14F-4D97-AF65-F5344CB8AC3E}">
        <p14:creationId xmlns:p14="http://schemas.microsoft.com/office/powerpoint/2010/main" val="3947317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9B4757-A1B5-4498-BFD7-3256A399F834}" type="datetimeFigureOut">
              <a:rPr lang="en-US" smtClean="0"/>
              <a:t>5/1/2023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31830B0-B194-42DA-BD65-422007DF5E12}" type="slidenum">
              <a:rPr lang="en-US" smtClean="0"/>
              <a:t>‹#›</a:t>
            </a:fld>
            <a:endParaRPr lang="en-US"/>
          </a:p>
        </p:txBody>
      </p:sp>
    </p:spTree>
    <p:extLst>
      <p:ext uri="{BB962C8B-B14F-4D97-AF65-F5344CB8AC3E}">
        <p14:creationId xmlns:p14="http://schemas.microsoft.com/office/powerpoint/2010/main" val="38460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9B4757-A1B5-4498-BFD7-3256A399F834}" type="datetimeFigureOut">
              <a:rPr lang="en-US" smtClean="0"/>
              <a:t>5/1/2023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1830B0-B194-42DA-BD65-422007DF5E12}" type="slidenum">
              <a:rPr lang="en-US" smtClean="0"/>
              <a:t>‹#›</a:t>
            </a:fld>
            <a:endParaRPr lang="en-US"/>
          </a:p>
        </p:txBody>
      </p:sp>
    </p:spTree>
    <p:extLst>
      <p:ext uri="{BB962C8B-B14F-4D97-AF65-F5344CB8AC3E}">
        <p14:creationId xmlns:p14="http://schemas.microsoft.com/office/powerpoint/2010/main" val="260468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7080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9B4757-A1B5-4498-BFD7-3256A399F834}" type="datetimeFigureOut">
              <a:rPr lang="en-US" smtClean="0"/>
              <a:t>5/1/2023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830B0-B194-42DA-BD65-422007DF5E12}" type="slidenum">
              <a:rPr lang="en-US" smtClean="0"/>
              <a:t>‹#›</a:t>
            </a:fld>
            <a:endParaRPr lang="en-US"/>
          </a:p>
        </p:txBody>
      </p:sp>
    </p:spTree>
    <p:extLst>
      <p:ext uri="{BB962C8B-B14F-4D97-AF65-F5344CB8AC3E}">
        <p14:creationId xmlns:p14="http://schemas.microsoft.com/office/powerpoint/2010/main" val="2472637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B4757-A1B5-4498-BFD7-3256A399F83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830B0-B194-42DA-BD65-422007DF5E12}" type="slidenum">
              <a:rPr lang="en-US" smtClean="0"/>
              <a:t>‹#›</a:t>
            </a:fld>
            <a:endParaRPr lang="en-US"/>
          </a:p>
        </p:txBody>
      </p:sp>
    </p:spTree>
    <p:extLst>
      <p:ext uri="{BB962C8B-B14F-4D97-AF65-F5344CB8AC3E}">
        <p14:creationId xmlns:p14="http://schemas.microsoft.com/office/powerpoint/2010/main" val="283618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9B4757-A1B5-4498-BFD7-3256A399F834}" type="datetimeFigureOut">
              <a:rPr lang="en-US" smtClean="0"/>
              <a:t>5/1/2023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830B0-B194-42DA-BD65-422007DF5E12}" type="slidenum">
              <a:rPr lang="en-US" smtClean="0"/>
              <a:t>‹#›</a:t>
            </a:fld>
            <a:endParaRPr lang="en-US"/>
          </a:p>
        </p:txBody>
      </p:sp>
    </p:spTree>
    <p:extLst>
      <p:ext uri="{BB962C8B-B14F-4D97-AF65-F5344CB8AC3E}">
        <p14:creationId xmlns:p14="http://schemas.microsoft.com/office/powerpoint/2010/main" val="396888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5/1/2023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1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340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504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5/1/2023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13861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5/1/2023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19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71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5/1/2023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530191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9B4757-A1B5-4498-BFD7-3256A399F834}" type="datetimeFigureOut">
              <a:rPr lang="en-US" smtClean="0"/>
              <a:t>5/1/2023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830B0-B194-42DA-BD65-422007DF5E1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385391"/>
      </p:ext>
    </p:extLst>
  </p:cSld>
  <p:clrMap bg1="dk1" tx1="lt1" bg2="dk2"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A81853-BCE1-4B7C-922E-A502B7B5F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4A53F3F5-328C-4AC3-B3C4-6A9D4C3D37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ECACBD-42EC-44A4-B0DE-2DEDB73E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BBB5757-5277-4AC5-8E2C-46B13387B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3643"/>
            <a:ext cx="7503637"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Rectangle 1">
            <a:extLst>
              <a:ext uri="{FF2B5EF4-FFF2-40B4-BE49-F238E27FC236}">
                <a16:creationId xmlns:a16="http://schemas.microsoft.com/office/drawing/2014/main" id="{05FC417B-202A-4118-9502-337994CA0501}"/>
              </a:ext>
            </a:extLst>
          </p:cNvPr>
          <p:cNvSpPr/>
          <p:nvPr/>
        </p:nvSpPr>
        <p:spPr>
          <a:xfrm>
            <a:off x="6096000" y="605118"/>
            <a:ext cx="5628579" cy="562570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9" name="Picture 18" descr="A picture containing text, sky, outdoor, city&#10;&#10;Description automatically generated">
            <a:extLst>
              <a:ext uri="{FF2B5EF4-FFF2-40B4-BE49-F238E27FC236}">
                <a16:creationId xmlns:a16="http://schemas.microsoft.com/office/drawing/2014/main" id="{76C07C54-1B1C-49CC-94EA-BA0875110931}"/>
              </a:ext>
            </a:extLst>
          </p:cNvPr>
          <p:cNvPicPr>
            <a:picLocks noChangeAspect="1"/>
          </p:cNvPicPr>
          <p:nvPr/>
        </p:nvPicPr>
        <p:blipFill>
          <a:blip r:embed="rId3"/>
          <a:stretch>
            <a:fillRect/>
          </a:stretch>
        </p:blipFill>
        <p:spPr>
          <a:xfrm>
            <a:off x="368831" y="3179341"/>
            <a:ext cx="5703625" cy="2993165"/>
          </a:xfrm>
          <a:prstGeom prst="rect">
            <a:avLst/>
          </a:prstGeom>
          <a:ln w="38100">
            <a:solidFill>
              <a:schemeClr val="bg1"/>
            </a:solidFill>
          </a:ln>
        </p:spPr>
      </p:pic>
      <p:sp>
        <p:nvSpPr>
          <p:cNvPr id="5" name="TextBox 4">
            <a:extLst>
              <a:ext uri="{FF2B5EF4-FFF2-40B4-BE49-F238E27FC236}">
                <a16:creationId xmlns:a16="http://schemas.microsoft.com/office/drawing/2014/main" id="{6145AA8E-6561-2ADF-5537-DF0A63495A62}"/>
              </a:ext>
            </a:extLst>
          </p:cNvPr>
          <p:cNvSpPr txBox="1"/>
          <p:nvPr/>
        </p:nvSpPr>
        <p:spPr>
          <a:xfrm>
            <a:off x="5861461" y="2630701"/>
            <a:ext cx="6097656" cy="2831544"/>
          </a:xfrm>
          <a:prstGeom prst="rect">
            <a:avLst/>
          </a:prstGeom>
          <a:noFill/>
        </p:spPr>
        <p:txBody>
          <a:bodyPr wrap="square">
            <a:spAutoFit/>
          </a:bodyPr>
          <a:lstStyle/>
          <a:p>
            <a:pPr algn="ctr"/>
            <a:r>
              <a:rPr lang="en-US" sz="3200" dirty="0">
                <a:solidFill>
                  <a:schemeClr val="bg1"/>
                </a:solidFill>
              </a:rPr>
              <a:t>James A. Haley Veterans’ Hospital </a:t>
            </a:r>
            <a:br>
              <a:rPr lang="en-US" sz="3200" dirty="0">
                <a:solidFill>
                  <a:schemeClr val="bg1"/>
                </a:solidFill>
              </a:rPr>
            </a:br>
            <a:r>
              <a:rPr lang="en-US" sz="3200" dirty="0">
                <a:solidFill>
                  <a:schemeClr val="bg1"/>
                </a:solidFill>
              </a:rPr>
              <a:t>Tampa FL. </a:t>
            </a:r>
            <a:br>
              <a:rPr lang="en-US" sz="3200" dirty="0">
                <a:solidFill>
                  <a:schemeClr val="bg1"/>
                </a:solidFill>
              </a:rPr>
            </a:br>
            <a:r>
              <a:rPr lang="en-US" sz="3200" dirty="0">
                <a:solidFill>
                  <a:schemeClr val="bg1"/>
                </a:solidFill>
              </a:rPr>
              <a:t>LIMBIC CENC Team</a:t>
            </a:r>
          </a:p>
          <a:p>
            <a:pPr algn="ctr"/>
            <a:br>
              <a:rPr lang="en-US" sz="3200" dirty="0">
                <a:solidFill>
                  <a:schemeClr val="bg1"/>
                </a:solidFill>
              </a:rPr>
            </a:br>
            <a:r>
              <a:rPr lang="en-US" sz="3200" dirty="0">
                <a:solidFill>
                  <a:schemeClr val="bg1"/>
                </a:solidFill>
              </a:rPr>
              <a:t>“The Importance of Rapport”</a:t>
            </a:r>
            <a:br>
              <a:rPr lang="en-US" dirty="0">
                <a:solidFill>
                  <a:schemeClr val="tx2"/>
                </a:solidFill>
              </a:rPr>
            </a:br>
            <a:r>
              <a:rPr lang="en-US" dirty="0">
                <a:solidFill>
                  <a:schemeClr val="tx2"/>
                </a:solidFill>
              </a:rPr>
              <a:t> </a:t>
            </a:r>
            <a:endParaRPr lang="en-US" dirty="0"/>
          </a:p>
        </p:txBody>
      </p:sp>
      <p:pic>
        <p:nvPicPr>
          <p:cNvPr id="3" name="Picture 2">
            <a:extLst>
              <a:ext uri="{FF2B5EF4-FFF2-40B4-BE49-F238E27FC236}">
                <a16:creationId xmlns:a16="http://schemas.microsoft.com/office/drawing/2014/main" id="{C74B8679-E418-1E42-631F-A906C5478C50}"/>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448" y="605118"/>
            <a:ext cx="5748390" cy="2412402"/>
          </a:xfrm>
          <a:prstGeom prst="rect">
            <a:avLst/>
          </a:prstGeom>
          <a:noFill/>
          <a:ln>
            <a:noFill/>
          </a:ln>
        </p:spPr>
      </p:pic>
    </p:spTree>
    <p:extLst>
      <p:ext uri="{BB962C8B-B14F-4D97-AF65-F5344CB8AC3E}">
        <p14:creationId xmlns:p14="http://schemas.microsoft.com/office/powerpoint/2010/main" val="362240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564E2A-0D4C-4EF5-8455-4790C9A1A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2B01DC-EDD3-4D68-AACD-E19168D52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8CE07E9-DEC9-42EC-87D4-29807407424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331C0E-17B4-0F09-B75F-A40436AB4398}"/>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a:solidFill>
                  <a:schemeClr val="tx1">
                    <a:lumMod val="85000"/>
                    <a:lumOff val="15000"/>
                  </a:schemeClr>
                </a:solidFill>
              </a:rPr>
              <a:t>Thank-you!</a:t>
            </a:r>
          </a:p>
        </p:txBody>
      </p:sp>
      <p:sp>
        <p:nvSpPr>
          <p:cNvPr id="18" name="Rectangle 1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5531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7085FC31-2656-A04C-7718-100827D26118}"/>
              </a:ext>
            </a:extLst>
          </p:cNvPr>
          <p:cNvSpPr/>
          <p:nvPr/>
        </p:nvSpPr>
        <p:spPr>
          <a:xfrm>
            <a:off x="8449802" y="2350442"/>
            <a:ext cx="2261740" cy="21877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20502-82AE-6984-929B-2F30E8A9261E}"/>
              </a:ext>
            </a:extLst>
          </p:cNvPr>
          <p:cNvSpPr>
            <a:spLocks noGrp="1"/>
          </p:cNvSpPr>
          <p:nvPr>
            <p:ph type="title"/>
          </p:nvPr>
        </p:nvSpPr>
        <p:spPr>
          <a:xfrm>
            <a:off x="1097280" y="286603"/>
            <a:ext cx="10058400" cy="1450757"/>
          </a:xfrm>
        </p:spPr>
        <p:txBody>
          <a:bodyPr>
            <a:normAutofit/>
          </a:bodyPr>
          <a:lstStyle/>
          <a:p>
            <a:r>
              <a:rPr lang="en-US" dirty="0"/>
              <a:t>Agenda </a:t>
            </a:r>
          </a:p>
        </p:txBody>
      </p:sp>
      <p:graphicFrame>
        <p:nvGraphicFramePr>
          <p:cNvPr id="5" name="Content Placeholder 2">
            <a:extLst>
              <a:ext uri="{FF2B5EF4-FFF2-40B4-BE49-F238E27FC236}">
                <a16:creationId xmlns:a16="http://schemas.microsoft.com/office/drawing/2014/main" id="{D0467F1B-7504-D502-A7BB-C5AF03D1E915}"/>
              </a:ext>
            </a:extLst>
          </p:cNvPr>
          <p:cNvGraphicFramePr>
            <a:graphicFrameLocks noGrp="1"/>
          </p:cNvGraphicFramePr>
          <p:nvPr>
            <p:ph idx="1"/>
            <p:extLst>
              <p:ext uri="{D42A27DB-BD31-4B8C-83A1-F6EECF244321}">
                <p14:modId xmlns:p14="http://schemas.microsoft.com/office/powerpoint/2010/main" val="519369367"/>
              </p:ext>
            </p:extLst>
          </p:nvPr>
        </p:nvGraphicFramePr>
        <p:xfrm>
          <a:off x="-1599584" y="2350442"/>
          <a:ext cx="106876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Office worker female with solid fill">
            <a:extLst>
              <a:ext uri="{FF2B5EF4-FFF2-40B4-BE49-F238E27FC236}">
                <a16:creationId xmlns:a16="http://schemas.microsoft.com/office/drawing/2014/main" id="{985BD0A9-AC0B-C032-45EB-5CD80F3013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56331" y="2556124"/>
            <a:ext cx="1848682" cy="1848682"/>
          </a:xfrm>
          <a:prstGeom prst="rect">
            <a:avLst/>
          </a:prstGeom>
        </p:spPr>
      </p:pic>
      <p:sp>
        <p:nvSpPr>
          <p:cNvPr id="9" name="TextBox 8">
            <a:extLst>
              <a:ext uri="{FF2B5EF4-FFF2-40B4-BE49-F238E27FC236}">
                <a16:creationId xmlns:a16="http://schemas.microsoft.com/office/drawing/2014/main" id="{0196180C-B6BF-BB0B-D5FC-851AD2465137}"/>
              </a:ext>
            </a:extLst>
          </p:cNvPr>
          <p:cNvSpPr txBox="1"/>
          <p:nvPr/>
        </p:nvSpPr>
        <p:spPr>
          <a:xfrm>
            <a:off x="7807420" y="5095709"/>
            <a:ext cx="3546504" cy="1246495"/>
          </a:xfrm>
          <a:prstGeom prst="rect">
            <a:avLst/>
          </a:prstGeom>
          <a:noFill/>
        </p:spPr>
        <p:txBody>
          <a:bodyPr wrap="square" rtlCol="0">
            <a:spAutoFit/>
          </a:bodyPr>
          <a:lstStyle/>
          <a:p>
            <a:pPr algn="ctr"/>
            <a:r>
              <a:rPr lang="en-US" sz="2500" dirty="0"/>
              <a:t>HOW DOES THE JAHVH TAMPA TEAM PRACTICE RAPPORT?</a:t>
            </a:r>
          </a:p>
        </p:txBody>
      </p:sp>
    </p:spTree>
    <p:extLst>
      <p:ext uri="{BB962C8B-B14F-4D97-AF65-F5344CB8AC3E}">
        <p14:creationId xmlns:p14="http://schemas.microsoft.com/office/powerpoint/2010/main" val="227764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1CEA5B3-F026-4EA7-8ECF-E1F5465E5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4B486FE1-17CE-45A4-9CBC-8C0B185E1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2AF0217B-4943-4BF1-8CDF-A5FB04C876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D3428378-496A-48BA-9F4E-5FA809368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93DDC8-0A75-BB7A-B073-FE9EE5C5BF2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What is rapport? </a:t>
            </a:r>
          </a:p>
        </p:txBody>
      </p:sp>
      <p:pic>
        <p:nvPicPr>
          <p:cNvPr id="3" name="Picture 2">
            <a:extLst>
              <a:ext uri="{FF2B5EF4-FFF2-40B4-BE49-F238E27FC236}">
                <a16:creationId xmlns:a16="http://schemas.microsoft.com/office/drawing/2014/main" id="{722EF21C-0998-55FF-8838-752B213D74CB}"/>
              </a:ext>
            </a:extLst>
          </p:cNvPr>
          <p:cNvPicPr>
            <a:picLocks noChangeAspect="1"/>
          </p:cNvPicPr>
          <p:nvPr/>
        </p:nvPicPr>
        <p:blipFill rotWithShape="1">
          <a:blip r:embed="rId3"/>
          <a:srcRect t="4112" r="-1" b="4213"/>
          <a:stretch/>
        </p:blipFill>
        <p:spPr>
          <a:xfrm>
            <a:off x="635457" y="640080"/>
            <a:ext cx="10916463" cy="3602736"/>
          </a:xfrm>
          <a:prstGeom prst="rect">
            <a:avLst/>
          </a:prstGeom>
        </p:spPr>
      </p:pic>
      <p:cxnSp>
        <p:nvCxnSpPr>
          <p:cNvPr id="30" name="Straight Connector 29">
            <a:extLst>
              <a:ext uri="{FF2B5EF4-FFF2-40B4-BE49-F238E27FC236}">
                <a16:creationId xmlns:a16="http://schemas.microsoft.com/office/drawing/2014/main" id="{37B095BA-4211-4222-B780-E5E6F5FE3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3354B4B-2604-4054-A40A-904065AF6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15EDE521-E027-4672-BD68-57EC9D567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739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55732D-50A7-D47F-DEB7-442F06483FB7}"/>
              </a:ext>
            </a:extLst>
          </p:cNvPr>
          <p:cNvSpPr>
            <a:spLocks noGrp="1"/>
          </p:cNvSpPr>
          <p:nvPr>
            <p:ph type="title"/>
          </p:nvPr>
        </p:nvSpPr>
        <p:spPr/>
        <p:txBody>
          <a:bodyPr/>
          <a:lstStyle/>
          <a:p>
            <a:pPr algn="ctr"/>
            <a:r>
              <a:rPr lang="en-US" dirty="0"/>
              <a:t>How does rapport impact research ?</a:t>
            </a:r>
          </a:p>
        </p:txBody>
      </p:sp>
      <p:sp>
        <p:nvSpPr>
          <p:cNvPr id="6" name="Text Placeholder 5">
            <a:extLst>
              <a:ext uri="{FF2B5EF4-FFF2-40B4-BE49-F238E27FC236}">
                <a16:creationId xmlns:a16="http://schemas.microsoft.com/office/drawing/2014/main" id="{9F2CF30B-B1D3-B87E-10AC-D27C8420B7C2}"/>
              </a:ext>
            </a:extLst>
          </p:cNvPr>
          <p:cNvSpPr>
            <a:spLocks noGrp="1"/>
          </p:cNvSpPr>
          <p:nvPr>
            <p:ph type="body" idx="1"/>
          </p:nvPr>
        </p:nvSpPr>
        <p:spPr/>
        <p:txBody>
          <a:bodyPr/>
          <a:lstStyle/>
          <a:p>
            <a:r>
              <a:rPr lang="en-US" dirty="0"/>
              <a:t>How can IMPLIMENTING RAPPORT POSITIVLY IMPACT RESEARCH?</a:t>
            </a:r>
          </a:p>
        </p:txBody>
      </p:sp>
      <p:sp>
        <p:nvSpPr>
          <p:cNvPr id="7" name="Content Placeholder 6">
            <a:extLst>
              <a:ext uri="{FF2B5EF4-FFF2-40B4-BE49-F238E27FC236}">
                <a16:creationId xmlns:a16="http://schemas.microsoft.com/office/drawing/2014/main" id="{6F5F752A-DC5A-80B1-9D20-75F342486BCA}"/>
              </a:ext>
            </a:extLst>
          </p:cNvPr>
          <p:cNvSpPr>
            <a:spLocks noGrp="1"/>
          </p:cNvSpPr>
          <p:nvPr>
            <p:ph sz="half" idx="2"/>
          </p:nvPr>
        </p:nvSpPr>
        <p:spPr/>
        <p:txBody>
          <a:bodyPr>
            <a:normAutofit fontScale="85000" lnSpcReduction="10000"/>
          </a:bodyPr>
          <a:lstStyle/>
          <a:p>
            <a:r>
              <a:rPr lang="en-US" dirty="0"/>
              <a:t>- Helps study staff stay on the same page (relaying information, questions, comments, concerns)</a:t>
            </a:r>
          </a:p>
          <a:p>
            <a:endParaRPr lang="en-US" dirty="0"/>
          </a:p>
          <a:p>
            <a:r>
              <a:rPr lang="en-US" dirty="0"/>
              <a:t>- Creates positive environment for CENC research participants( questions, comments, concerns)</a:t>
            </a:r>
          </a:p>
          <a:p>
            <a:endParaRPr lang="en-US" dirty="0"/>
          </a:p>
          <a:p>
            <a:r>
              <a:rPr lang="en-US" dirty="0"/>
              <a:t>- Potential to positively impact CENC research participant view of healthcare providers; Could encourage CENC research participants to continue seeking healthcare services</a:t>
            </a:r>
          </a:p>
          <a:p>
            <a:endParaRPr lang="en-US" dirty="0"/>
          </a:p>
        </p:txBody>
      </p:sp>
      <p:sp>
        <p:nvSpPr>
          <p:cNvPr id="8" name="Text Placeholder 7">
            <a:extLst>
              <a:ext uri="{FF2B5EF4-FFF2-40B4-BE49-F238E27FC236}">
                <a16:creationId xmlns:a16="http://schemas.microsoft.com/office/drawing/2014/main" id="{8EDB7ECF-9371-E498-88AF-F439A2F01A82}"/>
              </a:ext>
            </a:extLst>
          </p:cNvPr>
          <p:cNvSpPr>
            <a:spLocks noGrp="1"/>
          </p:cNvSpPr>
          <p:nvPr>
            <p:ph type="body" sz="quarter" idx="3"/>
          </p:nvPr>
        </p:nvSpPr>
        <p:spPr/>
        <p:txBody>
          <a:bodyPr/>
          <a:lstStyle/>
          <a:p>
            <a:r>
              <a:rPr lang="en-US" dirty="0"/>
              <a:t>How can lack of rapport          negatively impact research</a:t>
            </a:r>
          </a:p>
        </p:txBody>
      </p:sp>
      <p:sp>
        <p:nvSpPr>
          <p:cNvPr id="9" name="Content Placeholder 8">
            <a:extLst>
              <a:ext uri="{FF2B5EF4-FFF2-40B4-BE49-F238E27FC236}">
                <a16:creationId xmlns:a16="http://schemas.microsoft.com/office/drawing/2014/main" id="{D1440362-F047-08B7-CC50-C0A2F4C0D8B4}"/>
              </a:ext>
            </a:extLst>
          </p:cNvPr>
          <p:cNvSpPr>
            <a:spLocks noGrp="1"/>
          </p:cNvSpPr>
          <p:nvPr>
            <p:ph sz="quarter" idx="4"/>
          </p:nvPr>
        </p:nvSpPr>
        <p:spPr/>
        <p:txBody>
          <a:bodyPr>
            <a:normAutofit fontScale="85000" lnSpcReduction="10000"/>
          </a:bodyPr>
          <a:lstStyle/>
          <a:p>
            <a:r>
              <a:rPr lang="en-US" dirty="0"/>
              <a:t>- Confusion among study staff, miscommunication, frustration, potential to stall or halt the study itself </a:t>
            </a:r>
          </a:p>
          <a:p>
            <a:endParaRPr lang="en-US" dirty="0"/>
          </a:p>
          <a:p>
            <a:r>
              <a:rPr lang="en-US" dirty="0"/>
              <a:t>- Creates an uncomfortable environment for CENC research participants (do not feel comfortable asking questions, communicating with study staff)</a:t>
            </a:r>
          </a:p>
          <a:p>
            <a:endParaRPr lang="en-US" dirty="0"/>
          </a:p>
          <a:p>
            <a:r>
              <a:rPr lang="en-US" dirty="0"/>
              <a:t>- Potential to negatively impact CENC research participant view of healthcare providers; Could discourage CENC research participants from seeking healthcare services</a:t>
            </a:r>
          </a:p>
        </p:txBody>
      </p:sp>
    </p:spTree>
    <p:extLst>
      <p:ext uri="{BB962C8B-B14F-4D97-AF65-F5344CB8AC3E}">
        <p14:creationId xmlns:p14="http://schemas.microsoft.com/office/powerpoint/2010/main" val="328377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2770AE-AD3E-4FFA-9715-E5003EEE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DEBB60B-8456-4747-88E0-6E24098E1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BD421C39-F208-4386-B9CA-9B6215815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Content Placeholder 2" descr="A picture containing outdoor, ground, person, red&#10;&#10;Description automatically generated">
            <a:extLst>
              <a:ext uri="{FF2B5EF4-FFF2-40B4-BE49-F238E27FC236}">
                <a16:creationId xmlns:a16="http://schemas.microsoft.com/office/drawing/2014/main" id="{3BC3F11E-F616-CE68-BB2D-6883D2B894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712" r="16212"/>
          <a:stretch/>
        </p:blipFill>
        <p:spPr>
          <a:xfrm>
            <a:off x="20" y="10"/>
            <a:ext cx="4578952" cy="6857990"/>
          </a:xfrm>
          <a:prstGeom prst="rect">
            <a:avLst/>
          </a:prstGeom>
        </p:spPr>
      </p:pic>
      <p:sp>
        <p:nvSpPr>
          <p:cNvPr id="17" name="Rectangle 16">
            <a:extLst>
              <a:ext uri="{FF2B5EF4-FFF2-40B4-BE49-F238E27FC236}">
                <a16:creationId xmlns:a16="http://schemas.microsoft.com/office/drawing/2014/main" id="{708144FA-ACFF-4374-8E21-28CF1C04A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093DDC8-0A75-BB7A-B073-FE9EE5C5BF29}"/>
              </a:ext>
            </a:extLst>
          </p:cNvPr>
          <p:cNvSpPr>
            <a:spLocks noGrp="1"/>
          </p:cNvSpPr>
          <p:nvPr>
            <p:ph type="title"/>
          </p:nvPr>
        </p:nvSpPr>
        <p:spPr>
          <a:xfrm>
            <a:off x="5124206" y="135778"/>
            <a:ext cx="6339840" cy="1666501"/>
          </a:xfrm>
        </p:spPr>
        <p:txBody>
          <a:bodyPr vert="horz" lIns="91440" tIns="45720" rIns="91440" bIns="45720" rtlCol="0" anchor="b">
            <a:normAutofit/>
          </a:bodyPr>
          <a:lstStyle/>
          <a:p>
            <a:r>
              <a:rPr lang="en-US" sz="4000" dirty="0"/>
              <a:t>Valerie Larson, MA, CCRC </a:t>
            </a:r>
          </a:p>
        </p:txBody>
      </p:sp>
      <p:sp>
        <p:nvSpPr>
          <p:cNvPr id="19" name="Rectangle 18">
            <a:extLst>
              <a:ext uri="{FF2B5EF4-FFF2-40B4-BE49-F238E27FC236}">
                <a16:creationId xmlns:a16="http://schemas.microsoft.com/office/drawing/2014/main" id="{7599E8C1-B347-4F25-AB85-8257C921C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CF3955E6-D7E1-3E65-E8FF-AFF1E7B606C4}"/>
              </a:ext>
            </a:extLst>
          </p:cNvPr>
          <p:cNvSpPr>
            <a:spLocks noGrp="1"/>
          </p:cNvSpPr>
          <p:nvPr>
            <p:ph type="body" sz="half" idx="2"/>
          </p:nvPr>
        </p:nvSpPr>
        <p:spPr>
          <a:xfrm>
            <a:off x="5124206" y="1948954"/>
            <a:ext cx="6339840" cy="3652667"/>
          </a:xfrm>
        </p:spPr>
        <p:txBody>
          <a:bodyPr vert="horz" lIns="0" tIns="45720" rIns="0" bIns="45720" rtlCol="0">
            <a:normAutofit/>
          </a:bodyPr>
          <a:lstStyle/>
          <a:p>
            <a:pPr marL="285750" indent="-285750">
              <a:buFont typeface="Arial" panose="020B0604020202020204" pitchFamily="34" charset="0"/>
              <a:buChar char="•"/>
            </a:pPr>
            <a:r>
              <a:rPr lang="en-US" sz="1800" dirty="0"/>
              <a:t>If you have Veterans on staff, use the Military connection to open the lines of communication.</a:t>
            </a:r>
          </a:p>
          <a:p>
            <a:pPr marL="285750" indent="-285750">
              <a:buFont typeface="Arial" panose="020B0604020202020204" pitchFamily="34" charset="0"/>
              <a:buChar char="•"/>
            </a:pPr>
            <a:r>
              <a:rPr lang="en-US" sz="1800" dirty="0"/>
              <a:t>Humor!! Humor is a great way to break up the anxiety and tension of the testing.  It can also make a very long testing day seem a bit shorter.</a:t>
            </a:r>
          </a:p>
          <a:p>
            <a:pPr marL="285750" indent="-285750">
              <a:buFont typeface="Arial" panose="020B0604020202020204" pitchFamily="34" charset="0"/>
              <a:buChar char="•"/>
            </a:pPr>
            <a:r>
              <a:rPr lang="en-US" sz="1800" dirty="0"/>
              <a:t>Mirror their language if possible.  By using language the Veterans are familiar with, the Veterans are able to relax and open up to the staff easier. </a:t>
            </a:r>
          </a:p>
        </p:txBody>
      </p:sp>
    </p:spTree>
    <p:extLst>
      <p:ext uri="{BB962C8B-B14F-4D97-AF65-F5344CB8AC3E}">
        <p14:creationId xmlns:p14="http://schemas.microsoft.com/office/powerpoint/2010/main" val="154350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2770AE-AD3E-4FFA-9715-E5003EEE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DEBB60B-8456-4747-88E0-6E24098E1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BD421C39-F208-4386-B9CA-9B6215815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Content Placeholder 2" descr="A person smiling for the camera&#10;&#10;Description automatically generated with low confidence">
            <a:extLst>
              <a:ext uri="{FF2B5EF4-FFF2-40B4-BE49-F238E27FC236}">
                <a16:creationId xmlns:a16="http://schemas.microsoft.com/office/drawing/2014/main" id="{B2796F5A-7234-91C6-AE81-335738E360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18"/>
          <a:stretch/>
        </p:blipFill>
        <p:spPr>
          <a:xfrm>
            <a:off x="20" y="10"/>
            <a:ext cx="4578952" cy="6857990"/>
          </a:xfrm>
          <a:prstGeom prst="rect">
            <a:avLst/>
          </a:prstGeom>
        </p:spPr>
      </p:pic>
      <p:sp>
        <p:nvSpPr>
          <p:cNvPr id="17" name="Rectangle 16">
            <a:extLst>
              <a:ext uri="{FF2B5EF4-FFF2-40B4-BE49-F238E27FC236}">
                <a16:creationId xmlns:a16="http://schemas.microsoft.com/office/drawing/2014/main" id="{708144FA-ACFF-4374-8E21-28CF1C04A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093DDC8-0A75-BB7A-B073-FE9EE5C5BF29}"/>
              </a:ext>
            </a:extLst>
          </p:cNvPr>
          <p:cNvSpPr>
            <a:spLocks noGrp="1"/>
          </p:cNvSpPr>
          <p:nvPr>
            <p:ph type="title"/>
          </p:nvPr>
        </p:nvSpPr>
        <p:spPr>
          <a:xfrm>
            <a:off x="5124206" y="516835"/>
            <a:ext cx="6339840" cy="1666501"/>
          </a:xfrm>
        </p:spPr>
        <p:txBody>
          <a:bodyPr vert="horz" lIns="91440" tIns="45720" rIns="91440" bIns="45720" rtlCol="0" anchor="b">
            <a:normAutofit/>
          </a:bodyPr>
          <a:lstStyle/>
          <a:p>
            <a:r>
              <a:rPr lang="en-US" sz="4000" dirty="0"/>
              <a:t>Jennifer Boyce, LPN, CRC </a:t>
            </a:r>
          </a:p>
        </p:txBody>
      </p:sp>
      <p:sp>
        <p:nvSpPr>
          <p:cNvPr id="19" name="Rectangle 18">
            <a:extLst>
              <a:ext uri="{FF2B5EF4-FFF2-40B4-BE49-F238E27FC236}">
                <a16:creationId xmlns:a16="http://schemas.microsoft.com/office/drawing/2014/main" id="{7599E8C1-B347-4F25-AB85-8257C921C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CF3955E6-D7E1-3E65-E8FF-AFF1E7B606C4}"/>
              </a:ext>
            </a:extLst>
          </p:cNvPr>
          <p:cNvSpPr>
            <a:spLocks noGrp="1"/>
          </p:cNvSpPr>
          <p:nvPr>
            <p:ph type="body" sz="half" idx="2"/>
          </p:nvPr>
        </p:nvSpPr>
        <p:spPr>
          <a:xfrm>
            <a:off x="5124206" y="2236304"/>
            <a:ext cx="6339840" cy="3652667"/>
          </a:xfrm>
        </p:spPr>
        <p:txBody>
          <a:bodyPr vert="horz" lIns="0" tIns="45720" rIns="0" bIns="45720" rtlCol="0">
            <a:normAutofit/>
          </a:bodyPr>
          <a:lstStyle/>
          <a:p>
            <a:pPr marL="285750" indent="-285750">
              <a:buFont typeface="Arial" panose="020B0604020202020204" pitchFamily="34" charset="0"/>
              <a:buChar char="•"/>
            </a:pPr>
            <a:r>
              <a:rPr lang="en-US" sz="1800" dirty="0"/>
              <a:t>By being the person responsible for scheduling follow-up visits, MRI appointments, making visit reminder calls and following those who are difficult to contact I interact with study participants over the telephone on a regular basis. They become familiar with me and are more likely to answer or return my calls.</a:t>
            </a:r>
          </a:p>
          <a:p>
            <a:pPr marL="285750" indent="-285750">
              <a:buFont typeface="Arial" panose="020B0604020202020204" pitchFamily="34" charset="0"/>
              <a:buChar char="•"/>
            </a:pPr>
            <a:r>
              <a:rPr lang="en-US" sz="1800" dirty="0"/>
              <a:t>Scheduling MRI appointments is a cumbersome task at our site. I work with participants to accommodate days and times that will meet their specific needs.</a:t>
            </a:r>
          </a:p>
          <a:p>
            <a:pPr marL="285750" indent="-285750">
              <a:buFont typeface="Arial" panose="020B0604020202020204" pitchFamily="34" charset="0"/>
              <a:buChar char="•"/>
            </a:pPr>
            <a:r>
              <a:rPr lang="en-US" sz="1800" dirty="0"/>
              <a:t>During the in-person visits being a nurse helps to make study participants more comfortable discussing their medical conditions and medications.</a:t>
            </a:r>
          </a:p>
          <a:p>
            <a:endParaRPr lang="en-US" sz="1800" dirty="0"/>
          </a:p>
        </p:txBody>
      </p:sp>
    </p:spTree>
    <p:extLst>
      <p:ext uri="{BB962C8B-B14F-4D97-AF65-F5344CB8AC3E}">
        <p14:creationId xmlns:p14="http://schemas.microsoft.com/office/powerpoint/2010/main" val="301491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3DDC8-0A75-BB7A-B073-FE9EE5C5BF29}"/>
              </a:ext>
            </a:extLst>
          </p:cNvPr>
          <p:cNvSpPr>
            <a:spLocks noGrp="1"/>
          </p:cNvSpPr>
          <p:nvPr>
            <p:ph type="title"/>
          </p:nvPr>
        </p:nvSpPr>
        <p:spPr>
          <a:xfrm>
            <a:off x="4431431" y="382961"/>
            <a:ext cx="7371217" cy="1063690"/>
          </a:xfrm>
        </p:spPr>
        <p:txBody>
          <a:bodyPr/>
          <a:lstStyle/>
          <a:p>
            <a:pPr algn="ctr"/>
            <a:r>
              <a:rPr lang="en-US" dirty="0"/>
              <a:t>Deveney Ching, MA, CRC </a:t>
            </a:r>
          </a:p>
        </p:txBody>
      </p:sp>
      <p:pic>
        <p:nvPicPr>
          <p:cNvPr id="3" name="Content Placeholder 2" descr="A person smiling for the camera&#10;&#10;Description automatically generated with medium confidence">
            <a:extLst>
              <a:ext uri="{FF2B5EF4-FFF2-40B4-BE49-F238E27FC236}">
                <a16:creationId xmlns:a16="http://schemas.microsoft.com/office/drawing/2014/main" id="{2A318F45-BFB1-6DD4-3602-F9CC676FEA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023359" cy="6858000"/>
          </a:xfrm>
        </p:spPr>
      </p:pic>
      <p:sp>
        <p:nvSpPr>
          <p:cNvPr id="7" name="TextBox 6">
            <a:extLst>
              <a:ext uri="{FF2B5EF4-FFF2-40B4-BE49-F238E27FC236}">
                <a16:creationId xmlns:a16="http://schemas.microsoft.com/office/drawing/2014/main" id="{0F5D8148-CFEE-D53F-76E3-3EA08A869C12}"/>
              </a:ext>
            </a:extLst>
          </p:cNvPr>
          <p:cNvSpPr txBox="1"/>
          <p:nvPr/>
        </p:nvSpPr>
        <p:spPr>
          <a:xfrm>
            <a:off x="4431431" y="1752600"/>
            <a:ext cx="721814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As the first person who meets with a subject and starts the visit, using non-threatening and “safe topics” for initial small talk helps start conversations.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don’t understand an acronym, military jargon, or other statement a subject says, tell them you don’t know what that is. They’re usually happy to explain it to you. (I’ve even had a subject who asked for a blank piece of paper to draw me a diagram because he really wanted me to be able to visualize what he was describing to me.)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 the most heavily tattooed member of the Tampa CENC team, it helps to relate to our subjects about things in common. It’s the first thing that gets brought up and they talk about the ones they have or where they got them. </a:t>
            </a:r>
          </a:p>
        </p:txBody>
      </p:sp>
    </p:spTree>
    <p:extLst>
      <p:ext uri="{BB962C8B-B14F-4D97-AF65-F5344CB8AC3E}">
        <p14:creationId xmlns:p14="http://schemas.microsoft.com/office/powerpoint/2010/main" val="271906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3DDC8-0A75-BB7A-B073-FE9EE5C5BF29}"/>
              </a:ext>
            </a:extLst>
          </p:cNvPr>
          <p:cNvSpPr>
            <a:spLocks noGrp="1"/>
          </p:cNvSpPr>
          <p:nvPr>
            <p:ph type="title"/>
          </p:nvPr>
        </p:nvSpPr>
        <p:spPr>
          <a:xfrm>
            <a:off x="4431431" y="382961"/>
            <a:ext cx="7371217" cy="1063690"/>
          </a:xfrm>
        </p:spPr>
        <p:txBody>
          <a:bodyPr/>
          <a:lstStyle/>
          <a:p>
            <a:pPr algn="ctr"/>
            <a:r>
              <a:rPr lang="en-US" dirty="0"/>
              <a:t>Michelle Gaudet, MS, CCC-SLP</a:t>
            </a:r>
          </a:p>
        </p:txBody>
      </p:sp>
      <p:sp>
        <p:nvSpPr>
          <p:cNvPr id="5" name="Content Placeholder 4">
            <a:extLst>
              <a:ext uri="{FF2B5EF4-FFF2-40B4-BE49-F238E27FC236}">
                <a16:creationId xmlns:a16="http://schemas.microsoft.com/office/drawing/2014/main" id="{665744FE-1047-13B6-6FAA-45FC5A16DB36}"/>
              </a:ext>
            </a:extLst>
          </p:cNvPr>
          <p:cNvSpPr>
            <a:spLocks noGrp="1"/>
          </p:cNvSpPr>
          <p:nvPr>
            <p:ph idx="1"/>
          </p:nvPr>
        </p:nvSpPr>
        <p:spPr>
          <a:xfrm>
            <a:off x="4431431" y="1601415"/>
            <a:ext cx="7371217" cy="4264397"/>
          </a:xfrm>
        </p:spPr>
        <p:txBody>
          <a:bodyPr/>
          <a:lstStyle/>
          <a:p>
            <a:pPr marL="0" marR="0" indent="0">
              <a:lnSpc>
                <a:spcPct val="107000"/>
              </a:lnSpc>
              <a:spcBef>
                <a:spcPts val="0"/>
              </a:spcBef>
              <a:spcAft>
                <a:spcPts val="800"/>
              </a:spcAft>
              <a:buNone/>
            </a:pPr>
            <a:r>
              <a:rPr lang="en-US" b="1" dirty="0">
                <a:effectLst/>
                <a:latin typeface="Calibri" panose="020F0502020204030204" pitchFamily="34" charset="0"/>
                <a:ea typeface="Calibri" panose="020F0502020204030204" pitchFamily="34" charset="0"/>
                <a:cs typeface="Times New Roman" panose="02020603050405020304" pitchFamily="18" charset="0"/>
              </a:rPr>
              <a:t>A few tips for making Participants feel comfortable during Baseline or Follow-Up visits:</a:t>
            </a:r>
          </a:p>
          <a:p>
            <a:pPr>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 Manage expectations by being transparent about time commitment and outlining an agenda/schedule for the day.</a:t>
            </a:r>
          </a:p>
          <a:p>
            <a:pPr>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 Frequent check-ins to make sure Participant is comfortable. Pay attention to body language and offer breaks as needed. </a:t>
            </a:r>
          </a:p>
          <a:p>
            <a:pPr>
              <a:lnSpc>
                <a:spcPct val="107000"/>
              </a:lnSpc>
              <a:spcBef>
                <a:spcPts val="0"/>
              </a:spcBef>
              <a:spcAft>
                <a:spcPts val="8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Practice active listening, validate concerns, and encourage questions</a:t>
            </a:r>
          </a:p>
          <a:p>
            <a:pPr marL="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 Try asking “What questions do you have?” instead of “Do you have any questions?”</a:t>
            </a:r>
          </a:p>
          <a:p>
            <a:pPr mar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 Show interest in what your Participant is saying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 name="Picture 2" descr="A person smiling for the camera&#10;&#10;Description automatically generated with medium confidence">
            <a:extLst>
              <a:ext uri="{FF2B5EF4-FFF2-40B4-BE49-F238E27FC236}">
                <a16:creationId xmlns:a16="http://schemas.microsoft.com/office/drawing/2014/main" id="{20AAC667-E411-F073-95BF-787B7B208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32069" cy="6858000"/>
          </a:xfrm>
          <a:prstGeom prst="rect">
            <a:avLst/>
          </a:prstGeom>
        </p:spPr>
      </p:pic>
    </p:spTree>
    <p:extLst>
      <p:ext uri="{BB962C8B-B14F-4D97-AF65-F5344CB8AC3E}">
        <p14:creationId xmlns:p14="http://schemas.microsoft.com/office/powerpoint/2010/main" val="368098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3DDC8-0A75-BB7A-B073-FE9EE5C5BF29}"/>
              </a:ext>
            </a:extLst>
          </p:cNvPr>
          <p:cNvSpPr>
            <a:spLocks noGrp="1"/>
          </p:cNvSpPr>
          <p:nvPr>
            <p:ph type="title"/>
          </p:nvPr>
        </p:nvSpPr>
        <p:spPr>
          <a:xfrm>
            <a:off x="4431431" y="382961"/>
            <a:ext cx="7371217" cy="1063690"/>
          </a:xfrm>
        </p:spPr>
        <p:txBody>
          <a:bodyPr/>
          <a:lstStyle/>
          <a:p>
            <a:pPr algn="ctr"/>
            <a:r>
              <a:rPr lang="en-US" dirty="0"/>
              <a:t>Illiana Suarez, BA </a:t>
            </a:r>
          </a:p>
        </p:txBody>
      </p:sp>
      <p:sp>
        <p:nvSpPr>
          <p:cNvPr id="5" name="Content Placeholder 4">
            <a:extLst>
              <a:ext uri="{FF2B5EF4-FFF2-40B4-BE49-F238E27FC236}">
                <a16:creationId xmlns:a16="http://schemas.microsoft.com/office/drawing/2014/main" id="{665744FE-1047-13B6-6FAA-45FC5A16DB36}"/>
              </a:ext>
            </a:extLst>
          </p:cNvPr>
          <p:cNvSpPr>
            <a:spLocks noGrp="1"/>
          </p:cNvSpPr>
          <p:nvPr>
            <p:ph idx="1"/>
          </p:nvPr>
        </p:nvSpPr>
        <p:spPr>
          <a:xfrm>
            <a:off x="4431431" y="1601415"/>
            <a:ext cx="7371217" cy="4264397"/>
          </a:xfrm>
        </p:spPr>
        <p:txBody>
          <a:bodyPr>
            <a:normAutofit fontScale="85000" lnSpcReduction="10000"/>
          </a:bodyPr>
          <a:lstStyle/>
          <a:p>
            <a:r>
              <a:rPr lang="en-US" dirty="0"/>
              <a:t>-  It will always be important to Identify myself! I am a newer member of the study team and I will be administering the LCAM measures; I need to state who I am, what my role is, and give a brief overview of what the LCAM portion will consist of. Additionally, If I am asked a question about a portion of the study I do not oversee, I will connect them with a team member that can answer their questions or concerns appropriately. </a:t>
            </a:r>
          </a:p>
          <a:p>
            <a:endParaRPr lang="en-US" dirty="0"/>
          </a:p>
          <a:p>
            <a:r>
              <a:rPr lang="en-US" dirty="0"/>
              <a:t>- After introducing myself, I like to ask participants how they would like to be addressed. Asking “How would you like me to address you?” is my way of showing respect and making sure the research participant is comfortable. </a:t>
            </a:r>
          </a:p>
          <a:p>
            <a:endParaRPr lang="en-US" dirty="0"/>
          </a:p>
          <a:p>
            <a:r>
              <a:rPr lang="en-US" dirty="0"/>
              <a:t>- If a research participant asks me why I am interested in working with veterans, I disclose that I am a veteran dependent of a parent who sustained a TBI in combat. Although I am not a veteran myself, I am familiar with military culture and have  tremendous respect and gratitude for the men and women who have served this country. This helps me relate to research participants. </a:t>
            </a:r>
          </a:p>
        </p:txBody>
      </p:sp>
      <p:sp>
        <p:nvSpPr>
          <p:cNvPr id="6" name="Text Placeholder 5">
            <a:extLst>
              <a:ext uri="{FF2B5EF4-FFF2-40B4-BE49-F238E27FC236}">
                <a16:creationId xmlns:a16="http://schemas.microsoft.com/office/drawing/2014/main" id="{CF3955E6-D7E1-3E65-E8FF-AFF1E7B606C4}"/>
              </a:ext>
            </a:extLst>
          </p:cNvPr>
          <p:cNvSpPr>
            <a:spLocks noGrp="1"/>
          </p:cNvSpPr>
          <p:nvPr>
            <p:ph type="body" sz="half" idx="2"/>
          </p:nvPr>
        </p:nvSpPr>
        <p:spPr>
          <a:xfrm>
            <a:off x="65347" y="992188"/>
            <a:ext cx="3932237" cy="4873624"/>
          </a:xfrm>
        </p:spPr>
        <p:txBody>
          <a:bodyPr/>
          <a:lstStyle/>
          <a:p>
            <a:endParaRPr lang="en-US" dirty="0"/>
          </a:p>
        </p:txBody>
      </p:sp>
      <p:pic>
        <p:nvPicPr>
          <p:cNvPr id="3" name="Picture 2" descr="A person smiling for the camera&#10;&#10;Description automatically generated with low confidence">
            <a:extLst>
              <a:ext uri="{FF2B5EF4-FFF2-40B4-BE49-F238E27FC236}">
                <a16:creationId xmlns:a16="http://schemas.microsoft.com/office/drawing/2014/main" id="{AD53EBC3-66A3-7B70-B594-DB5565570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7584" cy="6858000"/>
          </a:xfrm>
          <a:prstGeom prst="rect">
            <a:avLst/>
          </a:prstGeom>
        </p:spPr>
      </p:pic>
    </p:spTree>
    <p:extLst>
      <p:ext uri="{BB962C8B-B14F-4D97-AF65-F5344CB8AC3E}">
        <p14:creationId xmlns:p14="http://schemas.microsoft.com/office/powerpoint/2010/main" val="886209728"/>
      </p:ext>
    </p:extLst>
  </p:cSld>
  <p:clrMapOvr>
    <a:masterClrMapping/>
  </p:clrMapOvr>
</p:sld>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32548"/>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711</TotalTime>
  <Words>884</Words>
  <Application>Microsoft Office PowerPoint</Application>
  <PresentationFormat>Widescreen</PresentationFormat>
  <Paragraphs>51</Paragraphs>
  <Slides>10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Courier New</vt:lpstr>
      <vt:lpstr>Gill Sans MT</vt:lpstr>
      <vt:lpstr>Wingdings 2</vt:lpstr>
      <vt:lpstr>Dividend</vt:lpstr>
      <vt:lpstr>Retrospect</vt:lpstr>
      <vt:lpstr>PowerPoint Presentation</vt:lpstr>
      <vt:lpstr>Agenda </vt:lpstr>
      <vt:lpstr>What is rapport? </vt:lpstr>
      <vt:lpstr>How does rapport impact research ?</vt:lpstr>
      <vt:lpstr>Valerie Larson, MA, CCRC </vt:lpstr>
      <vt:lpstr>Jennifer Boyce, LPN, CRC </vt:lpstr>
      <vt:lpstr>Deveney Ching, MA, CRC </vt:lpstr>
      <vt:lpstr>Michelle Gaudet, MS, CCC-SLP</vt:lpstr>
      <vt:lpstr>Illiana Suarez, BA </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Suarez, Illiana A.</dc:creator>
  <cp:lastModifiedBy>Suarez, Illiana A.</cp:lastModifiedBy>
  <cp:revision>12</cp:revision>
  <dcterms:created xsi:type="dcterms:W3CDTF">2023-03-23T16:14:43Z</dcterms:created>
  <dcterms:modified xsi:type="dcterms:W3CDTF">2023-05-01T12:07:56Z</dcterms:modified>
</cp:coreProperties>
</file>