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002" r:id="rId2"/>
    <p:sldMasterId id="2147484015" r:id="rId3"/>
    <p:sldMasterId id="2147484027" r:id="rId4"/>
  </p:sldMasterIdLst>
  <p:notesMasterIdLst>
    <p:notesMasterId r:id="rId51"/>
  </p:notesMasterIdLst>
  <p:sldIdLst>
    <p:sldId id="256" r:id="rId5"/>
    <p:sldId id="257" r:id="rId6"/>
    <p:sldId id="258" r:id="rId7"/>
    <p:sldId id="259" r:id="rId8"/>
    <p:sldId id="331" r:id="rId9"/>
    <p:sldId id="305" r:id="rId10"/>
    <p:sldId id="260" r:id="rId11"/>
    <p:sldId id="264" r:id="rId12"/>
    <p:sldId id="261" r:id="rId13"/>
    <p:sldId id="262" r:id="rId14"/>
    <p:sldId id="301" r:id="rId15"/>
    <p:sldId id="285" r:id="rId16"/>
    <p:sldId id="267" r:id="rId17"/>
    <p:sldId id="268" r:id="rId18"/>
    <p:sldId id="269" r:id="rId19"/>
    <p:sldId id="270" r:id="rId20"/>
    <p:sldId id="304" r:id="rId21"/>
    <p:sldId id="287" r:id="rId22"/>
    <p:sldId id="314" r:id="rId23"/>
    <p:sldId id="323" r:id="rId24"/>
    <p:sldId id="325" r:id="rId25"/>
    <p:sldId id="327" r:id="rId26"/>
    <p:sldId id="274" r:id="rId27"/>
    <p:sldId id="288" r:id="rId28"/>
    <p:sldId id="271" r:id="rId29"/>
    <p:sldId id="284" r:id="rId30"/>
    <p:sldId id="273" r:id="rId31"/>
    <p:sldId id="289" r:id="rId32"/>
    <p:sldId id="309" r:id="rId33"/>
    <p:sldId id="316" r:id="rId34"/>
    <p:sldId id="321" r:id="rId35"/>
    <p:sldId id="320" r:id="rId36"/>
    <p:sldId id="335" r:id="rId37"/>
    <p:sldId id="292" r:id="rId38"/>
    <p:sldId id="336" r:id="rId39"/>
    <p:sldId id="290" r:id="rId40"/>
    <p:sldId id="291" r:id="rId41"/>
    <p:sldId id="330" r:id="rId42"/>
    <p:sldId id="298" r:id="rId43"/>
    <p:sldId id="300" r:id="rId44"/>
    <p:sldId id="294" r:id="rId45"/>
    <p:sldId id="295" r:id="rId46"/>
    <p:sldId id="296" r:id="rId47"/>
    <p:sldId id="332" r:id="rId48"/>
    <p:sldId id="333" r:id="rId49"/>
    <p:sldId id="33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64" d="100"/>
          <a:sy n="64" d="100"/>
        </p:scale>
        <p:origin x="7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Severe Disability</c:v>
                </c:pt>
              </c:strCache>
            </c:strRef>
          </c:tx>
          <c:spPr>
            <a:solidFill>
              <a:schemeClr val="accent2"/>
            </a:solidFill>
            <a:ln>
              <a:noFill/>
            </a:ln>
            <a:effectLst/>
          </c:spPr>
          <c:invertIfNegative val="0"/>
          <c:cat>
            <c:strRef>
              <c:f>Sheet1!$A$2:$A$4</c:f>
              <c:strCache>
                <c:ptCount val="3"/>
                <c:pt idx="0">
                  <c:v>Year 1</c:v>
                </c:pt>
                <c:pt idx="1">
                  <c:v>Year 2</c:v>
                </c:pt>
                <c:pt idx="2">
                  <c:v>Year 5</c:v>
                </c:pt>
              </c:strCache>
            </c:strRef>
          </c:cat>
          <c:val>
            <c:numRef>
              <c:f>Sheet1!$B$2:$B$4</c:f>
              <c:numCache>
                <c:formatCode>General</c:formatCode>
                <c:ptCount val="3"/>
                <c:pt idx="0">
                  <c:v>31.8</c:v>
                </c:pt>
                <c:pt idx="1">
                  <c:v>26.9</c:v>
                </c:pt>
                <c:pt idx="2">
                  <c:v>21.8</c:v>
                </c:pt>
              </c:numCache>
            </c:numRef>
          </c:val>
          <c:extLst>
            <c:ext xmlns:c16="http://schemas.microsoft.com/office/drawing/2014/chart" uri="{C3380CC4-5D6E-409C-BE32-E72D297353CC}">
              <c16:uniqueId val="{00000000-5E98-470B-BBEF-F6146D9A424A}"/>
            </c:ext>
          </c:extLst>
        </c:ser>
        <c:ser>
          <c:idx val="1"/>
          <c:order val="1"/>
          <c:tx>
            <c:strRef>
              <c:f>Sheet1!$C$1</c:f>
              <c:strCache>
                <c:ptCount val="1"/>
                <c:pt idx="0">
                  <c:v>Moderate Disability</c:v>
                </c:pt>
              </c:strCache>
            </c:strRef>
          </c:tx>
          <c:spPr>
            <a:solidFill>
              <a:schemeClr val="accent5"/>
            </a:solidFill>
            <a:ln>
              <a:noFill/>
            </a:ln>
            <a:effectLst/>
          </c:spPr>
          <c:invertIfNegative val="0"/>
          <c:cat>
            <c:strRef>
              <c:f>Sheet1!$A$2:$A$4</c:f>
              <c:strCache>
                <c:ptCount val="3"/>
                <c:pt idx="0">
                  <c:v>Year 1</c:v>
                </c:pt>
                <c:pt idx="1">
                  <c:v>Year 2</c:v>
                </c:pt>
                <c:pt idx="2">
                  <c:v>Year 5</c:v>
                </c:pt>
              </c:strCache>
            </c:strRef>
          </c:cat>
          <c:val>
            <c:numRef>
              <c:f>Sheet1!$C$2:$C$4</c:f>
              <c:numCache>
                <c:formatCode>General</c:formatCode>
                <c:ptCount val="3"/>
                <c:pt idx="0">
                  <c:v>32.299999999999997</c:v>
                </c:pt>
                <c:pt idx="1">
                  <c:v>33.6</c:v>
                </c:pt>
                <c:pt idx="2">
                  <c:v>36.200000000000003</c:v>
                </c:pt>
              </c:numCache>
            </c:numRef>
          </c:val>
          <c:extLst>
            <c:ext xmlns:c16="http://schemas.microsoft.com/office/drawing/2014/chart" uri="{C3380CC4-5D6E-409C-BE32-E72D297353CC}">
              <c16:uniqueId val="{00000001-5E98-470B-BBEF-F6146D9A424A}"/>
            </c:ext>
          </c:extLst>
        </c:ser>
        <c:ser>
          <c:idx val="2"/>
          <c:order val="2"/>
          <c:tx>
            <c:strRef>
              <c:f>Sheet1!$D$1</c:f>
              <c:strCache>
                <c:ptCount val="1"/>
                <c:pt idx="0">
                  <c:v>Good Recovery</c:v>
                </c:pt>
              </c:strCache>
            </c:strRef>
          </c:tx>
          <c:spPr>
            <a:solidFill>
              <a:schemeClr val="accent6">
                <a:lumMod val="60000"/>
                <a:lumOff val="40000"/>
              </a:schemeClr>
            </a:solidFill>
            <a:ln>
              <a:noFill/>
            </a:ln>
            <a:effectLst/>
          </c:spPr>
          <c:invertIfNegative val="0"/>
          <c:cat>
            <c:strRef>
              <c:f>Sheet1!$A$2:$A$4</c:f>
              <c:strCache>
                <c:ptCount val="3"/>
                <c:pt idx="0">
                  <c:v>Year 1</c:v>
                </c:pt>
                <c:pt idx="1">
                  <c:v>Year 2</c:v>
                </c:pt>
                <c:pt idx="2">
                  <c:v>Year 5</c:v>
                </c:pt>
              </c:strCache>
            </c:strRef>
          </c:cat>
          <c:val>
            <c:numRef>
              <c:f>Sheet1!$D$2:$D$4</c:f>
              <c:numCache>
                <c:formatCode>General</c:formatCode>
                <c:ptCount val="3"/>
                <c:pt idx="0">
                  <c:v>35.9</c:v>
                </c:pt>
                <c:pt idx="1">
                  <c:v>39.5</c:v>
                </c:pt>
                <c:pt idx="2">
                  <c:v>42</c:v>
                </c:pt>
              </c:numCache>
            </c:numRef>
          </c:val>
          <c:extLst>
            <c:ext xmlns:c16="http://schemas.microsoft.com/office/drawing/2014/chart" uri="{C3380CC4-5D6E-409C-BE32-E72D297353CC}">
              <c16:uniqueId val="{00000002-5E98-470B-BBEF-F6146D9A424A}"/>
            </c:ext>
          </c:extLst>
        </c:ser>
        <c:dLbls>
          <c:showLegendKey val="0"/>
          <c:showVal val="0"/>
          <c:showCatName val="0"/>
          <c:showSerName val="0"/>
          <c:showPercent val="0"/>
          <c:showBubbleSize val="0"/>
        </c:dLbls>
        <c:gapWidth val="150"/>
        <c:overlap val="100"/>
        <c:axId val="331962200"/>
        <c:axId val="331961808"/>
      </c:barChart>
      <c:catAx>
        <c:axId val="33196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961808"/>
        <c:crosses val="autoZero"/>
        <c:auto val="1"/>
        <c:lblAlgn val="ctr"/>
        <c:lblOffset val="100"/>
        <c:noMultiLvlLbl val="0"/>
      </c:catAx>
      <c:valAx>
        <c:axId val="331961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962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Training Set</c:v>
                </c:pt>
              </c:strCache>
            </c:strRef>
          </c:tx>
          <c:spPr>
            <a:solidFill>
              <a:schemeClr val="accent1"/>
            </a:solidFill>
            <a:ln>
              <a:noFill/>
            </a:ln>
            <a:effectLst/>
          </c:spPr>
          <c:invertIfNegative val="0"/>
          <c:cat>
            <c:strRef>
              <c:f>Sheet1!$A$2:$A$4</c:f>
              <c:strCache>
                <c:ptCount val="3"/>
                <c:pt idx="0">
                  <c:v>Year 1</c:v>
                </c:pt>
                <c:pt idx="1">
                  <c:v>Year 2</c:v>
                </c:pt>
                <c:pt idx="2">
                  <c:v>Year 5</c:v>
                </c:pt>
              </c:strCache>
            </c:strRef>
          </c:cat>
          <c:val>
            <c:numRef>
              <c:f>Sheet1!$B$2:$B$4</c:f>
              <c:numCache>
                <c:formatCode>General</c:formatCode>
                <c:ptCount val="3"/>
                <c:pt idx="0">
                  <c:v>33.6</c:v>
                </c:pt>
                <c:pt idx="1">
                  <c:v>37.299999999999997</c:v>
                </c:pt>
                <c:pt idx="2">
                  <c:v>40.9</c:v>
                </c:pt>
              </c:numCache>
            </c:numRef>
          </c:val>
          <c:extLst>
            <c:ext xmlns:c16="http://schemas.microsoft.com/office/drawing/2014/chart" uri="{C3380CC4-5D6E-409C-BE32-E72D297353CC}">
              <c16:uniqueId val="{00000000-A851-40C5-88C3-E8EBC7863EF6}"/>
            </c:ext>
          </c:extLst>
        </c:ser>
        <c:ser>
          <c:idx val="1"/>
          <c:order val="1"/>
          <c:tx>
            <c:strRef>
              <c:f>Sheet1!$C$1</c:f>
              <c:strCache>
                <c:ptCount val="1"/>
                <c:pt idx="0">
                  <c:v>Test Set</c:v>
                </c:pt>
              </c:strCache>
            </c:strRef>
          </c:tx>
          <c:spPr>
            <a:solidFill>
              <a:schemeClr val="accent3"/>
            </a:solidFill>
            <a:ln>
              <a:noFill/>
            </a:ln>
            <a:effectLst/>
          </c:spPr>
          <c:invertIfNegative val="0"/>
          <c:cat>
            <c:strRef>
              <c:f>Sheet1!$A$2:$A$4</c:f>
              <c:strCache>
                <c:ptCount val="3"/>
                <c:pt idx="0">
                  <c:v>Year 1</c:v>
                </c:pt>
                <c:pt idx="1">
                  <c:v>Year 2</c:v>
                </c:pt>
                <c:pt idx="2">
                  <c:v>Year 5</c:v>
                </c:pt>
              </c:strCache>
            </c:strRef>
          </c:cat>
          <c:val>
            <c:numRef>
              <c:f>Sheet1!$C$2:$C$4</c:f>
              <c:numCache>
                <c:formatCode>General</c:formatCode>
                <c:ptCount val="3"/>
                <c:pt idx="0">
                  <c:v>33.200000000000003</c:v>
                </c:pt>
                <c:pt idx="1">
                  <c:v>38.700000000000003</c:v>
                </c:pt>
                <c:pt idx="2">
                  <c:v>38.700000000000003</c:v>
                </c:pt>
              </c:numCache>
            </c:numRef>
          </c:val>
          <c:extLst>
            <c:ext xmlns:c16="http://schemas.microsoft.com/office/drawing/2014/chart" uri="{C3380CC4-5D6E-409C-BE32-E72D297353CC}">
              <c16:uniqueId val="{00000001-A851-40C5-88C3-E8EBC7863EF6}"/>
            </c:ext>
          </c:extLst>
        </c:ser>
        <c:dLbls>
          <c:showLegendKey val="0"/>
          <c:showVal val="0"/>
          <c:showCatName val="0"/>
          <c:showSerName val="0"/>
          <c:showPercent val="0"/>
          <c:showBubbleSize val="0"/>
        </c:dLbls>
        <c:gapWidth val="219"/>
        <c:overlap val="-27"/>
        <c:axId val="331963768"/>
        <c:axId val="331964160"/>
      </c:barChart>
      <c:catAx>
        <c:axId val="33196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964160"/>
        <c:crosses val="autoZero"/>
        <c:auto val="1"/>
        <c:lblAlgn val="ctr"/>
        <c:lblOffset val="100"/>
        <c:noMultiLvlLbl val="0"/>
      </c:catAx>
      <c:valAx>
        <c:axId val="331964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96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3426E-2443-45D0-ADA4-2BDF0049B781}"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BC74D-E67D-4A5B-AD4C-7640F5068E6F}" type="slidenum">
              <a:rPr lang="en-US" smtClean="0"/>
              <a:t>‹#›</a:t>
            </a:fld>
            <a:endParaRPr lang="en-US"/>
          </a:p>
        </p:txBody>
      </p:sp>
    </p:spTree>
    <p:extLst>
      <p:ext uri="{BB962C8B-B14F-4D97-AF65-F5344CB8AC3E}">
        <p14:creationId xmlns:p14="http://schemas.microsoft.com/office/powerpoint/2010/main" val="383326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prognosis, it is imperative to guide by literature from relevant population (i.e. how was sample selected) and clarify outcome(s) of interest and time-frame</a:t>
            </a:r>
          </a:p>
        </p:txBody>
      </p:sp>
      <p:sp>
        <p:nvSpPr>
          <p:cNvPr id="4" name="Slide Number Placeholder 3"/>
          <p:cNvSpPr>
            <a:spLocks noGrp="1"/>
          </p:cNvSpPr>
          <p:nvPr>
            <p:ph type="sldNum" sz="quarter" idx="5"/>
          </p:nvPr>
        </p:nvSpPr>
        <p:spPr/>
        <p:txBody>
          <a:bodyPr/>
          <a:lstStyle/>
          <a:p>
            <a:fld id="{BCCBC74D-E67D-4A5B-AD4C-7640F5068E6F}" type="slidenum">
              <a:rPr lang="en-US" smtClean="0"/>
              <a:t>2</a:t>
            </a:fld>
            <a:endParaRPr lang="en-US"/>
          </a:p>
        </p:txBody>
      </p:sp>
    </p:spTree>
    <p:extLst>
      <p:ext uri="{BB962C8B-B14F-4D97-AF65-F5344CB8AC3E}">
        <p14:creationId xmlns:p14="http://schemas.microsoft.com/office/powerpoint/2010/main" val="125649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equates to regaining full orientation (place, date, situation). In TBI-MS, PTA is measured prospectively with O-Log or GOAT (Galveston Orientation &amp; Amnesia Test). Measured retrospectively if needed by daily documentation of orientation level. </a:t>
            </a:r>
          </a:p>
        </p:txBody>
      </p:sp>
      <p:sp>
        <p:nvSpPr>
          <p:cNvPr id="4" name="Slide Number Placeholder 3"/>
          <p:cNvSpPr>
            <a:spLocks noGrp="1"/>
          </p:cNvSpPr>
          <p:nvPr>
            <p:ph type="sldNum" sz="quarter" idx="5"/>
          </p:nvPr>
        </p:nvSpPr>
        <p:spPr/>
        <p:txBody>
          <a:bodyPr/>
          <a:lstStyle/>
          <a:p>
            <a:fld id="{A53CA4CD-591E-4AE2-B798-A0446217B692}" type="slidenum">
              <a:rPr lang="en-US" smtClean="0"/>
              <a:t>17</a:t>
            </a:fld>
            <a:endParaRPr lang="en-US"/>
          </a:p>
        </p:txBody>
      </p:sp>
    </p:spTree>
    <p:extLst>
      <p:ext uri="{BB962C8B-B14F-4D97-AF65-F5344CB8AC3E}">
        <p14:creationId xmlns:p14="http://schemas.microsoft.com/office/powerpoint/2010/main" val="355067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finding corroborates prior studies of 5 year outcomes after severe TBI and highlights the enduring nature of the recovery process after severe TBI, unique among neurological disorders. It also hints at the difficulty of prognosis in that over time, more confounding factors are likely to impact outcomes (such as depression). A cross year analysis in the test and training sets comparing sample characteristics suggested the GOS change over time was from patients improving rather than biased drop-out.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5F88-7030-4732-9E13-B7FFFE9B0F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09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details of days and rates differ, in 2-Yr GOS trees again see that PTA duration is at top of hierarchy and rate of SD climbs steadily across PTA duration groups while rate of GR drops steadily.</a:t>
            </a:r>
          </a:p>
          <a:p>
            <a:r>
              <a:rPr lang="en-US" dirty="0"/>
              <a:t>The longest PTA duration group again has no additional predictors; perhaps indicating a threshold.</a:t>
            </a:r>
          </a:p>
          <a:p>
            <a:r>
              <a:rPr lang="en-US" dirty="0"/>
              <a:t>In the next to longest PTA duration, those still in PTA are similar to the longest PTA group.</a:t>
            </a:r>
          </a:p>
          <a:p>
            <a:r>
              <a:rPr lang="en-US" dirty="0"/>
              <a:t>Age has predictive influence on the 3 shortest PTA duration groups.</a:t>
            </a:r>
          </a:p>
          <a:p>
            <a:r>
              <a:rPr lang="en-US" dirty="0"/>
              <a:t>Preinjury employment also adds predictive value to most branches.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343E1-CDB5-41C6-9729-DB1655D78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91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Sociodemographic variables seemed to have greater influence on later years.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343E1-CDB5-41C6-9729-DB1655D78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45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CCC773E-FE35-4397-AB7B-49A32B50AFBA}"/>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B843C490-F56E-4E8B-B424-1F0895C46F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A7820E77-C69A-43DE-9898-90AC577AA6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9DE5F99-EC5A-44D8-BD74-E098B0F2444A}" type="slidenum">
              <a:rPr lang="en-US" altLang="en-US">
                <a:latin typeface="Arial" panose="020B0604020202020204" pitchFamily="34" charset="0"/>
              </a:rPr>
              <a:pPr/>
              <a:t>36</a:t>
            </a:fld>
            <a:endParaRPr lang="en-US" altLang="en-US">
              <a:latin typeface="Arial" panose="020B0604020202020204" pitchFamily="34" charset="0"/>
            </a:endParaRPr>
          </a:p>
        </p:txBody>
      </p:sp>
    </p:spTree>
    <p:extLst>
      <p:ext uri="{BB962C8B-B14F-4D97-AF65-F5344CB8AC3E}">
        <p14:creationId xmlns:p14="http://schemas.microsoft.com/office/powerpoint/2010/main" val="136201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details of days and rates differ, in 2-Yr GOS trees again see that PTA duration is at top of hierarchy and rate of SD climbs steadily across PTA duration groups while rate of GR drops steadily.</a:t>
            </a:r>
          </a:p>
          <a:p>
            <a:r>
              <a:rPr lang="en-US" dirty="0"/>
              <a:t>The longest PTA duration group again has no additional predictors; perhaps indicating a threshold.</a:t>
            </a:r>
          </a:p>
          <a:p>
            <a:r>
              <a:rPr lang="en-US" dirty="0"/>
              <a:t>In the next to longest PTA duration, those still in PTA are similar to the longest PTA group.</a:t>
            </a:r>
          </a:p>
          <a:p>
            <a:r>
              <a:rPr lang="en-US" dirty="0"/>
              <a:t>Age has predictive influence on the 3 shortest PTA duration groups.</a:t>
            </a:r>
          </a:p>
          <a:p>
            <a:r>
              <a:rPr lang="en-US" dirty="0"/>
              <a:t>Preinjury employment also adds predictive value to most branches.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343E1-CDB5-41C6-9729-DB1655D78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938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PTA duration is at top of hierarchy. </a:t>
            </a:r>
          </a:p>
          <a:p>
            <a:pPr marL="171450" indent="-171450">
              <a:buFont typeface="Arial" panose="020B0604020202020204" pitchFamily="34" charset="0"/>
              <a:buChar char="•"/>
            </a:pPr>
            <a:r>
              <a:rPr lang="en-US" dirty="0"/>
              <a:t>Rate of SD climbs steadily across PTA duration groups while rate of GR drops steadily.</a:t>
            </a:r>
          </a:p>
          <a:p>
            <a:pPr marL="171450" indent="-171450">
              <a:buFont typeface="Arial" panose="020B0604020202020204" pitchFamily="34" charset="0"/>
              <a:buChar char="•"/>
            </a:pPr>
            <a:r>
              <a:rPr lang="en-US" dirty="0"/>
              <a:t>Over 6 weeks &amp; 2 days is the worst prognostic group. Extended PTA duration seems to reach a threshold beyond which other variables don’t add meaningful predictability. The longest PTA duration in the one and two year trees also had a single node. In this group, the rate of SD was double the cohort average and the rate of GR was one half. Note that GR was still achievable by just over one fifth of the cohort.</a:t>
            </a:r>
          </a:p>
          <a:p>
            <a:pPr marL="171450" indent="-171450">
              <a:buFont typeface="Arial" panose="020B0604020202020204" pitchFamily="34" charset="0"/>
              <a:buChar char="•"/>
            </a:pPr>
            <a:r>
              <a:rPr lang="en-US" dirty="0"/>
              <a:t>Under 3 weeks is the best prognostic group. Higher age had a large effect on the chance of having SD despite favorable PTA duration. For those under 37 or middle aged (38-58) in professional occupations </a:t>
            </a:r>
            <a:r>
              <a:rPr lang="en-US" dirty="0" err="1"/>
              <a:t>premorbidly</a:t>
            </a:r>
            <a:r>
              <a:rPr lang="en-US" dirty="0"/>
              <a:t>, SD was very rare.</a:t>
            </a:r>
          </a:p>
          <a:p>
            <a:pPr marL="171450" indent="-171450">
              <a:buFont typeface="Arial" panose="020B0604020202020204" pitchFamily="34" charset="0"/>
              <a:buChar char="•"/>
            </a:pPr>
            <a:r>
              <a:rPr lang="en-US" dirty="0"/>
              <a:t>Predictions can be made with this variable alone. Under 3 </a:t>
            </a:r>
            <a:r>
              <a:rPr lang="en-US" dirty="0" err="1"/>
              <a:t>wks</a:t>
            </a:r>
            <a:r>
              <a:rPr lang="en-US" dirty="0"/>
              <a:t> PTA is best prognostic group.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343E1-CDB5-41C6-9729-DB1655D78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9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AC8793F-6F34-44EC-978D-D12C071F5E97}"/>
              </a:ext>
            </a:extLst>
          </p:cNvPr>
          <p:cNvGrpSpPr>
            <a:grpSpLocks/>
          </p:cNvGrpSpPr>
          <p:nvPr/>
        </p:nvGrpSpPr>
        <p:grpSpPr bwMode="auto">
          <a:xfrm>
            <a:off x="1" y="1422400"/>
            <a:ext cx="12196233" cy="5435600"/>
            <a:chOff x="0" y="896"/>
            <a:chExt cx="5762" cy="3424"/>
          </a:xfrm>
        </p:grpSpPr>
        <p:grpSp>
          <p:nvGrpSpPr>
            <p:cNvPr id="5" name="Group 3">
              <a:extLst>
                <a:ext uri="{FF2B5EF4-FFF2-40B4-BE49-F238E27FC236}">
                  <a16:creationId xmlns:a16="http://schemas.microsoft.com/office/drawing/2014/main" id="{65DEC6C8-9146-4538-A50F-DF8E918A837F}"/>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410BEE72-09C0-4B6F-8FC7-40C2973914B5}"/>
                  </a:ext>
                </a:extLst>
              </p:cNvPr>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sz="1800"/>
              </a:p>
            </p:txBody>
          </p:sp>
          <p:sp>
            <p:nvSpPr>
              <p:cNvPr id="143" name="Freeform 5">
                <a:extLst>
                  <a:ext uri="{FF2B5EF4-FFF2-40B4-BE49-F238E27FC236}">
                    <a16:creationId xmlns:a16="http://schemas.microsoft.com/office/drawing/2014/main" id="{3CCE207F-9C46-46D7-AF49-6C236CA7E705}"/>
                  </a:ext>
                </a:extLst>
              </p:cNvPr>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sz="1800"/>
              </a:p>
            </p:txBody>
          </p:sp>
          <p:sp>
            <p:nvSpPr>
              <p:cNvPr id="144" name="Freeform 6">
                <a:extLst>
                  <a:ext uri="{FF2B5EF4-FFF2-40B4-BE49-F238E27FC236}">
                    <a16:creationId xmlns:a16="http://schemas.microsoft.com/office/drawing/2014/main" id="{EDCE21C7-F50E-43AF-9E3C-9AAD676EC9E6}"/>
                  </a:ext>
                </a:extLst>
              </p:cNvPr>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sz="1800"/>
              </a:p>
            </p:txBody>
          </p:sp>
          <p:sp>
            <p:nvSpPr>
              <p:cNvPr id="145" name="Freeform 7">
                <a:extLst>
                  <a:ext uri="{FF2B5EF4-FFF2-40B4-BE49-F238E27FC236}">
                    <a16:creationId xmlns:a16="http://schemas.microsoft.com/office/drawing/2014/main" id="{706C375F-080B-4DB1-87DB-CBA2178C707C}"/>
                  </a:ext>
                </a:extLst>
              </p:cNvPr>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sz="1800"/>
              </a:p>
            </p:txBody>
          </p:sp>
          <p:sp>
            <p:nvSpPr>
              <p:cNvPr id="146" name="Freeform 8">
                <a:extLst>
                  <a:ext uri="{FF2B5EF4-FFF2-40B4-BE49-F238E27FC236}">
                    <a16:creationId xmlns:a16="http://schemas.microsoft.com/office/drawing/2014/main" id="{904F607A-273A-4567-B7B5-46B977ECDA4D}"/>
                  </a:ext>
                </a:extLst>
              </p:cNvPr>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sz="1800"/>
              </a:p>
            </p:txBody>
          </p:sp>
          <p:sp>
            <p:nvSpPr>
              <p:cNvPr id="147" name="Freeform 9">
                <a:extLst>
                  <a:ext uri="{FF2B5EF4-FFF2-40B4-BE49-F238E27FC236}">
                    <a16:creationId xmlns:a16="http://schemas.microsoft.com/office/drawing/2014/main" id="{6288BA98-6853-4C43-8B68-E77A4FD26CA7}"/>
                  </a:ext>
                </a:extLst>
              </p:cNvPr>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sz="1800"/>
              </a:p>
            </p:txBody>
          </p:sp>
          <p:sp>
            <p:nvSpPr>
              <p:cNvPr id="148" name="Freeform 10">
                <a:extLst>
                  <a:ext uri="{FF2B5EF4-FFF2-40B4-BE49-F238E27FC236}">
                    <a16:creationId xmlns:a16="http://schemas.microsoft.com/office/drawing/2014/main" id="{78D42AB7-F256-4900-BABD-5DA7702B0177}"/>
                  </a:ext>
                </a:extLst>
              </p:cNvPr>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sz="1800"/>
              </a:p>
            </p:txBody>
          </p:sp>
          <p:sp>
            <p:nvSpPr>
              <p:cNvPr id="149" name="Freeform 11">
                <a:extLst>
                  <a:ext uri="{FF2B5EF4-FFF2-40B4-BE49-F238E27FC236}">
                    <a16:creationId xmlns:a16="http://schemas.microsoft.com/office/drawing/2014/main" id="{F573D25D-396B-4621-AA1D-144B41526F3C}"/>
                  </a:ext>
                </a:extLst>
              </p:cNvPr>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50" name="Freeform 12">
                <a:extLst>
                  <a:ext uri="{FF2B5EF4-FFF2-40B4-BE49-F238E27FC236}">
                    <a16:creationId xmlns:a16="http://schemas.microsoft.com/office/drawing/2014/main" id="{DCE448E0-6BE3-40C8-A1A8-4D0BDDA77BBD}"/>
                  </a:ext>
                </a:extLst>
              </p:cNvPr>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51" name="Freeform 13">
                <a:extLst>
                  <a:ext uri="{FF2B5EF4-FFF2-40B4-BE49-F238E27FC236}">
                    <a16:creationId xmlns:a16="http://schemas.microsoft.com/office/drawing/2014/main" id="{D8D0C139-925D-40C8-A40E-3278ED3B1E71}"/>
                  </a:ext>
                </a:extLst>
              </p:cNvPr>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52" name="Freeform 14">
                <a:extLst>
                  <a:ext uri="{FF2B5EF4-FFF2-40B4-BE49-F238E27FC236}">
                    <a16:creationId xmlns:a16="http://schemas.microsoft.com/office/drawing/2014/main" id="{2ECD2163-89AD-4AFE-9747-FEF7F963FFB7}"/>
                  </a:ext>
                </a:extLst>
              </p:cNvPr>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53" name="Freeform 15">
                <a:extLst>
                  <a:ext uri="{FF2B5EF4-FFF2-40B4-BE49-F238E27FC236}">
                    <a16:creationId xmlns:a16="http://schemas.microsoft.com/office/drawing/2014/main" id="{FD80963A-D855-4BD8-A1B4-895557B98E14}"/>
                  </a:ext>
                </a:extLst>
              </p:cNvPr>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54" name="Freeform 16">
                <a:extLst>
                  <a:ext uri="{FF2B5EF4-FFF2-40B4-BE49-F238E27FC236}">
                    <a16:creationId xmlns:a16="http://schemas.microsoft.com/office/drawing/2014/main" id="{2CC768A5-CD1A-4F08-B7DC-B9F391F901FA}"/>
                  </a:ext>
                </a:extLst>
              </p:cNvPr>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sz="1800"/>
              </a:p>
            </p:txBody>
          </p:sp>
        </p:grpSp>
        <p:grpSp>
          <p:nvGrpSpPr>
            <p:cNvPr id="6" name="Group 17">
              <a:extLst>
                <a:ext uri="{FF2B5EF4-FFF2-40B4-BE49-F238E27FC236}">
                  <a16:creationId xmlns:a16="http://schemas.microsoft.com/office/drawing/2014/main" id="{8A259763-BB4A-4783-9D2D-E6224CDEE89D}"/>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76525F89-3F3C-4D25-A870-C1D7B6A28A71}"/>
                  </a:ext>
                </a:extLst>
              </p:cNvPr>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 name="Rectangle 19">
                <a:extLst>
                  <a:ext uri="{FF2B5EF4-FFF2-40B4-BE49-F238E27FC236}">
                    <a16:creationId xmlns:a16="http://schemas.microsoft.com/office/drawing/2014/main" id="{D3778AB7-B8BC-4048-9AF8-DA5E6E4EFA11}"/>
                  </a:ext>
                </a:extLst>
              </p:cNvPr>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 name="Rectangle 20">
                <a:extLst>
                  <a:ext uri="{FF2B5EF4-FFF2-40B4-BE49-F238E27FC236}">
                    <a16:creationId xmlns:a16="http://schemas.microsoft.com/office/drawing/2014/main" id="{FFBE5848-1AA2-4D6B-BB6C-BF8462B78BD6}"/>
                  </a:ext>
                </a:extLst>
              </p:cNvPr>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 name="Rectangle 21">
                <a:extLst>
                  <a:ext uri="{FF2B5EF4-FFF2-40B4-BE49-F238E27FC236}">
                    <a16:creationId xmlns:a16="http://schemas.microsoft.com/office/drawing/2014/main" id="{C2912CDC-0639-4A63-9B00-6EDFE6DEFEB8}"/>
                  </a:ext>
                </a:extLst>
              </p:cNvPr>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 name="Rectangle 22">
                <a:extLst>
                  <a:ext uri="{FF2B5EF4-FFF2-40B4-BE49-F238E27FC236}">
                    <a16:creationId xmlns:a16="http://schemas.microsoft.com/office/drawing/2014/main" id="{D0F5BC07-B424-48BE-A5A4-C5FB36882FE6}"/>
                  </a:ext>
                </a:extLst>
              </p:cNvPr>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 name="Rectangle 23">
                <a:extLst>
                  <a:ext uri="{FF2B5EF4-FFF2-40B4-BE49-F238E27FC236}">
                    <a16:creationId xmlns:a16="http://schemas.microsoft.com/office/drawing/2014/main" id="{8DD81B41-D82A-48FE-9DD4-B7DC334A3C1A}"/>
                  </a:ext>
                </a:extLst>
              </p:cNvPr>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3" name="Rectangle 24">
                <a:extLst>
                  <a:ext uri="{FF2B5EF4-FFF2-40B4-BE49-F238E27FC236}">
                    <a16:creationId xmlns:a16="http://schemas.microsoft.com/office/drawing/2014/main" id="{B3296AAF-F794-43AD-B909-94C313029492}"/>
                  </a:ext>
                </a:extLst>
              </p:cNvPr>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4" name="Rectangle 25">
                <a:extLst>
                  <a:ext uri="{FF2B5EF4-FFF2-40B4-BE49-F238E27FC236}">
                    <a16:creationId xmlns:a16="http://schemas.microsoft.com/office/drawing/2014/main" id="{D5FED648-A30B-48DD-A482-FA5C7E46D852}"/>
                  </a:ext>
                </a:extLst>
              </p:cNvPr>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5" name="Rectangle 26">
                <a:extLst>
                  <a:ext uri="{FF2B5EF4-FFF2-40B4-BE49-F238E27FC236}">
                    <a16:creationId xmlns:a16="http://schemas.microsoft.com/office/drawing/2014/main" id="{DD2EC87C-B9CC-4EF3-A57E-52DCCD0683CC}"/>
                  </a:ext>
                </a:extLst>
              </p:cNvPr>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6" name="Rectangle 27">
                <a:extLst>
                  <a:ext uri="{FF2B5EF4-FFF2-40B4-BE49-F238E27FC236}">
                    <a16:creationId xmlns:a16="http://schemas.microsoft.com/office/drawing/2014/main" id="{BCB83770-79E6-4AB4-AB2D-6A2F84DA1516}"/>
                  </a:ext>
                </a:extLst>
              </p:cNvPr>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7" name="Rectangle 28">
                <a:extLst>
                  <a:ext uri="{FF2B5EF4-FFF2-40B4-BE49-F238E27FC236}">
                    <a16:creationId xmlns:a16="http://schemas.microsoft.com/office/drawing/2014/main" id="{56DA09C8-8EF3-44B7-A6AC-6BC2293C179E}"/>
                  </a:ext>
                </a:extLst>
              </p:cNvPr>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8" name="Rectangle 29">
                <a:extLst>
                  <a:ext uri="{FF2B5EF4-FFF2-40B4-BE49-F238E27FC236}">
                    <a16:creationId xmlns:a16="http://schemas.microsoft.com/office/drawing/2014/main" id="{59A8EA5D-C09F-419F-9793-DB7DB4DD1ABB}"/>
                  </a:ext>
                </a:extLst>
              </p:cNvPr>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9" name="Rectangle 30">
                <a:extLst>
                  <a:ext uri="{FF2B5EF4-FFF2-40B4-BE49-F238E27FC236}">
                    <a16:creationId xmlns:a16="http://schemas.microsoft.com/office/drawing/2014/main" id="{33807DD6-E3D0-44D3-A1E9-6D9B88F43638}"/>
                  </a:ext>
                </a:extLst>
              </p:cNvPr>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0" name="Rectangle 31">
                <a:extLst>
                  <a:ext uri="{FF2B5EF4-FFF2-40B4-BE49-F238E27FC236}">
                    <a16:creationId xmlns:a16="http://schemas.microsoft.com/office/drawing/2014/main" id="{B307A5F3-5208-4D8A-A8AF-11623D4CBC48}"/>
                  </a:ext>
                </a:extLst>
              </p:cNvPr>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1" name="Rectangle 32">
                <a:extLst>
                  <a:ext uri="{FF2B5EF4-FFF2-40B4-BE49-F238E27FC236}">
                    <a16:creationId xmlns:a16="http://schemas.microsoft.com/office/drawing/2014/main" id="{C4A757B8-46E1-4FFB-B115-E035BE909C78}"/>
                  </a:ext>
                </a:extLst>
              </p:cNvPr>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2" name="Rectangle 33">
                <a:extLst>
                  <a:ext uri="{FF2B5EF4-FFF2-40B4-BE49-F238E27FC236}">
                    <a16:creationId xmlns:a16="http://schemas.microsoft.com/office/drawing/2014/main" id="{82739C49-42E5-4591-966C-F8C52ABF420B}"/>
                  </a:ext>
                </a:extLst>
              </p:cNvPr>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3" name="Rectangle 34">
                <a:extLst>
                  <a:ext uri="{FF2B5EF4-FFF2-40B4-BE49-F238E27FC236}">
                    <a16:creationId xmlns:a16="http://schemas.microsoft.com/office/drawing/2014/main" id="{BC42DDD2-7546-4920-95B6-9B8978487798}"/>
                  </a:ext>
                </a:extLst>
              </p:cNvPr>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4" name="Rectangle 35">
                <a:extLst>
                  <a:ext uri="{FF2B5EF4-FFF2-40B4-BE49-F238E27FC236}">
                    <a16:creationId xmlns:a16="http://schemas.microsoft.com/office/drawing/2014/main" id="{C0465749-38DB-4BF3-B3F8-AB811C9CE7D2}"/>
                  </a:ext>
                </a:extLst>
              </p:cNvPr>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5" name="Rectangle 36">
                <a:extLst>
                  <a:ext uri="{FF2B5EF4-FFF2-40B4-BE49-F238E27FC236}">
                    <a16:creationId xmlns:a16="http://schemas.microsoft.com/office/drawing/2014/main" id="{A0E3C898-8DF4-4A3F-B312-7EB387882A57}"/>
                  </a:ext>
                </a:extLst>
              </p:cNvPr>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6" name="Rectangle 37">
                <a:extLst>
                  <a:ext uri="{FF2B5EF4-FFF2-40B4-BE49-F238E27FC236}">
                    <a16:creationId xmlns:a16="http://schemas.microsoft.com/office/drawing/2014/main" id="{ABA3B53E-4370-4A49-AA0B-45956C55D410}"/>
                  </a:ext>
                </a:extLst>
              </p:cNvPr>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7" name="Rectangle 38">
                <a:extLst>
                  <a:ext uri="{FF2B5EF4-FFF2-40B4-BE49-F238E27FC236}">
                    <a16:creationId xmlns:a16="http://schemas.microsoft.com/office/drawing/2014/main" id="{EF2E2593-70B1-4A79-A088-0DE9FA15C0E8}"/>
                  </a:ext>
                </a:extLst>
              </p:cNvPr>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8" name="Rectangle 39">
                <a:extLst>
                  <a:ext uri="{FF2B5EF4-FFF2-40B4-BE49-F238E27FC236}">
                    <a16:creationId xmlns:a16="http://schemas.microsoft.com/office/drawing/2014/main" id="{4B3EDB32-7460-4F41-B543-396BD1C42C41}"/>
                  </a:ext>
                </a:extLst>
              </p:cNvPr>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29" name="Rectangle 40">
                <a:extLst>
                  <a:ext uri="{FF2B5EF4-FFF2-40B4-BE49-F238E27FC236}">
                    <a16:creationId xmlns:a16="http://schemas.microsoft.com/office/drawing/2014/main" id="{EE0A9007-9783-4C5B-A072-F8EC85FB4B48}"/>
                  </a:ext>
                </a:extLst>
              </p:cNvPr>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0" name="Rectangle 41">
                <a:extLst>
                  <a:ext uri="{FF2B5EF4-FFF2-40B4-BE49-F238E27FC236}">
                    <a16:creationId xmlns:a16="http://schemas.microsoft.com/office/drawing/2014/main" id="{9B1E8D40-2CB7-435F-ADC9-384188E2BF75}"/>
                  </a:ext>
                </a:extLst>
              </p:cNvPr>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1" name="Rectangle 42">
                <a:extLst>
                  <a:ext uri="{FF2B5EF4-FFF2-40B4-BE49-F238E27FC236}">
                    <a16:creationId xmlns:a16="http://schemas.microsoft.com/office/drawing/2014/main" id="{C682ED2B-1AC6-4BE3-A4F6-7CA9F47FD41B}"/>
                  </a:ext>
                </a:extLst>
              </p:cNvPr>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2" name="Rectangle 43">
                <a:extLst>
                  <a:ext uri="{FF2B5EF4-FFF2-40B4-BE49-F238E27FC236}">
                    <a16:creationId xmlns:a16="http://schemas.microsoft.com/office/drawing/2014/main" id="{34BE730D-2FF7-43B9-BC37-198D39216150}"/>
                  </a:ext>
                </a:extLst>
              </p:cNvPr>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3" name="Rectangle 44">
                <a:extLst>
                  <a:ext uri="{FF2B5EF4-FFF2-40B4-BE49-F238E27FC236}">
                    <a16:creationId xmlns:a16="http://schemas.microsoft.com/office/drawing/2014/main" id="{914B1FA5-4A6E-444A-A085-7E1B6413C645}"/>
                  </a:ext>
                </a:extLst>
              </p:cNvPr>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4" name="Rectangle 45">
                <a:extLst>
                  <a:ext uri="{FF2B5EF4-FFF2-40B4-BE49-F238E27FC236}">
                    <a16:creationId xmlns:a16="http://schemas.microsoft.com/office/drawing/2014/main" id="{BBC62B1A-4CC3-4834-AF9B-F44AEEB9A316}"/>
                  </a:ext>
                </a:extLst>
              </p:cNvPr>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5" name="Rectangle 46">
                <a:extLst>
                  <a:ext uri="{FF2B5EF4-FFF2-40B4-BE49-F238E27FC236}">
                    <a16:creationId xmlns:a16="http://schemas.microsoft.com/office/drawing/2014/main" id="{48EC89DD-076B-46C7-93DE-1B4F4B89D7A0}"/>
                  </a:ext>
                </a:extLst>
              </p:cNvPr>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6" name="Rectangle 47">
                <a:extLst>
                  <a:ext uri="{FF2B5EF4-FFF2-40B4-BE49-F238E27FC236}">
                    <a16:creationId xmlns:a16="http://schemas.microsoft.com/office/drawing/2014/main" id="{4C9F4B88-F573-45E1-9D0B-81B41265F996}"/>
                  </a:ext>
                </a:extLst>
              </p:cNvPr>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7" name="Rectangle 48">
                <a:extLst>
                  <a:ext uri="{FF2B5EF4-FFF2-40B4-BE49-F238E27FC236}">
                    <a16:creationId xmlns:a16="http://schemas.microsoft.com/office/drawing/2014/main" id="{7A29CBA8-3701-4BC2-B7F2-33B91C4D06A8}"/>
                  </a:ext>
                </a:extLst>
              </p:cNvPr>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8" name="Rectangle 49">
                <a:extLst>
                  <a:ext uri="{FF2B5EF4-FFF2-40B4-BE49-F238E27FC236}">
                    <a16:creationId xmlns:a16="http://schemas.microsoft.com/office/drawing/2014/main" id="{52D65B2B-E6BA-45D9-B2B4-9FDC33EF5CB9}"/>
                  </a:ext>
                </a:extLst>
              </p:cNvPr>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39" name="Rectangle 50">
                <a:extLst>
                  <a:ext uri="{FF2B5EF4-FFF2-40B4-BE49-F238E27FC236}">
                    <a16:creationId xmlns:a16="http://schemas.microsoft.com/office/drawing/2014/main" id="{967F046F-40B9-48E5-A0BB-2B814CAB330D}"/>
                  </a:ext>
                </a:extLst>
              </p:cNvPr>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0" name="Rectangle 51">
                <a:extLst>
                  <a:ext uri="{FF2B5EF4-FFF2-40B4-BE49-F238E27FC236}">
                    <a16:creationId xmlns:a16="http://schemas.microsoft.com/office/drawing/2014/main" id="{74DC3AEE-AF8F-47E8-9BC2-C76A60C244CB}"/>
                  </a:ext>
                </a:extLst>
              </p:cNvPr>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1" name="Rectangle 52">
                <a:extLst>
                  <a:ext uri="{FF2B5EF4-FFF2-40B4-BE49-F238E27FC236}">
                    <a16:creationId xmlns:a16="http://schemas.microsoft.com/office/drawing/2014/main" id="{184A6C67-901B-4963-A830-B1E8A68A3A73}"/>
                  </a:ext>
                </a:extLst>
              </p:cNvPr>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2" name="Rectangle 53">
                <a:extLst>
                  <a:ext uri="{FF2B5EF4-FFF2-40B4-BE49-F238E27FC236}">
                    <a16:creationId xmlns:a16="http://schemas.microsoft.com/office/drawing/2014/main" id="{6F46E334-C9AB-422F-A26D-B2AA1C9F0958}"/>
                  </a:ext>
                </a:extLst>
              </p:cNvPr>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3" name="Rectangle 54">
                <a:extLst>
                  <a:ext uri="{FF2B5EF4-FFF2-40B4-BE49-F238E27FC236}">
                    <a16:creationId xmlns:a16="http://schemas.microsoft.com/office/drawing/2014/main" id="{7A385B0E-9D15-406D-95B7-3704A7A7B704}"/>
                  </a:ext>
                </a:extLst>
              </p:cNvPr>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4" name="Rectangle 55">
                <a:extLst>
                  <a:ext uri="{FF2B5EF4-FFF2-40B4-BE49-F238E27FC236}">
                    <a16:creationId xmlns:a16="http://schemas.microsoft.com/office/drawing/2014/main" id="{0B27DB06-6B06-4E25-8DCE-F9BABEB07B2E}"/>
                  </a:ext>
                </a:extLst>
              </p:cNvPr>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5" name="Rectangle 56">
                <a:extLst>
                  <a:ext uri="{FF2B5EF4-FFF2-40B4-BE49-F238E27FC236}">
                    <a16:creationId xmlns:a16="http://schemas.microsoft.com/office/drawing/2014/main" id="{9F0E2315-6EC5-4F54-8E78-51790E879F9F}"/>
                  </a:ext>
                </a:extLst>
              </p:cNvPr>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6" name="Rectangle 57">
                <a:extLst>
                  <a:ext uri="{FF2B5EF4-FFF2-40B4-BE49-F238E27FC236}">
                    <a16:creationId xmlns:a16="http://schemas.microsoft.com/office/drawing/2014/main" id="{DD6229DC-1167-4B73-B3FB-431AB4812045}"/>
                  </a:ext>
                </a:extLst>
              </p:cNvPr>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7" name="Rectangle 58">
                <a:extLst>
                  <a:ext uri="{FF2B5EF4-FFF2-40B4-BE49-F238E27FC236}">
                    <a16:creationId xmlns:a16="http://schemas.microsoft.com/office/drawing/2014/main" id="{987E016A-B095-46C5-B9D7-33552DCA3662}"/>
                  </a:ext>
                </a:extLst>
              </p:cNvPr>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8" name="Rectangle 59">
                <a:extLst>
                  <a:ext uri="{FF2B5EF4-FFF2-40B4-BE49-F238E27FC236}">
                    <a16:creationId xmlns:a16="http://schemas.microsoft.com/office/drawing/2014/main" id="{E7DB3EBA-FD5B-403A-BA2D-9901CB62BA6B}"/>
                  </a:ext>
                </a:extLst>
              </p:cNvPr>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49" name="Rectangle 60">
                <a:extLst>
                  <a:ext uri="{FF2B5EF4-FFF2-40B4-BE49-F238E27FC236}">
                    <a16:creationId xmlns:a16="http://schemas.microsoft.com/office/drawing/2014/main" id="{654B9EE3-E915-4DC7-921C-35733CFBC936}"/>
                  </a:ext>
                </a:extLst>
              </p:cNvPr>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0" name="Rectangle 61">
                <a:extLst>
                  <a:ext uri="{FF2B5EF4-FFF2-40B4-BE49-F238E27FC236}">
                    <a16:creationId xmlns:a16="http://schemas.microsoft.com/office/drawing/2014/main" id="{ECEE7DC9-3E29-4E97-9FB4-A3C711FE893C}"/>
                  </a:ext>
                </a:extLst>
              </p:cNvPr>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1" name="Rectangle 62">
                <a:extLst>
                  <a:ext uri="{FF2B5EF4-FFF2-40B4-BE49-F238E27FC236}">
                    <a16:creationId xmlns:a16="http://schemas.microsoft.com/office/drawing/2014/main" id="{2F35C369-41B8-49D0-87D0-E4789236BF10}"/>
                  </a:ext>
                </a:extLst>
              </p:cNvPr>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2" name="Rectangle 63">
                <a:extLst>
                  <a:ext uri="{FF2B5EF4-FFF2-40B4-BE49-F238E27FC236}">
                    <a16:creationId xmlns:a16="http://schemas.microsoft.com/office/drawing/2014/main" id="{DB8DE97E-47D3-4668-AFD8-51C8B9B23687}"/>
                  </a:ext>
                </a:extLst>
              </p:cNvPr>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3" name="Rectangle 64">
                <a:extLst>
                  <a:ext uri="{FF2B5EF4-FFF2-40B4-BE49-F238E27FC236}">
                    <a16:creationId xmlns:a16="http://schemas.microsoft.com/office/drawing/2014/main" id="{813B8609-B13F-4E47-BD91-0A334CC152C9}"/>
                  </a:ext>
                </a:extLst>
              </p:cNvPr>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4" name="Rectangle 65">
                <a:extLst>
                  <a:ext uri="{FF2B5EF4-FFF2-40B4-BE49-F238E27FC236}">
                    <a16:creationId xmlns:a16="http://schemas.microsoft.com/office/drawing/2014/main" id="{7FA95EAE-45D1-4B82-A743-139CF47078F0}"/>
                  </a:ext>
                </a:extLst>
              </p:cNvPr>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5" name="Rectangle 66">
                <a:extLst>
                  <a:ext uri="{FF2B5EF4-FFF2-40B4-BE49-F238E27FC236}">
                    <a16:creationId xmlns:a16="http://schemas.microsoft.com/office/drawing/2014/main" id="{68D15F18-96A2-4D57-93F4-BE8BB894FEA9}"/>
                  </a:ext>
                </a:extLst>
              </p:cNvPr>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6" name="Rectangle 67">
                <a:extLst>
                  <a:ext uri="{FF2B5EF4-FFF2-40B4-BE49-F238E27FC236}">
                    <a16:creationId xmlns:a16="http://schemas.microsoft.com/office/drawing/2014/main" id="{2D4E67D9-381D-44FF-94ED-2E5A9EEE69CE}"/>
                  </a:ext>
                </a:extLst>
              </p:cNvPr>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7" name="Rectangle 68">
                <a:extLst>
                  <a:ext uri="{FF2B5EF4-FFF2-40B4-BE49-F238E27FC236}">
                    <a16:creationId xmlns:a16="http://schemas.microsoft.com/office/drawing/2014/main" id="{CF02F7B3-0084-4DA8-93B4-42940DD51E1E}"/>
                  </a:ext>
                </a:extLst>
              </p:cNvPr>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8" name="Rectangle 69">
                <a:extLst>
                  <a:ext uri="{FF2B5EF4-FFF2-40B4-BE49-F238E27FC236}">
                    <a16:creationId xmlns:a16="http://schemas.microsoft.com/office/drawing/2014/main" id="{894AC0E7-FFF1-4A6A-8970-29785CA93438}"/>
                  </a:ext>
                </a:extLst>
              </p:cNvPr>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59" name="Rectangle 70">
                <a:extLst>
                  <a:ext uri="{FF2B5EF4-FFF2-40B4-BE49-F238E27FC236}">
                    <a16:creationId xmlns:a16="http://schemas.microsoft.com/office/drawing/2014/main" id="{B5A8E70B-0C34-4FF7-84C1-3D36785B78A1}"/>
                  </a:ext>
                </a:extLst>
              </p:cNvPr>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0" name="Rectangle 71">
                <a:extLst>
                  <a:ext uri="{FF2B5EF4-FFF2-40B4-BE49-F238E27FC236}">
                    <a16:creationId xmlns:a16="http://schemas.microsoft.com/office/drawing/2014/main" id="{15F144B2-3C8B-4AFA-91E1-3C1B1382859D}"/>
                  </a:ext>
                </a:extLst>
              </p:cNvPr>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1" name="Rectangle 72">
                <a:extLst>
                  <a:ext uri="{FF2B5EF4-FFF2-40B4-BE49-F238E27FC236}">
                    <a16:creationId xmlns:a16="http://schemas.microsoft.com/office/drawing/2014/main" id="{D0787FA5-751B-4DEF-A9A0-4A18B76AC002}"/>
                  </a:ext>
                </a:extLst>
              </p:cNvPr>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2" name="Rectangle 73">
                <a:extLst>
                  <a:ext uri="{FF2B5EF4-FFF2-40B4-BE49-F238E27FC236}">
                    <a16:creationId xmlns:a16="http://schemas.microsoft.com/office/drawing/2014/main" id="{864A752B-ED81-495B-B7F7-94D9642B88B4}"/>
                  </a:ext>
                </a:extLst>
              </p:cNvPr>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3" name="Rectangle 74">
                <a:extLst>
                  <a:ext uri="{FF2B5EF4-FFF2-40B4-BE49-F238E27FC236}">
                    <a16:creationId xmlns:a16="http://schemas.microsoft.com/office/drawing/2014/main" id="{03F94E08-E155-4A7B-B03B-814DE7D726C7}"/>
                  </a:ext>
                </a:extLst>
              </p:cNvPr>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4" name="Rectangle 75">
                <a:extLst>
                  <a:ext uri="{FF2B5EF4-FFF2-40B4-BE49-F238E27FC236}">
                    <a16:creationId xmlns:a16="http://schemas.microsoft.com/office/drawing/2014/main" id="{86257EAC-C409-4D67-A225-2232F8CD59D1}"/>
                  </a:ext>
                </a:extLst>
              </p:cNvPr>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5" name="Rectangle 76">
                <a:extLst>
                  <a:ext uri="{FF2B5EF4-FFF2-40B4-BE49-F238E27FC236}">
                    <a16:creationId xmlns:a16="http://schemas.microsoft.com/office/drawing/2014/main" id="{D1E66F3A-3893-4319-94EC-F35F1A83F0E1}"/>
                  </a:ext>
                </a:extLst>
              </p:cNvPr>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6" name="Rectangle 77">
                <a:extLst>
                  <a:ext uri="{FF2B5EF4-FFF2-40B4-BE49-F238E27FC236}">
                    <a16:creationId xmlns:a16="http://schemas.microsoft.com/office/drawing/2014/main" id="{4B67823C-25A2-4B0A-97F7-10940BE4C22F}"/>
                  </a:ext>
                </a:extLst>
              </p:cNvPr>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7" name="Rectangle 78">
                <a:extLst>
                  <a:ext uri="{FF2B5EF4-FFF2-40B4-BE49-F238E27FC236}">
                    <a16:creationId xmlns:a16="http://schemas.microsoft.com/office/drawing/2014/main" id="{988413F8-7E27-4D88-97E4-0493B6E02031}"/>
                  </a:ext>
                </a:extLst>
              </p:cNvPr>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8" name="Rectangle 79">
                <a:extLst>
                  <a:ext uri="{FF2B5EF4-FFF2-40B4-BE49-F238E27FC236}">
                    <a16:creationId xmlns:a16="http://schemas.microsoft.com/office/drawing/2014/main" id="{91E0930C-1EF2-4550-9F5B-4B9B24D4173C}"/>
                  </a:ext>
                </a:extLst>
              </p:cNvPr>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9" name="Rectangle 80">
                <a:extLst>
                  <a:ext uri="{FF2B5EF4-FFF2-40B4-BE49-F238E27FC236}">
                    <a16:creationId xmlns:a16="http://schemas.microsoft.com/office/drawing/2014/main" id="{FC7E64C1-F7DF-46E9-BBAE-A73D521B423F}"/>
                  </a:ext>
                </a:extLst>
              </p:cNvPr>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0" name="Freeform 81">
                <a:extLst>
                  <a:ext uri="{FF2B5EF4-FFF2-40B4-BE49-F238E27FC236}">
                    <a16:creationId xmlns:a16="http://schemas.microsoft.com/office/drawing/2014/main" id="{38113CF2-69F7-47BB-A278-BC5E8A507CED}"/>
                  </a:ext>
                </a:extLst>
              </p:cNvPr>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sz="1800"/>
              </a:p>
            </p:txBody>
          </p:sp>
          <p:sp>
            <p:nvSpPr>
              <p:cNvPr id="71" name="Rectangle 82">
                <a:extLst>
                  <a:ext uri="{FF2B5EF4-FFF2-40B4-BE49-F238E27FC236}">
                    <a16:creationId xmlns:a16="http://schemas.microsoft.com/office/drawing/2014/main" id="{8AD421D9-3BCC-49C7-8BD4-A78E8B8573F8}"/>
                  </a:ext>
                </a:extLst>
              </p:cNvPr>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2" name="Rectangle 83">
                <a:extLst>
                  <a:ext uri="{FF2B5EF4-FFF2-40B4-BE49-F238E27FC236}">
                    <a16:creationId xmlns:a16="http://schemas.microsoft.com/office/drawing/2014/main" id="{D2D9F6F1-8D2C-42A1-A342-D30ECCA6DBE9}"/>
                  </a:ext>
                </a:extLst>
              </p:cNvPr>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3" name="Rectangle 84">
                <a:extLst>
                  <a:ext uri="{FF2B5EF4-FFF2-40B4-BE49-F238E27FC236}">
                    <a16:creationId xmlns:a16="http://schemas.microsoft.com/office/drawing/2014/main" id="{F9A57A7C-0838-488A-8C99-DB7CFF334C97}"/>
                  </a:ext>
                </a:extLst>
              </p:cNvPr>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4" name="Rectangle 85">
                <a:extLst>
                  <a:ext uri="{FF2B5EF4-FFF2-40B4-BE49-F238E27FC236}">
                    <a16:creationId xmlns:a16="http://schemas.microsoft.com/office/drawing/2014/main" id="{96BE4CBE-3583-488B-8C01-59C4967778D1}"/>
                  </a:ext>
                </a:extLst>
              </p:cNvPr>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5" name="Rectangle 86">
                <a:extLst>
                  <a:ext uri="{FF2B5EF4-FFF2-40B4-BE49-F238E27FC236}">
                    <a16:creationId xmlns:a16="http://schemas.microsoft.com/office/drawing/2014/main" id="{063FC90F-B56B-4699-B072-7ACB31B07893}"/>
                  </a:ext>
                </a:extLst>
              </p:cNvPr>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6" name="Rectangle 87">
                <a:extLst>
                  <a:ext uri="{FF2B5EF4-FFF2-40B4-BE49-F238E27FC236}">
                    <a16:creationId xmlns:a16="http://schemas.microsoft.com/office/drawing/2014/main" id="{B325CE9C-559B-4C8A-8D4E-DCFF4E2248C2}"/>
                  </a:ext>
                </a:extLst>
              </p:cNvPr>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7" name="Rectangle 88">
                <a:extLst>
                  <a:ext uri="{FF2B5EF4-FFF2-40B4-BE49-F238E27FC236}">
                    <a16:creationId xmlns:a16="http://schemas.microsoft.com/office/drawing/2014/main" id="{BB433901-7042-485C-B25A-AEBF484DF432}"/>
                  </a:ext>
                </a:extLst>
              </p:cNvPr>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8" name="Rectangle 89">
                <a:extLst>
                  <a:ext uri="{FF2B5EF4-FFF2-40B4-BE49-F238E27FC236}">
                    <a16:creationId xmlns:a16="http://schemas.microsoft.com/office/drawing/2014/main" id="{EF89FDC2-BBF0-4634-8146-5DB6FD93270A}"/>
                  </a:ext>
                </a:extLst>
              </p:cNvPr>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79" name="Rectangle 90">
                <a:extLst>
                  <a:ext uri="{FF2B5EF4-FFF2-40B4-BE49-F238E27FC236}">
                    <a16:creationId xmlns:a16="http://schemas.microsoft.com/office/drawing/2014/main" id="{CBB525B6-2952-48E6-98F2-96677A1A1A7A}"/>
                  </a:ext>
                </a:extLst>
              </p:cNvPr>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0" name="Rectangle 91">
                <a:extLst>
                  <a:ext uri="{FF2B5EF4-FFF2-40B4-BE49-F238E27FC236}">
                    <a16:creationId xmlns:a16="http://schemas.microsoft.com/office/drawing/2014/main" id="{53C9D989-C676-407F-9554-05297F65BF40}"/>
                  </a:ext>
                </a:extLst>
              </p:cNvPr>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1" name="Rectangle 92">
                <a:extLst>
                  <a:ext uri="{FF2B5EF4-FFF2-40B4-BE49-F238E27FC236}">
                    <a16:creationId xmlns:a16="http://schemas.microsoft.com/office/drawing/2014/main" id="{87D3201A-292E-4E7D-99FD-ACBF7AF43118}"/>
                  </a:ext>
                </a:extLst>
              </p:cNvPr>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2" name="Rectangle 93">
                <a:extLst>
                  <a:ext uri="{FF2B5EF4-FFF2-40B4-BE49-F238E27FC236}">
                    <a16:creationId xmlns:a16="http://schemas.microsoft.com/office/drawing/2014/main" id="{B3CC1698-CBAE-4BFA-B58A-D0AA0674F9BC}"/>
                  </a:ext>
                </a:extLst>
              </p:cNvPr>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3" name="Rectangle 94">
                <a:extLst>
                  <a:ext uri="{FF2B5EF4-FFF2-40B4-BE49-F238E27FC236}">
                    <a16:creationId xmlns:a16="http://schemas.microsoft.com/office/drawing/2014/main" id="{7484D907-B61D-416C-A03D-BBFC85F08C5A}"/>
                  </a:ext>
                </a:extLst>
              </p:cNvPr>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4" name="Rectangle 95">
                <a:extLst>
                  <a:ext uri="{FF2B5EF4-FFF2-40B4-BE49-F238E27FC236}">
                    <a16:creationId xmlns:a16="http://schemas.microsoft.com/office/drawing/2014/main" id="{EAB20B4A-D2CC-4B9F-8089-9B1DA7BC3425}"/>
                  </a:ext>
                </a:extLst>
              </p:cNvPr>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5" name="Rectangle 96">
                <a:extLst>
                  <a:ext uri="{FF2B5EF4-FFF2-40B4-BE49-F238E27FC236}">
                    <a16:creationId xmlns:a16="http://schemas.microsoft.com/office/drawing/2014/main" id="{36F5D474-AD27-4B0D-AEC2-2FF764DED54E}"/>
                  </a:ext>
                </a:extLst>
              </p:cNvPr>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6" name="Rectangle 97">
                <a:extLst>
                  <a:ext uri="{FF2B5EF4-FFF2-40B4-BE49-F238E27FC236}">
                    <a16:creationId xmlns:a16="http://schemas.microsoft.com/office/drawing/2014/main" id="{74C26702-5B70-4003-83AD-3EB7F062285C}"/>
                  </a:ext>
                </a:extLst>
              </p:cNvPr>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7" name="Rectangle 98">
                <a:extLst>
                  <a:ext uri="{FF2B5EF4-FFF2-40B4-BE49-F238E27FC236}">
                    <a16:creationId xmlns:a16="http://schemas.microsoft.com/office/drawing/2014/main" id="{F489CB3B-02BA-4AEE-A852-C74DF3796A4A}"/>
                  </a:ext>
                </a:extLst>
              </p:cNvPr>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8" name="Rectangle 99">
                <a:extLst>
                  <a:ext uri="{FF2B5EF4-FFF2-40B4-BE49-F238E27FC236}">
                    <a16:creationId xmlns:a16="http://schemas.microsoft.com/office/drawing/2014/main" id="{946E0EC8-054A-40C4-8211-14026122AE38}"/>
                  </a:ext>
                </a:extLst>
              </p:cNvPr>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89" name="Rectangle 100">
                <a:extLst>
                  <a:ext uri="{FF2B5EF4-FFF2-40B4-BE49-F238E27FC236}">
                    <a16:creationId xmlns:a16="http://schemas.microsoft.com/office/drawing/2014/main" id="{1D065E05-5C62-4A6E-82F5-A23301F3BFE0}"/>
                  </a:ext>
                </a:extLst>
              </p:cNvPr>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0" name="Rectangle 101">
                <a:extLst>
                  <a:ext uri="{FF2B5EF4-FFF2-40B4-BE49-F238E27FC236}">
                    <a16:creationId xmlns:a16="http://schemas.microsoft.com/office/drawing/2014/main" id="{724340A8-8F41-48E0-B1AF-CCC61C4D873A}"/>
                  </a:ext>
                </a:extLst>
              </p:cNvPr>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1" name="Rectangle 102">
                <a:extLst>
                  <a:ext uri="{FF2B5EF4-FFF2-40B4-BE49-F238E27FC236}">
                    <a16:creationId xmlns:a16="http://schemas.microsoft.com/office/drawing/2014/main" id="{3C7FCE9D-D3AC-4B0B-9E52-4DBF96154998}"/>
                  </a:ext>
                </a:extLst>
              </p:cNvPr>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2" name="Rectangle 103">
                <a:extLst>
                  <a:ext uri="{FF2B5EF4-FFF2-40B4-BE49-F238E27FC236}">
                    <a16:creationId xmlns:a16="http://schemas.microsoft.com/office/drawing/2014/main" id="{957CE216-D8F1-43C2-B35D-4D7B545AA2C7}"/>
                  </a:ext>
                </a:extLst>
              </p:cNvPr>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3" name="Rectangle 104">
                <a:extLst>
                  <a:ext uri="{FF2B5EF4-FFF2-40B4-BE49-F238E27FC236}">
                    <a16:creationId xmlns:a16="http://schemas.microsoft.com/office/drawing/2014/main" id="{2DA27A28-35C9-4C31-A376-55F7C8F62DC8}"/>
                  </a:ext>
                </a:extLst>
              </p:cNvPr>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4" name="Rectangle 105">
                <a:extLst>
                  <a:ext uri="{FF2B5EF4-FFF2-40B4-BE49-F238E27FC236}">
                    <a16:creationId xmlns:a16="http://schemas.microsoft.com/office/drawing/2014/main" id="{250C8D6D-0ABB-4F81-BBB7-E6F25FBBAD89}"/>
                  </a:ext>
                </a:extLst>
              </p:cNvPr>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5" name="Rectangle 106">
                <a:extLst>
                  <a:ext uri="{FF2B5EF4-FFF2-40B4-BE49-F238E27FC236}">
                    <a16:creationId xmlns:a16="http://schemas.microsoft.com/office/drawing/2014/main" id="{EC911D3B-CEFA-4334-99DC-AFABE182F18F}"/>
                  </a:ext>
                </a:extLst>
              </p:cNvPr>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6" name="Rectangle 107">
                <a:extLst>
                  <a:ext uri="{FF2B5EF4-FFF2-40B4-BE49-F238E27FC236}">
                    <a16:creationId xmlns:a16="http://schemas.microsoft.com/office/drawing/2014/main" id="{84FDD8C8-0F6E-45CB-BBD6-AF0A7E5625F4}"/>
                  </a:ext>
                </a:extLst>
              </p:cNvPr>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7" name="Rectangle 108">
                <a:extLst>
                  <a:ext uri="{FF2B5EF4-FFF2-40B4-BE49-F238E27FC236}">
                    <a16:creationId xmlns:a16="http://schemas.microsoft.com/office/drawing/2014/main" id="{7A1BC74F-6EEA-4362-A503-FE0F5B887FFC}"/>
                  </a:ext>
                </a:extLst>
              </p:cNvPr>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8" name="Rectangle 109">
                <a:extLst>
                  <a:ext uri="{FF2B5EF4-FFF2-40B4-BE49-F238E27FC236}">
                    <a16:creationId xmlns:a16="http://schemas.microsoft.com/office/drawing/2014/main" id="{D751F5BA-8CD5-47D0-B199-C55FD5DB1FBA}"/>
                  </a:ext>
                </a:extLst>
              </p:cNvPr>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99" name="Rectangle 110">
                <a:extLst>
                  <a:ext uri="{FF2B5EF4-FFF2-40B4-BE49-F238E27FC236}">
                    <a16:creationId xmlns:a16="http://schemas.microsoft.com/office/drawing/2014/main" id="{71F459E1-A1C8-4B1D-A595-681538133181}"/>
                  </a:ext>
                </a:extLst>
              </p:cNvPr>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0" name="Rectangle 111">
                <a:extLst>
                  <a:ext uri="{FF2B5EF4-FFF2-40B4-BE49-F238E27FC236}">
                    <a16:creationId xmlns:a16="http://schemas.microsoft.com/office/drawing/2014/main" id="{8DDA8387-14B0-46BF-B645-24FAB0ECFEF4}"/>
                  </a:ext>
                </a:extLst>
              </p:cNvPr>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1" name="Rectangle 112">
                <a:extLst>
                  <a:ext uri="{FF2B5EF4-FFF2-40B4-BE49-F238E27FC236}">
                    <a16:creationId xmlns:a16="http://schemas.microsoft.com/office/drawing/2014/main" id="{10FAADEA-35AC-4CD3-83E4-C14D513B6727}"/>
                  </a:ext>
                </a:extLst>
              </p:cNvPr>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2" name="Rectangle 113">
                <a:extLst>
                  <a:ext uri="{FF2B5EF4-FFF2-40B4-BE49-F238E27FC236}">
                    <a16:creationId xmlns:a16="http://schemas.microsoft.com/office/drawing/2014/main" id="{7024EFF2-A42A-4BAB-A881-C86266189CAD}"/>
                  </a:ext>
                </a:extLst>
              </p:cNvPr>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3" name="Rectangle 114">
                <a:extLst>
                  <a:ext uri="{FF2B5EF4-FFF2-40B4-BE49-F238E27FC236}">
                    <a16:creationId xmlns:a16="http://schemas.microsoft.com/office/drawing/2014/main" id="{385B7BC1-6158-49F4-B1B9-DD18F7D62222}"/>
                  </a:ext>
                </a:extLst>
              </p:cNvPr>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4" name="Rectangle 115">
                <a:extLst>
                  <a:ext uri="{FF2B5EF4-FFF2-40B4-BE49-F238E27FC236}">
                    <a16:creationId xmlns:a16="http://schemas.microsoft.com/office/drawing/2014/main" id="{843E8AA8-7C51-4839-A96C-804F7E88DB21}"/>
                  </a:ext>
                </a:extLst>
              </p:cNvPr>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5" name="Rectangle 116">
                <a:extLst>
                  <a:ext uri="{FF2B5EF4-FFF2-40B4-BE49-F238E27FC236}">
                    <a16:creationId xmlns:a16="http://schemas.microsoft.com/office/drawing/2014/main" id="{72687411-3D21-473D-98E7-D281658E8497}"/>
                  </a:ext>
                </a:extLst>
              </p:cNvPr>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6" name="Rectangle 117">
                <a:extLst>
                  <a:ext uri="{FF2B5EF4-FFF2-40B4-BE49-F238E27FC236}">
                    <a16:creationId xmlns:a16="http://schemas.microsoft.com/office/drawing/2014/main" id="{0EFA4759-C163-4DF4-A440-B4F3BAB9B9F1}"/>
                  </a:ext>
                </a:extLst>
              </p:cNvPr>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7" name="Rectangle 118">
                <a:extLst>
                  <a:ext uri="{FF2B5EF4-FFF2-40B4-BE49-F238E27FC236}">
                    <a16:creationId xmlns:a16="http://schemas.microsoft.com/office/drawing/2014/main" id="{9019A43F-BD79-418F-BF4E-5FDE23121259}"/>
                  </a:ext>
                </a:extLst>
              </p:cNvPr>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8" name="Rectangle 119">
                <a:extLst>
                  <a:ext uri="{FF2B5EF4-FFF2-40B4-BE49-F238E27FC236}">
                    <a16:creationId xmlns:a16="http://schemas.microsoft.com/office/drawing/2014/main" id="{40070C17-72DD-43C2-8B26-8A69D52876DF}"/>
                  </a:ext>
                </a:extLst>
              </p:cNvPr>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09" name="Rectangle 120">
                <a:extLst>
                  <a:ext uri="{FF2B5EF4-FFF2-40B4-BE49-F238E27FC236}">
                    <a16:creationId xmlns:a16="http://schemas.microsoft.com/office/drawing/2014/main" id="{7851CED6-3A32-4EBC-9957-57DF5C4A275C}"/>
                  </a:ext>
                </a:extLst>
              </p:cNvPr>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0" name="Rectangle 121">
                <a:extLst>
                  <a:ext uri="{FF2B5EF4-FFF2-40B4-BE49-F238E27FC236}">
                    <a16:creationId xmlns:a16="http://schemas.microsoft.com/office/drawing/2014/main" id="{9DFB7187-439C-4783-B484-4295BA8E7CDD}"/>
                  </a:ext>
                </a:extLst>
              </p:cNvPr>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1" name="Rectangle 122">
                <a:extLst>
                  <a:ext uri="{FF2B5EF4-FFF2-40B4-BE49-F238E27FC236}">
                    <a16:creationId xmlns:a16="http://schemas.microsoft.com/office/drawing/2014/main" id="{EA947B69-DA0E-481A-8948-1B9CE6753BB4}"/>
                  </a:ext>
                </a:extLst>
              </p:cNvPr>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2" name="Rectangle 123">
                <a:extLst>
                  <a:ext uri="{FF2B5EF4-FFF2-40B4-BE49-F238E27FC236}">
                    <a16:creationId xmlns:a16="http://schemas.microsoft.com/office/drawing/2014/main" id="{679EABBC-DB56-4F95-B9FA-0D49FB0A2F27}"/>
                  </a:ext>
                </a:extLst>
              </p:cNvPr>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3" name="Rectangle 124">
                <a:extLst>
                  <a:ext uri="{FF2B5EF4-FFF2-40B4-BE49-F238E27FC236}">
                    <a16:creationId xmlns:a16="http://schemas.microsoft.com/office/drawing/2014/main" id="{071B2F5A-7B7A-404B-A12A-3085AE1C2667}"/>
                  </a:ext>
                </a:extLst>
              </p:cNvPr>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4" name="Rectangle 125">
                <a:extLst>
                  <a:ext uri="{FF2B5EF4-FFF2-40B4-BE49-F238E27FC236}">
                    <a16:creationId xmlns:a16="http://schemas.microsoft.com/office/drawing/2014/main" id="{53F01B27-8E17-45F3-B924-4003F85C8023}"/>
                  </a:ext>
                </a:extLst>
              </p:cNvPr>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5" name="Rectangle 126">
                <a:extLst>
                  <a:ext uri="{FF2B5EF4-FFF2-40B4-BE49-F238E27FC236}">
                    <a16:creationId xmlns:a16="http://schemas.microsoft.com/office/drawing/2014/main" id="{237AE10D-C899-4333-A8B7-F6E72F3988C8}"/>
                  </a:ext>
                </a:extLst>
              </p:cNvPr>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6" name="Rectangle 127">
                <a:extLst>
                  <a:ext uri="{FF2B5EF4-FFF2-40B4-BE49-F238E27FC236}">
                    <a16:creationId xmlns:a16="http://schemas.microsoft.com/office/drawing/2014/main" id="{3E5FD8AB-7D47-4999-8730-BC2496D25EA1}"/>
                  </a:ext>
                </a:extLst>
              </p:cNvPr>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7" name="Rectangle 128">
                <a:extLst>
                  <a:ext uri="{FF2B5EF4-FFF2-40B4-BE49-F238E27FC236}">
                    <a16:creationId xmlns:a16="http://schemas.microsoft.com/office/drawing/2014/main" id="{D5BE35EB-504B-47E0-8799-57CC51BFFCD1}"/>
                  </a:ext>
                </a:extLst>
              </p:cNvPr>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8" name="Rectangle 129">
                <a:extLst>
                  <a:ext uri="{FF2B5EF4-FFF2-40B4-BE49-F238E27FC236}">
                    <a16:creationId xmlns:a16="http://schemas.microsoft.com/office/drawing/2014/main" id="{50B3FF82-20BC-4E7C-82E8-F0714579D4B8}"/>
                  </a:ext>
                </a:extLst>
              </p:cNvPr>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19" name="Rectangle 130">
                <a:extLst>
                  <a:ext uri="{FF2B5EF4-FFF2-40B4-BE49-F238E27FC236}">
                    <a16:creationId xmlns:a16="http://schemas.microsoft.com/office/drawing/2014/main" id="{18086E67-0289-4EAB-8110-2365D51A5290}"/>
                  </a:ext>
                </a:extLst>
              </p:cNvPr>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 name="Rectangle 131">
                <a:extLst>
                  <a:ext uri="{FF2B5EF4-FFF2-40B4-BE49-F238E27FC236}">
                    <a16:creationId xmlns:a16="http://schemas.microsoft.com/office/drawing/2014/main" id="{F546D00F-8DEC-4488-83FA-18A0B2F183A7}"/>
                  </a:ext>
                </a:extLst>
              </p:cNvPr>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1" name="Rectangle 132">
                <a:extLst>
                  <a:ext uri="{FF2B5EF4-FFF2-40B4-BE49-F238E27FC236}">
                    <a16:creationId xmlns:a16="http://schemas.microsoft.com/office/drawing/2014/main" id="{DD5C762C-694E-4FD1-BBAC-770DEF652414}"/>
                  </a:ext>
                </a:extLst>
              </p:cNvPr>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2" name="Rectangle 133">
                <a:extLst>
                  <a:ext uri="{FF2B5EF4-FFF2-40B4-BE49-F238E27FC236}">
                    <a16:creationId xmlns:a16="http://schemas.microsoft.com/office/drawing/2014/main" id="{19A72FC5-169C-480F-95B2-1695C68BA7AA}"/>
                  </a:ext>
                </a:extLst>
              </p:cNvPr>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3" name="Rectangle 134">
                <a:extLst>
                  <a:ext uri="{FF2B5EF4-FFF2-40B4-BE49-F238E27FC236}">
                    <a16:creationId xmlns:a16="http://schemas.microsoft.com/office/drawing/2014/main" id="{B82F6CE1-C3E2-467F-9E84-524E66B536F3}"/>
                  </a:ext>
                </a:extLst>
              </p:cNvPr>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4" name="Rectangle 135">
                <a:extLst>
                  <a:ext uri="{FF2B5EF4-FFF2-40B4-BE49-F238E27FC236}">
                    <a16:creationId xmlns:a16="http://schemas.microsoft.com/office/drawing/2014/main" id="{CF96352B-460C-417E-8BD5-5408F216DB69}"/>
                  </a:ext>
                </a:extLst>
              </p:cNvPr>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5" name="Rectangle 136">
                <a:extLst>
                  <a:ext uri="{FF2B5EF4-FFF2-40B4-BE49-F238E27FC236}">
                    <a16:creationId xmlns:a16="http://schemas.microsoft.com/office/drawing/2014/main" id="{E91C38A5-8B12-4180-9D69-C191F8835068}"/>
                  </a:ext>
                </a:extLst>
              </p:cNvPr>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6" name="Rectangle 137">
                <a:extLst>
                  <a:ext uri="{FF2B5EF4-FFF2-40B4-BE49-F238E27FC236}">
                    <a16:creationId xmlns:a16="http://schemas.microsoft.com/office/drawing/2014/main" id="{C0B0FDA6-F80A-4BC5-9808-1284E740A18A}"/>
                  </a:ext>
                </a:extLst>
              </p:cNvPr>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7" name="Freeform 138">
                <a:extLst>
                  <a:ext uri="{FF2B5EF4-FFF2-40B4-BE49-F238E27FC236}">
                    <a16:creationId xmlns:a16="http://schemas.microsoft.com/office/drawing/2014/main" id="{9E0262AA-ED1C-4759-81D2-6D55F0EB304D}"/>
                  </a:ext>
                </a:extLst>
              </p:cNvPr>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sz="1800"/>
              </a:p>
            </p:txBody>
          </p:sp>
          <p:sp>
            <p:nvSpPr>
              <p:cNvPr id="128" name="Freeform 139">
                <a:extLst>
                  <a:ext uri="{FF2B5EF4-FFF2-40B4-BE49-F238E27FC236}">
                    <a16:creationId xmlns:a16="http://schemas.microsoft.com/office/drawing/2014/main" id="{D9D81D0D-CDE6-4337-9C07-AF8B903FA6F7}"/>
                  </a:ext>
                </a:extLst>
              </p:cNvPr>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sz="1800"/>
              </a:p>
            </p:txBody>
          </p:sp>
          <p:sp>
            <p:nvSpPr>
              <p:cNvPr id="129" name="Freeform 140">
                <a:extLst>
                  <a:ext uri="{FF2B5EF4-FFF2-40B4-BE49-F238E27FC236}">
                    <a16:creationId xmlns:a16="http://schemas.microsoft.com/office/drawing/2014/main" id="{E1BC2275-8733-422F-BC1E-974F259E9145}"/>
                  </a:ext>
                </a:extLst>
              </p:cNvPr>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sz="1800"/>
              </a:p>
            </p:txBody>
          </p:sp>
          <p:sp>
            <p:nvSpPr>
              <p:cNvPr id="130" name="Freeform 141">
                <a:extLst>
                  <a:ext uri="{FF2B5EF4-FFF2-40B4-BE49-F238E27FC236}">
                    <a16:creationId xmlns:a16="http://schemas.microsoft.com/office/drawing/2014/main" id="{EC36DE0C-29C2-43A0-ADF7-8D451F6E8814}"/>
                  </a:ext>
                </a:extLst>
              </p:cNvPr>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sz="1800"/>
              </a:p>
            </p:txBody>
          </p:sp>
          <p:sp>
            <p:nvSpPr>
              <p:cNvPr id="131" name="Freeform 142">
                <a:extLst>
                  <a:ext uri="{FF2B5EF4-FFF2-40B4-BE49-F238E27FC236}">
                    <a16:creationId xmlns:a16="http://schemas.microsoft.com/office/drawing/2014/main" id="{49010ED0-FAC5-45FD-A0CA-B78719CB9281}"/>
                  </a:ext>
                </a:extLst>
              </p:cNvPr>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sz="1800"/>
              </a:p>
            </p:txBody>
          </p:sp>
          <p:sp>
            <p:nvSpPr>
              <p:cNvPr id="132" name="Freeform 143">
                <a:extLst>
                  <a:ext uri="{FF2B5EF4-FFF2-40B4-BE49-F238E27FC236}">
                    <a16:creationId xmlns:a16="http://schemas.microsoft.com/office/drawing/2014/main" id="{1516E2B6-D7A4-402D-8F03-FBC9A562277F}"/>
                  </a:ext>
                </a:extLst>
              </p:cNvPr>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sz="1800"/>
              </a:p>
            </p:txBody>
          </p:sp>
          <p:sp>
            <p:nvSpPr>
              <p:cNvPr id="133" name="Freeform 144">
                <a:extLst>
                  <a:ext uri="{FF2B5EF4-FFF2-40B4-BE49-F238E27FC236}">
                    <a16:creationId xmlns:a16="http://schemas.microsoft.com/office/drawing/2014/main" id="{DC8C77BD-899C-46E8-B0A4-9C4E5B90CD89}"/>
                  </a:ext>
                </a:extLst>
              </p:cNvPr>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sz="1800"/>
              </a:p>
            </p:txBody>
          </p:sp>
          <p:sp>
            <p:nvSpPr>
              <p:cNvPr id="134" name="Freeform 145">
                <a:extLst>
                  <a:ext uri="{FF2B5EF4-FFF2-40B4-BE49-F238E27FC236}">
                    <a16:creationId xmlns:a16="http://schemas.microsoft.com/office/drawing/2014/main" id="{0BFE1ECE-3540-417C-AC3F-66557F8B8CD1}"/>
                  </a:ext>
                </a:extLst>
              </p:cNvPr>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sz="1800"/>
              </a:p>
            </p:txBody>
          </p:sp>
          <p:sp>
            <p:nvSpPr>
              <p:cNvPr id="135" name="Freeform 146">
                <a:extLst>
                  <a:ext uri="{FF2B5EF4-FFF2-40B4-BE49-F238E27FC236}">
                    <a16:creationId xmlns:a16="http://schemas.microsoft.com/office/drawing/2014/main" id="{B699A2D7-0265-4060-A39E-CFBF71602505}"/>
                  </a:ext>
                </a:extLst>
              </p:cNvPr>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sz="1800"/>
              </a:p>
            </p:txBody>
          </p:sp>
          <p:sp>
            <p:nvSpPr>
              <p:cNvPr id="136" name="Rectangle 147">
                <a:extLst>
                  <a:ext uri="{FF2B5EF4-FFF2-40B4-BE49-F238E27FC236}">
                    <a16:creationId xmlns:a16="http://schemas.microsoft.com/office/drawing/2014/main" id="{450F1DE4-6F99-494F-86E9-C645960AF427}"/>
                  </a:ext>
                </a:extLst>
              </p:cNvPr>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37" name="Rectangle 148">
                <a:extLst>
                  <a:ext uri="{FF2B5EF4-FFF2-40B4-BE49-F238E27FC236}">
                    <a16:creationId xmlns:a16="http://schemas.microsoft.com/office/drawing/2014/main" id="{92C9E9C0-37E9-49BF-BE12-EF39DE35C74C}"/>
                  </a:ext>
                </a:extLst>
              </p:cNvPr>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38" name="Freeform 149">
                <a:extLst>
                  <a:ext uri="{FF2B5EF4-FFF2-40B4-BE49-F238E27FC236}">
                    <a16:creationId xmlns:a16="http://schemas.microsoft.com/office/drawing/2014/main" id="{F9185729-C951-47FE-A8A7-B653947B4684}"/>
                  </a:ext>
                </a:extLst>
              </p:cNvPr>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sz="1800"/>
              </a:p>
            </p:txBody>
          </p:sp>
          <p:sp>
            <p:nvSpPr>
              <p:cNvPr id="139" name="Freeform 150">
                <a:extLst>
                  <a:ext uri="{FF2B5EF4-FFF2-40B4-BE49-F238E27FC236}">
                    <a16:creationId xmlns:a16="http://schemas.microsoft.com/office/drawing/2014/main" id="{26C92FAD-0F48-406F-81DF-C5AA6FEFEBA9}"/>
                  </a:ext>
                </a:extLst>
              </p:cNvPr>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sz="1800"/>
              </a:p>
            </p:txBody>
          </p:sp>
          <p:sp>
            <p:nvSpPr>
              <p:cNvPr id="140" name="Freeform 151">
                <a:extLst>
                  <a:ext uri="{FF2B5EF4-FFF2-40B4-BE49-F238E27FC236}">
                    <a16:creationId xmlns:a16="http://schemas.microsoft.com/office/drawing/2014/main" id="{9A707592-C0AD-4A27-A772-09B63A56C612}"/>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1800"/>
              </a:p>
            </p:txBody>
          </p:sp>
          <p:sp>
            <p:nvSpPr>
              <p:cNvPr id="141" name="Oval 152">
                <a:extLst>
                  <a:ext uri="{FF2B5EF4-FFF2-40B4-BE49-F238E27FC236}">
                    <a16:creationId xmlns:a16="http://schemas.microsoft.com/office/drawing/2014/main" id="{538E090A-78C6-403A-B28D-4B8E4EEC316F}"/>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1800"/>
              </a:p>
            </p:txBody>
          </p:sp>
        </p:grpSp>
      </p:grpSp>
      <p:sp>
        <p:nvSpPr>
          <p:cNvPr id="122009"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122010"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a:extLst>
              <a:ext uri="{FF2B5EF4-FFF2-40B4-BE49-F238E27FC236}">
                <a16:creationId xmlns:a16="http://schemas.microsoft.com/office/drawing/2014/main" id="{B1209606-D0AE-4CA4-9ED8-A21A1015BCCE}"/>
              </a:ext>
            </a:extLst>
          </p:cNvPr>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a:extLst>
              <a:ext uri="{FF2B5EF4-FFF2-40B4-BE49-F238E27FC236}">
                <a16:creationId xmlns:a16="http://schemas.microsoft.com/office/drawing/2014/main" id="{51380D55-6CFC-4E8A-8833-376AF6EDFC30}"/>
              </a:ext>
            </a:extLst>
          </p:cNvPr>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a:extLst>
              <a:ext uri="{FF2B5EF4-FFF2-40B4-BE49-F238E27FC236}">
                <a16:creationId xmlns:a16="http://schemas.microsoft.com/office/drawing/2014/main" id="{127C1297-DDE5-4716-982F-678304DF50B7}"/>
              </a:ext>
            </a:extLst>
          </p:cNvPr>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8979EB9F-0A60-4F2D-AFB7-32D42637A6C5}" type="slidenum">
              <a:rPr lang="en-US" altLang="en-US"/>
              <a:pPr/>
              <a:t>‹#›</a:t>
            </a:fld>
            <a:endParaRPr lang="en-US" altLang="en-US"/>
          </a:p>
        </p:txBody>
      </p:sp>
    </p:spTree>
    <p:extLst>
      <p:ext uri="{BB962C8B-B14F-4D97-AF65-F5344CB8AC3E}">
        <p14:creationId xmlns:p14="http://schemas.microsoft.com/office/powerpoint/2010/main" val="157137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8F54E45B-2B38-48FB-B4E0-CF04B65600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D9AC656B-8595-4DE9-A0E0-BA872233BB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8F34187F-4F8E-4CB0-A967-AE317F177AF4}"/>
              </a:ext>
            </a:extLst>
          </p:cNvPr>
          <p:cNvSpPr>
            <a:spLocks noGrp="1" noChangeArrowheads="1"/>
          </p:cNvSpPr>
          <p:nvPr>
            <p:ph type="sldNum" sz="quarter" idx="12"/>
          </p:nvPr>
        </p:nvSpPr>
        <p:spPr>
          <a:ln/>
        </p:spPr>
        <p:txBody>
          <a:bodyPr/>
          <a:lstStyle>
            <a:lvl1pPr>
              <a:defRPr/>
            </a:lvl1pPr>
          </a:lstStyle>
          <a:p>
            <a:fld id="{296C972A-B931-4ACA-9D7F-7C54EEC50BE7}" type="slidenum">
              <a:rPr lang="en-US" altLang="en-US"/>
              <a:pPr/>
              <a:t>‹#›</a:t>
            </a:fld>
            <a:endParaRPr lang="en-US" altLang="en-US"/>
          </a:p>
        </p:txBody>
      </p:sp>
    </p:spTree>
    <p:extLst>
      <p:ext uri="{BB962C8B-B14F-4D97-AF65-F5344CB8AC3E}">
        <p14:creationId xmlns:p14="http://schemas.microsoft.com/office/powerpoint/2010/main" val="410843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071FA409-D090-4E69-B639-57A1FEF8B7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F9A02108-61E5-4337-AAC7-6BD860FD2C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2B405ECA-65A9-4ED8-9AF8-EF156049163B}"/>
              </a:ext>
            </a:extLst>
          </p:cNvPr>
          <p:cNvSpPr>
            <a:spLocks noGrp="1" noChangeArrowheads="1"/>
          </p:cNvSpPr>
          <p:nvPr>
            <p:ph type="sldNum" sz="quarter" idx="12"/>
          </p:nvPr>
        </p:nvSpPr>
        <p:spPr>
          <a:ln/>
        </p:spPr>
        <p:txBody>
          <a:bodyPr/>
          <a:lstStyle>
            <a:lvl1pPr>
              <a:defRPr/>
            </a:lvl1pPr>
          </a:lstStyle>
          <a:p>
            <a:fld id="{A7782B6A-883B-4A74-A9E7-81173727015F}" type="slidenum">
              <a:rPr lang="en-US" altLang="en-US"/>
              <a:pPr/>
              <a:t>‹#›</a:t>
            </a:fld>
            <a:endParaRPr lang="en-US" altLang="en-US"/>
          </a:p>
        </p:txBody>
      </p:sp>
    </p:spTree>
    <p:extLst>
      <p:ext uri="{BB962C8B-B14F-4D97-AF65-F5344CB8AC3E}">
        <p14:creationId xmlns:p14="http://schemas.microsoft.com/office/powerpoint/2010/main" val="107962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1" y="1600200"/>
            <a:ext cx="5592233" cy="4498975"/>
          </a:xfrm>
        </p:spPr>
        <p:txBody>
          <a:bodyPr/>
          <a:lstStyle/>
          <a:p>
            <a:pPr lvl="0"/>
            <a:endParaRPr lang="en-US" noProof="0"/>
          </a:p>
        </p:txBody>
      </p:sp>
      <p:sp>
        <p:nvSpPr>
          <p:cNvPr id="5" name="Rectangle 154">
            <a:extLst>
              <a:ext uri="{FF2B5EF4-FFF2-40B4-BE49-F238E27FC236}">
                <a16:creationId xmlns:a16="http://schemas.microsoft.com/office/drawing/2014/main" id="{F9C67FB6-B95B-4D24-8DCE-98A988D703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738F56E4-3F54-4132-83EC-9A5848AB8C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ABBF3DFB-1310-41E6-9D44-8AC649B0D979}"/>
              </a:ext>
            </a:extLst>
          </p:cNvPr>
          <p:cNvSpPr>
            <a:spLocks noGrp="1" noChangeArrowheads="1"/>
          </p:cNvSpPr>
          <p:nvPr>
            <p:ph type="sldNum" sz="quarter" idx="12"/>
          </p:nvPr>
        </p:nvSpPr>
        <p:spPr>
          <a:ln/>
        </p:spPr>
        <p:txBody>
          <a:bodyPr/>
          <a:lstStyle>
            <a:lvl1pPr>
              <a:defRPr/>
            </a:lvl1pPr>
          </a:lstStyle>
          <a:p>
            <a:fld id="{39D88181-AE8A-4AE8-A8DE-BE353E82AB3D}" type="slidenum">
              <a:rPr lang="en-US" altLang="en-US"/>
              <a:pPr/>
              <a:t>‹#›</a:t>
            </a:fld>
            <a:endParaRPr lang="en-US" altLang="en-US"/>
          </a:p>
        </p:txBody>
      </p:sp>
    </p:spTree>
    <p:extLst>
      <p:ext uri="{BB962C8B-B14F-4D97-AF65-F5344CB8AC3E}">
        <p14:creationId xmlns:p14="http://schemas.microsoft.com/office/powerpoint/2010/main" val="343399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EF494DC1-81F5-419F-BEE1-10260F4C6C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1AAAF5F8-03F9-418C-883F-C67FC38ECA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771C5835-D37B-49EF-990B-24DED42EEFA1}"/>
              </a:ext>
            </a:extLst>
          </p:cNvPr>
          <p:cNvSpPr>
            <a:spLocks noGrp="1" noChangeArrowheads="1"/>
          </p:cNvSpPr>
          <p:nvPr>
            <p:ph type="sldNum" sz="quarter" idx="12"/>
          </p:nvPr>
        </p:nvSpPr>
        <p:spPr>
          <a:ln/>
        </p:spPr>
        <p:txBody>
          <a:bodyPr/>
          <a:lstStyle>
            <a:lvl1pPr>
              <a:defRPr/>
            </a:lvl1pPr>
          </a:lstStyle>
          <a:p>
            <a:fld id="{8933D30D-4A2E-4A4C-9AD5-F42B9E0B1A1D}" type="slidenum">
              <a:rPr lang="en-US" altLang="en-US"/>
              <a:pPr/>
              <a:t>‹#›</a:t>
            </a:fld>
            <a:endParaRPr lang="en-US" altLang="en-US"/>
          </a:p>
        </p:txBody>
      </p:sp>
    </p:spTree>
    <p:extLst>
      <p:ext uri="{BB962C8B-B14F-4D97-AF65-F5344CB8AC3E}">
        <p14:creationId xmlns:p14="http://schemas.microsoft.com/office/powerpoint/2010/main" val="270117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C60A7D5F-E29D-45E3-8ED9-7091D9C3AA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920056C2-F016-4761-B23C-2E438FFEA9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F348D44E-0544-44A5-A7F7-F31D0A1937E3}"/>
              </a:ext>
            </a:extLst>
          </p:cNvPr>
          <p:cNvSpPr>
            <a:spLocks noGrp="1" noChangeArrowheads="1"/>
          </p:cNvSpPr>
          <p:nvPr>
            <p:ph type="sldNum" sz="quarter" idx="12"/>
          </p:nvPr>
        </p:nvSpPr>
        <p:spPr>
          <a:ln/>
        </p:spPr>
        <p:txBody>
          <a:bodyPr/>
          <a:lstStyle>
            <a:lvl1pPr>
              <a:defRPr/>
            </a:lvl1pPr>
          </a:lstStyle>
          <a:p>
            <a:fld id="{FE3A0979-A493-4EA1-876B-D2F6D314F7C3}" type="slidenum">
              <a:rPr lang="en-US" altLang="en-US"/>
              <a:pPr/>
              <a:t>‹#›</a:t>
            </a:fld>
            <a:endParaRPr lang="en-US" altLang="en-US"/>
          </a:p>
        </p:txBody>
      </p:sp>
    </p:spTree>
    <p:extLst>
      <p:ext uri="{BB962C8B-B14F-4D97-AF65-F5344CB8AC3E}">
        <p14:creationId xmlns:p14="http://schemas.microsoft.com/office/powerpoint/2010/main" val="1728868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277A6F8-5B3D-4F90-BA06-BF098DE42E20}" type="datetimeFigureOut">
              <a:rPr lang="en-US" smtClean="0"/>
              <a:t>10/22/2023</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6522F70-9644-4D75-A3BC-43DF475816F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2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7A6F8-5B3D-4F90-BA06-BF098DE42E20}"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408048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77A6F8-5B3D-4F90-BA06-BF098DE42E20}"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2F70-9644-4D75-A3BC-43DF475816F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963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77A6F8-5B3D-4F90-BA06-BF098DE42E20}"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2232275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77A6F8-5B3D-4F90-BA06-BF098DE42E20}"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374303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C60110C7-236F-42E3-9E4A-5ABA41720E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DD66FA64-BE4F-439D-9AD3-F7B4B0DB2E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D7B0321B-C3EB-49F6-BF10-3B6443F7C2C0}"/>
              </a:ext>
            </a:extLst>
          </p:cNvPr>
          <p:cNvSpPr>
            <a:spLocks noGrp="1" noChangeArrowheads="1"/>
          </p:cNvSpPr>
          <p:nvPr>
            <p:ph type="sldNum" sz="quarter" idx="12"/>
          </p:nvPr>
        </p:nvSpPr>
        <p:spPr>
          <a:ln/>
        </p:spPr>
        <p:txBody>
          <a:bodyPr/>
          <a:lstStyle>
            <a:lvl1pPr>
              <a:defRPr/>
            </a:lvl1pPr>
          </a:lstStyle>
          <a:p>
            <a:fld id="{FF25FAF9-CE4B-4554-A65A-91BD5B928352}" type="slidenum">
              <a:rPr lang="en-US" altLang="en-US"/>
              <a:pPr/>
              <a:t>‹#›</a:t>
            </a:fld>
            <a:endParaRPr lang="en-US" altLang="en-US"/>
          </a:p>
        </p:txBody>
      </p:sp>
    </p:spTree>
    <p:extLst>
      <p:ext uri="{BB962C8B-B14F-4D97-AF65-F5344CB8AC3E}">
        <p14:creationId xmlns:p14="http://schemas.microsoft.com/office/powerpoint/2010/main" val="2834242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77A6F8-5B3D-4F90-BA06-BF098DE42E20}"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925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7A6F8-5B3D-4F90-BA06-BF098DE42E20}"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325557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77A6F8-5B3D-4F90-BA06-BF098DE42E20}"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4263717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77A6F8-5B3D-4F90-BA06-BF098DE42E20}"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386563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7A6F8-5B3D-4F90-BA06-BF098DE42E20}"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2847878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7A6F8-5B3D-4F90-BA06-BF098DE42E20}"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2F70-9644-4D75-A3BC-43DF475816F8}" type="slidenum">
              <a:rPr lang="en-US" smtClean="0"/>
              <a:t>‹#›</a:t>
            </a:fld>
            <a:endParaRPr lang="en-US"/>
          </a:p>
        </p:txBody>
      </p:sp>
    </p:spTree>
    <p:extLst>
      <p:ext uri="{BB962C8B-B14F-4D97-AF65-F5344CB8AC3E}">
        <p14:creationId xmlns:p14="http://schemas.microsoft.com/office/powerpoint/2010/main" val="3436837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8B699768-6A1B-463C-8EB2-47AC5DC996D7}"/>
              </a:ext>
            </a:extLst>
          </p:cNvPr>
          <p:cNvSpPr>
            <a:spLocks noGrp="1"/>
          </p:cNvSpPr>
          <p:nvPr>
            <p:ph type="dt" sz="half" idx="10"/>
          </p:nvPr>
        </p:nvSpPr>
        <p:spPr>
          <a:xfrm>
            <a:off x="914400" y="6283325"/>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12E3B28-C042-4943-B75D-B4B9FE4563FC}"/>
              </a:ext>
            </a:extLst>
          </p:cNvPr>
          <p:cNvSpPr>
            <a:spLocks noGrp="1"/>
          </p:cNvSpPr>
          <p:nvPr>
            <p:ph type="ftr" sz="quarter" idx="11"/>
          </p:nvPr>
        </p:nvSpPr>
        <p:spPr>
          <a:xfrm>
            <a:off x="4165600" y="6283325"/>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4D6E688-BF4F-4E25-8C16-987C99977449}"/>
              </a:ext>
            </a:extLst>
          </p:cNvPr>
          <p:cNvSpPr>
            <a:spLocks noGrp="1"/>
          </p:cNvSpPr>
          <p:nvPr>
            <p:ph type="sldNum" sz="quarter" idx="12"/>
          </p:nvPr>
        </p:nvSpPr>
        <p:spPr>
          <a:xfrm>
            <a:off x="8737600" y="6283325"/>
            <a:ext cx="2540000" cy="457200"/>
          </a:xfrm>
        </p:spPr>
        <p:txBody>
          <a:bodyPr/>
          <a:lstStyle>
            <a:lvl1pPr>
              <a:defRPr/>
            </a:lvl1pPr>
          </a:lstStyle>
          <a:p>
            <a:fld id="{7EDEFE55-CF1F-4675-9FD0-391C8D5EC26A}" type="slidenum">
              <a:rPr lang="en-US" altLang="en-US"/>
              <a:pPr/>
              <a:t>‹#›</a:t>
            </a:fld>
            <a:endParaRPr lang="en-US" altLang="en-US"/>
          </a:p>
        </p:txBody>
      </p:sp>
    </p:spTree>
    <p:extLst>
      <p:ext uri="{BB962C8B-B14F-4D97-AF65-F5344CB8AC3E}">
        <p14:creationId xmlns:p14="http://schemas.microsoft.com/office/powerpoint/2010/main" val="3460527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B948-900B-451F-8534-EA0F23B09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A02164-830A-4704-B703-92CD3676A0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B0D75-A1E2-49DF-9AA0-DF4919EFC59F}"/>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5" name="Footer Placeholder 4">
            <a:extLst>
              <a:ext uri="{FF2B5EF4-FFF2-40B4-BE49-F238E27FC236}">
                <a16:creationId xmlns:a16="http://schemas.microsoft.com/office/drawing/2014/main" id="{8A8D425E-BCBF-47C8-97D5-A261AB753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601DB-D364-49BE-91C6-227BD3B61792}"/>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4241710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1732-177D-465D-984F-7E11BCD99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7FA88-7CE4-40F0-92F8-B56E61A868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B0DCC-CAD9-4DB2-AEF4-BE37DA719966}"/>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5" name="Footer Placeholder 4">
            <a:extLst>
              <a:ext uri="{FF2B5EF4-FFF2-40B4-BE49-F238E27FC236}">
                <a16:creationId xmlns:a16="http://schemas.microsoft.com/office/drawing/2014/main" id="{5821E63F-7800-4E16-9F71-99E6821DD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79253-E9F9-47D1-BEBA-5F76F1D06506}"/>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1884765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5E37-A934-4C4D-A12F-67000A9B3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828886-CAE5-4417-828B-23F208BE0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A78812-C80C-4776-80DB-CA1AE11F7A10}"/>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5" name="Footer Placeholder 4">
            <a:extLst>
              <a:ext uri="{FF2B5EF4-FFF2-40B4-BE49-F238E27FC236}">
                <a16:creationId xmlns:a16="http://schemas.microsoft.com/office/drawing/2014/main" id="{0825BC5A-0048-438A-B774-4EFA17702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65AD3-0173-4F2B-93F2-6CB9EB5EF244}"/>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285438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00B7A3E3-D5D4-40EE-9893-7A997E5D42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C4EA5624-8AA5-468E-90BD-9ADB903E30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5F317FBA-DCA7-479F-97A9-80515CE7EB5C}"/>
              </a:ext>
            </a:extLst>
          </p:cNvPr>
          <p:cNvSpPr>
            <a:spLocks noGrp="1" noChangeArrowheads="1"/>
          </p:cNvSpPr>
          <p:nvPr>
            <p:ph type="sldNum" sz="quarter" idx="12"/>
          </p:nvPr>
        </p:nvSpPr>
        <p:spPr>
          <a:ln/>
        </p:spPr>
        <p:txBody>
          <a:bodyPr/>
          <a:lstStyle>
            <a:lvl1pPr>
              <a:defRPr/>
            </a:lvl1pPr>
          </a:lstStyle>
          <a:p>
            <a:fld id="{6A506435-133E-47B4-BB41-24EA245DD3F2}" type="slidenum">
              <a:rPr lang="en-US" altLang="en-US"/>
              <a:pPr/>
              <a:t>‹#›</a:t>
            </a:fld>
            <a:endParaRPr lang="en-US" altLang="en-US"/>
          </a:p>
        </p:txBody>
      </p:sp>
    </p:spTree>
    <p:extLst>
      <p:ext uri="{BB962C8B-B14F-4D97-AF65-F5344CB8AC3E}">
        <p14:creationId xmlns:p14="http://schemas.microsoft.com/office/powerpoint/2010/main" val="303910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9096-8DAE-47DA-A542-8BF9C8F59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99F7F-F1F4-4BFE-9EDA-7D5C367EC5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808239-80BC-4E4D-9E2A-DAB9A6E16E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39252-BA93-4C99-A155-E2578189EB42}"/>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6" name="Footer Placeholder 5">
            <a:extLst>
              <a:ext uri="{FF2B5EF4-FFF2-40B4-BE49-F238E27FC236}">
                <a16:creationId xmlns:a16="http://schemas.microsoft.com/office/drawing/2014/main" id="{9EFEF90B-93E1-449B-B440-635C50151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A065BD-8DC2-4983-BD16-3612AC350B40}"/>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2371867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2F2B-8210-44ED-B4C9-62C18A115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30AD9C-7A37-40D6-932E-0C3D4259E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DEC9F2-0526-4591-90A4-5C579E393A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102E0F-D123-4174-BD4F-3E9C42F5E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53BC16-837A-473C-B61C-5D640AECEF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F3A958-AA25-4DE9-A02C-228A7F2D46A9}"/>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8" name="Footer Placeholder 7">
            <a:extLst>
              <a:ext uri="{FF2B5EF4-FFF2-40B4-BE49-F238E27FC236}">
                <a16:creationId xmlns:a16="http://schemas.microsoft.com/office/drawing/2014/main" id="{DB627163-FA91-4C94-AA94-6F2E2553CA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5CA9F6-0D34-48D6-8123-FF5E9C5F8386}"/>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1339256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070E-2EB2-4E80-A41D-89EB73F4C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62F53-3EF7-4992-8474-67DBCC348EFF}"/>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4" name="Footer Placeholder 3">
            <a:extLst>
              <a:ext uri="{FF2B5EF4-FFF2-40B4-BE49-F238E27FC236}">
                <a16:creationId xmlns:a16="http://schemas.microsoft.com/office/drawing/2014/main" id="{0AF20D02-C6CA-4D1B-A5FF-68CEB11C18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F3C54E-7A43-4DB7-946F-68DDF92D47A0}"/>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2987880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051BB-3E58-4E6C-BEF7-936377B515AD}"/>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3" name="Footer Placeholder 2">
            <a:extLst>
              <a:ext uri="{FF2B5EF4-FFF2-40B4-BE49-F238E27FC236}">
                <a16:creationId xmlns:a16="http://schemas.microsoft.com/office/drawing/2014/main" id="{1F0D0FAB-17FE-4F09-97EB-3AAC4A039A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0EE72D-5BEB-4974-A4B5-EE4CFA30F97D}"/>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3671258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D0BF-605C-4DD2-8BD7-6616A7EEF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EA9C27-FC3B-4ABB-8FE7-9E26A234F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FFFC1B-52AB-4EB4-9957-A5DFB3F5F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B130CC-A998-4A49-8B04-0F9D92238737}"/>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6" name="Footer Placeholder 5">
            <a:extLst>
              <a:ext uri="{FF2B5EF4-FFF2-40B4-BE49-F238E27FC236}">
                <a16:creationId xmlns:a16="http://schemas.microsoft.com/office/drawing/2014/main" id="{7C421CF5-5428-4790-A980-0172A1A03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7311D-46D1-4E58-A1A3-D69F1266DCE4}"/>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2552028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C8B7-1BB3-4CAC-B787-49A993B56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5CD33-DE36-46A9-87DF-C3029BA670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E49D5B-F14E-4EC3-ABCA-C0D445B39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F8FCE7-72DA-4898-8984-49C78FDA41B1}"/>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6" name="Footer Placeholder 5">
            <a:extLst>
              <a:ext uri="{FF2B5EF4-FFF2-40B4-BE49-F238E27FC236}">
                <a16:creationId xmlns:a16="http://schemas.microsoft.com/office/drawing/2014/main" id="{21A50E50-5B30-4F9E-BDF1-86346B00D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CF379-C415-4C3F-B2F1-28F885648F50}"/>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1895118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3CD6-78F7-488B-AB9C-5ECC2BE269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5C0A10-44DD-49C3-8E27-30426841F4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4485-5E62-4DB1-9ADC-09CDC1753EC8}"/>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5" name="Footer Placeholder 4">
            <a:extLst>
              <a:ext uri="{FF2B5EF4-FFF2-40B4-BE49-F238E27FC236}">
                <a16:creationId xmlns:a16="http://schemas.microsoft.com/office/drawing/2014/main" id="{C828BC62-C685-4651-9466-17D7178AB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01EB0-E95E-4AD7-B25A-DC1D75F14695}"/>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48797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B29633-EB72-4778-891D-2373D87791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CF372-ADA8-4239-A437-CA0DBF278D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2CFCB-C047-486C-8C9E-5358888F11CC}"/>
              </a:ext>
            </a:extLst>
          </p:cNvPr>
          <p:cNvSpPr>
            <a:spLocks noGrp="1"/>
          </p:cNvSpPr>
          <p:nvPr>
            <p:ph type="dt" sz="half" idx="10"/>
          </p:nvPr>
        </p:nvSpPr>
        <p:spPr/>
        <p:txBody>
          <a:bodyPr/>
          <a:lstStyle/>
          <a:p>
            <a:fld id="{30AF3319-E932-4293-B716-7458A1DEDBCD}" type="datetimeFigureOut">
              <a:rPr lang="en-US" smtClean="0"/>
              <a:t>10/22/2023</a:t>
            </a:fld>
            <a:endParaRPr lang="en-US"/>
          </a:p>
        </p:txBody>
      </p:sp>
      <p:sp>
        <p:nvSpPr>
          <p:cNvPr id="5" name="Footer Placeholder 4">
            <a:extLst>
              <a:ext uri="{FF2B5EF4-FFF2-40B4-BE49-F238E27FC236}">
                <a16:creationId xmlns:a16="http://schemas.microsoft.com/office/drawing/2014/main" id="{F5A29F5B-504A-414E-A346-C84CEB5B2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24E82-ABFD-43CC-A0D4-BC7839992788}"/>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1619699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B948-900B-451F-8534-EA0F23B09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A02164-830A-4704-B703-92CD3676A0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B0D75-A1E2-49DF-9AA0-DF4919EFC59F}"/>
              </a:ext>
            </a:extLst>
          </p:cNvPr>
          <p:cNvSpPr>
            <a:spLocks noGrp="1"/>
          </p:cNvSpPr>
          <p:nvPr>
            <p:ph type="dt" sz="half" idx="10"/>
          </p:nvPr>
        </p:nvSpPr>
        <p:spPr/>
        <p:txBody>
          <a:bodyPr/>
          <a:lstStyle/>
          <a:p>
            <a:fld id="{FF602E7A-7235-47F4-81FE-67C4CC06BBF2}" type="datetime1">
              <a:rPr lang="en-US" smtClean="0"/>
              <a:t>10/22/2023</a:t>
            </a:fld>
            <a:endParaRPr lang="en-US"/>
          </a:p>
        </p:txBody>
      </p:sp>
      <p:sp>
        <p:nvSpPr>
          <p:cNvPr id="5" name="Footer Placeholder 4">
            <a:extLst>
              <a:ext uri="{FF2B5EF4-FFF2-40B4-BE49-F238E27FC236}">
                <a16:creationId xmlns:a16="http://schemas.microsoft.com/office/drawing/2014/main" id="{8A8D425E-BCBF-47C8-97D5-A261AB753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601DB-D364-49BE-91C6-227BD3B61792}"/>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7005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1732-177D-465D-984F-7E11BCD99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7FA88-7CE4-40F0-92F8-B56E61A868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B0DCC-CAD9-4DB2-AEF4-BE37DA719966}"/>
              </a:ext>
            </a:extLst>
          </p:cNvPr>
          <p:cNvSpPr>
            <a:spLocks noGrp="1"/>
          </p:cNvSpPr>
          <p:nvPr>
            <p:ph type="dt" sz="half" idx="10"/>
          </p:nvPr>
        </p:nvSpPr>
        <p:spPr/>
        <p:txBody>
          <a:bodyPr/>
          <a:lstStyle/>
          <a:p>
            <a:fld id="{431144CF-0D91-429F-88AE-50F6BE7D38A5}" type="datetime1">
              <a:rPr lang="en-US" smtClean="0"/>
              <a:t>10/22/2023</a:t>
            </a:fld>
            <a:endParaRPr lang="en-US"/>
          </a:p>
        </p:txBody>
      </p:sp>
      <p:sp>
        <p:nvSpPr>
          <p:cNvPr id="5" name="Footer Placeholder 4">
            <a:extLst>
              <a:ext uri="{FF2B5EF4-FFF2-40B4-BE49-F238E27FC236}">
                <a16:creationId xmlns:a16="http://schemas.microsoft.com/office/drawing/2014/main" id="{5821E63F-7800-4E16-9F71-99E6821DD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79253-E9F9-47D1-BEBA-5F76F1D06506}"/>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137233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9ECB36C0-E863-47F4-A7CA-445DF13682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6B3969DD-D7C6-4121-AF03-614DE8FE03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A4BE85BE-9BD2-4EE7-8352-FA7018528022}"/>
              </a:ext>
            </a:extLst>
          </p:cNvPr>
          <p:cNvSpPr>
            <a:spLocks noGrp="1" noChangeArrowheads="1"/>
          </p:cNvSpPr>
          <p:nvPr>
            <p:ph type="sldNum" sz="quarter" idx="12"/>
          </p:nvPr>
        </p:nvSpPr>
        <p:spPr>
          <a:ln/>
        </p:spPr>
        <p:txBody>
          <a:bodyPr/>
          <a:lstStyle>
            <a:lvl1pPr>
              <a:defRPr/>
            </a:lvl1pPr>
          </a:lstStyle>
          <a:p>
            <a:fld id="{C432AF16-05A2-434F-A3A3-17D54763534D}" type="slidenum">
              <a:rPr lang="en-US" altLang="en-US"/>
              <a:pPr/>
              <a:t>‹#›</a:t>
            </a:fld>
            <a:endParaRPr lang="en-US" altLang="en-US"/>
          </a:p>
        </p:txBody>
      </p:sp>
    </p:spTree>
    <p:extLst>
      <p:ext uri="{BB962C8B-B14F-4D97-AF65-F5344CB8AC3E}">
        <p14:creationId xmlns:p14="http://schemas.microsoft.com/office/powerpoint/2010/main" val="378742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5E37-A934-4C4D-A12F-67000A9B3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828886-CAE5-4417-828B-23F208BE0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A78812-C80C-4776-80DB-CA1AE11F7A10}"/>
              </a:ext>
            </a:extLst>
          </p:cNvPr>
          <p:cNvSpPr>
            <a:spLocks noGrp="1"/>
          </p:cNvSpPr>
          <p:nvPr>
            <p:ph type="dt" sz="half" idx="10"/>
          </p:nvPr>
        </p:nvSpPr>
        <p:spPr/>
        <p:txBody>
          <a:bodyPr/>
          <a:lstStyle/>
          <a:p>
            <a:fld id="{0261B119-38CF-46ED-9BB8-96D5DA66504B}" type="datetime1">
              <a:rPr lang="en-US" smtClean="0"/>
              <a:t>10/22/2023</a:t>
            </a:fld>
            <a:endParaRPr lang="en-US"/>
          </a:p>
        </p:txBody>
      </p:sp>
      <p:sp>
        <p:nvSpPr>
          <p:cNvPr id="5" name="Footer Placeholder 4">
            <a:extLst>
              <a:ext uri="{FF2B5EF4-FFF2-40B4-BE49-F238E27FC236}">
                <a16:creationId xmlns:a16="http://schemas.microsoft.com/office/drawing/2014/main" id="{0825BC5A-0048-438A-B774-4EFA17702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65AD3-0173-4F2B-93F2-6CB9EB5EF244}"/>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4066986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9096-8DAE-47DA-A542-8BF9C8F59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99F7F-F1F4-4BFE-9EDA-7D5C367EC5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808239-80BC-4E4D-9E2A-DAB9A6E16E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39252-BA93-4C99-A155-E2578189EB42}"/>
              </a:ext>
            </a:extLst>
          </p:cNvPr>
          <p:cNvSpPr>
            <a:spLocks noGrp="1"/>
          </p:cNvSpPr>
          <p:nvPr>
            <p:ph type="dt" sz="half" idx="10"/>
          </p:nvPr>
        </p:nvSpPr>
        <p:spPr/>
        <p:txBody>
          <a:bodyPr/>
          <a:lstStyle/>
          <a:p>
            <a:fld id="{FD7BBF51-FF15-48DE-98CD-A60D7F045C71}" type="datetime1">
              <a:rPr lang="en-US" smtClean="0"/>
              <a:t>10/22/2023</a:t>
            </a:fld>
            <a:endParaRPr lang="en-US"/>
          </a:p>
        </p:txBody>
      </p:sp>
      <p:sp>
        <p:nvSpPr>
          <p:cNvPr id="6" name="Footer Placeholder 5">
            <a:extLst>
              <a:ext uri="{FF2B5EF4-FFF2-40B4-BE49-F238E27FC236}">
                <a16:creationId xmlns:a16="http://schemas.microsoft.com/office/drawing/2014/main" id="{9EFEF90B-93E1-449B-B440-635C50151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A065BD-8DC2-4983-BD16-3612AC350B40}"/>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1170951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2F2B-8210-44ED-B4C9-62C18A115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30AD9C-7A37-40D6-932E-0C3D4259E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DEC9F2-0526-4591-90A4-5C579E393A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102E0F-D123-4174-BD4F-3E9C42F5E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53BC16-837A-473C-B61C-5D640AECEF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F3A958-AA25-4DE9-A02C-228A7F2D46A9}"/>
              </a:ext>
            </a:extLst>
          </p:cNvPr>
          <p:cNvSpPr>
            <a:spLocks noGrp="1"/>
          </p:cNvSpPr>
          <p:nvPr>
            <p:ph type="dt" sz="half" idx="10"/>
          </p:nvPr>
        </p:nvSpPr>
        <p:spPr/>
        <p:txBody>
          <a:bodyPr/>
          <a:lstStyle/>
          <a:p>
            <a:fld id="{487F1750-AADB-45B4-A4A5-77916BBE0A20}" type="datetime1">
              <a:rPr lang="en-US" smtClean="0"/>
              <a:t>10/22/2023</a:t>
            </a:fld>
            <a:endParaRPr lang="en-US"/>
          </a:p>
        </p:txBody>
      </p:sp>
      <p:sp>
        <p:nvSpPr>
          <p:cNvPr id="8" name="Footer Placeholder 7">
            <a:extLst>
              <a:ext uri="{FF2B5EF4-FFF2-40B4-BE49-F238E27FC236}">
                <a16:creationId xmlns:a16="http://schemas.microsoft.com/office/drawing/2014/main" id="{DB627163-FA91-4C94-AA94-6F2E2553CA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5CA9F6-0D34-48D6-8123-FF5E9C5F8386}"/>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3751361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070E-2EB2-4E80-A41D-89EB73F4C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62F53-3EF7-4992-8474-67DBCC348EFF}"/>
              </a:ext>
            </a:extLst>
          </p:cNvPr>
          <p:cNvSpPr>
            <a:spLocks noGrp="1"/>
          </p:cNvSpPr>
          <p:nvPr>
            <p:ph type="dt" sz="half" idx="10"/>
          </p:nvPr>
        </p:nvSpPr>
        <p:spPr/>
        <p:txBody>
          <a:bodyPr/>
          <a:lstStyle/>
          <a:p>
            <a:fld id="{DDFD6E76-AD52-4221-A419-6C3976EFD936}" type="datetime1">
              <a:rPr lang="en-US" smtClean="0"/>
              <a:t>10/22/2023</a:t>
            </a:fld>
            <a:endParaRPr lang="en-US"/>
          </a:p>
        </p:txBody>
      </p:sp>
      <p:sp>
        <p:nvSpPr>
          <p:cNvPr id="4" name="Footer Placeholder 3">
            <a:extLst>
              <a:ext uri="{FF2B5EF4-FFF2-40B4-BE49-F238E27FC236}">
                <a16:creationId xmlns:a16="http://schemas.microsoft.com/office/drawing/2014/main" id="{0AF20D02-C6CA-4D1B-A5FF-68CEB11C18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F3C54E-7A43-4DB7-946F-68DDF92D47A0}"/>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997460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051BB-3E58-4E6C-BEF7-936377B515AD}"/>
              </a:ext>
            </a:extLst>
          </p:cNvPr>
          <p:cNvSpPr>
            <a:spLocks noGrp="1"/>
          </p:cNvSpPr>
          <p:nvPr>
            <p:ph type="dt" sz="half" idx="10"/>
          </p:nvPr>
        </p:nvSpPr>
        <p:spPr/>
        <p:txBody>
          <a:bodyPr/>
          <a:lstStyle/>
          <a:p>
            <a:fld id="{2CEBAB3F-1781-4BA5-8915-D5DC27BEE49E}" type="datetime1">
              <a:rPr lang="en-US" smtClean="0"/>
              <a:t>10/22/2023</a:t>
            </a:fld>
            <a:endParaRPr lang="en-US"/>
          </a:p>
        </p:txBody>
      </p:sp>
      <p:sp>
        <p:nvSpPr>
          <p:cNvPr id="3" name="Footer Placeholder 2">
            <a:extLst>
              <a:ext uri="{FF2B5EF4-FFF2-40B4-BE49-F238E27FC236}">
                <a16:creationId xmlns:a16="http://schemas.microsoft.com/office/drawing/2014/main" id="{1F0D0FAB-17FE-4F09-97EB-3AAC4A039A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0EE72D-5BEB-4974-A4B5-EE4CFA30F97D}"/>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2846575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D0BF-605C-4DD2-8BD7-6616A7EEF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EA9C27-FC3B-4ABB-8FE7-9E26A234F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FFFC1B-52AB-4EB4-9957-A5DFB3F5F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B130CC-A998-4A49-8B04-0F9D92238737}"/>
              </a:ext>
            </a:extLst>
          </p:cNvPr>
          <p:cNvSpPr>
            <a:spLocks noGrp="1"/>
          </p:cNvSpPr>
          <p:nvPr>
            <p:ph type="dt" sz="half" idx="10"/>
          </p:nvPr>
        </p:nvSpPr>
        <p:spPr/>
        <p:txBody>
          <a:bodyPr/>
          <a:lstStyle/>
          <a:p>
            <a:fld id="{C207F12E-5632-4728-8897-825CC5DC57C3}" type="datetime1">
              <a:rPr lang="en-US" smtClean="0"/>
              <a:t>10/22/2023</a:t>
            </a:fld>
            <a:endParaRPr lang="en-US"/>
          </a:p>
        </p:txBody>
      </p:sp>
      <p:sp>
        <p:nvSpPr>
          <p:cNvPr id="6" name="Footer Placeholder 5">
            <a:extLst>
              <a:ext uri="{FF2B5EF4-FFF2-40B4-BE49-F238E27FC236}">
                <a16:creationId xmlns:a16="http://schemas.microsoft.com/office/drawing/2014/main" id="{7C421CF5-5428-4790-A980-0172A1A03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7311D-46D1-4E58-A1A3-D69F1266DCE4}"/>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2440305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C8B7-1BB3-4CAC-B787-49A993B56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5CD33-DE36-46A9-87DF-C3029BA670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E49D5B-F14E-4EC3-ABCA-C0D445B39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F8FCE7-72DA-4898-8984-49C78FDA41B1}"/>
              </a:ext>
            </a:extLst>
          </p:cNvPr>
          <p:cNvSpPr>
            <a:spLocks noGrp="1"/>
          </p:cNvSpPr>
          <p:nvPr>
            <p:ph type="dt" sz="half" idx="10"/>
          </p:nvPr>
        </p:nvSpPr>
        <p:spPr/>
        <p:txBody>
          <a:bodyPr/>
          <a:lstStyle/>
          <a:p>
            <a:fld id="{5C9DA9F5-A8D8-4B84-A0E4-9F296E8C3780}" type="datetime1">
              <a:rPr lang="en-US" smtClean="0"/>
              <a:t>10/22/2023</a:t>
            </a:fld>
            <a:endParaRPr lang="en-US"/>
          </a:p>
        </p:txBody>
      </p:sp>
      <p:sp>
        <p:nvSpPr>
          <p:cNvPr id="6" name="Footer Placeholder 5">
            <a:extLst>
              <a:ext uri="{FF2B5EF4-FFF2-40B4-BE49-F238E27FC236}">
                <a16:creationId xmlns:a16="http://schemas.microsoft.com/office/drawing/2014/main" id="{21A50E50-5B30-4F9E-BDF1-86346B00D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CF379-C415-4C3F-B2F1-28F885648F50}"/>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1237284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3CD6-78F7-488B-AB9C-5ECC2BE269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5C0A10-44DD-49C3-8E27-30426841F4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4485-5E62-4DB1-9ADC-09CDC1753EC8}"/>
              </a:ext>
            </a:extLst>
          </p:cNvPr>
          <p:cNvSpPr>
            <a:spLocks noGrp="1"/>
          </p:cNvSpPr>
          <p:nvPr>
            <p:ph type="dt" sz="half" idx="10"/>
          </p:nvPr>
        </p:nvSpPr>
        <p:spPr/>
        <p:txBody>
          <a:bodyPr/>
          <a:lstStyle/>
          <a:p>
            <a:fld id="{F44B5A0C-4421-443C-A024-4F140149CF36}" type="datetime1">
              <a:rPr lang="en-US" smtClean="0"/>
              <a:t>10/22/2023</a:t>
            </a:fld>
            <a:endParaRPr lang="en-US"/>
          </a:p>
        </p:txBody>
      </p:sp>
      <p:sp>
        <p:nvSpPr>
          <p:cNvPr id="5" name="Footer Placeholder 4">
            <a:extLst>
              <a:ext uri="{FF2B5EF4-FFF2-40B4-BE49-F238E27FC236}">
                <a16:creationId xmlns:a16="http://schemas.microsoft.com/office/drawing/2014/main" id="{C828BC62-C685-4651-9466-17D7178AB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01EB0-E95E-4AD7-B25A-DC1D75F14695}"/>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2483276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B29633-EB72-4778-891D-2373D87791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CF372-ADA8-4239-A437-CA0DBF278D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2CFCB-C047-486C-8C9E-5358888F11CC}"/>
              </a:ext>
            </a:extLst>
          </p:cNvPr>
          <p:cNvSpPr>
            <a:spLocks noGrp="1"/>
          </p:cNvSpPr>
          <p:nvPr>
            <p:ph type="dt" sz="half" idx="10"/>
          </p:nvPr>
        </p:nvSpPr>
        <p:spPr/>
        <p:txBody>
          <a:bodyPr/>
          <a:lstStyle/>
          <a:p>
            <a:fld id="{17B2CCB9-CA8C-4C03-8EA0-F8BABCD1BA0E}" type="datetime1">
              <a:rPr lang="en-US" smtClean="0"/>
              <a:t>10/22/2023</a:t>
            </a:fld>
            <a:endParaRPr lang="en-US"/>
          </a:p>
        </p:txBody>
      </p:sp>
      <p:sp>
        <p:nvSpPr>
          <p:cNvPr id="5" name="Footer Placeholder 4">
            <a:extLst>
              <a:ext uri="{FF2B5EF4-FFF2-40B4-BE49-F238E27FC236}">
                <a16:creationId xmlns:a16="http://schemas.microsoft.com/office/drawing/2014/main" id="{F5A29F5B-504A-414E-A346-C84CEB5B2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24E82-ABFD-43CC-A0D4-BC7839992788}"/>
              </a:ext>
            </a:extLst>
          </p:cNvPr>
          <p:cNvSpPr>
            <a:spLocks noGrp="1"/>
          </p:cNvSpPr>
          <p:nvPr>
            <p:ph type="sldNum" sz="quarter" idx="12"/>
          </p:nvPr>
        </p:nvSpPr>
        <p:spPr/>
        <p:txBody>
          <a:bodyPr/>
          <a:lstStyle/>
          <a:p>
            <a:fld id="{DA33CDBA-D671-4D7A-9AEA-AA3B6475A26E}" type="slidenum">
              <a:rPr lang="en-US" smtClean="0"/>
              <a:t>‹#›</a:t>
            </a:fld>
            <a:endParaRPr lang="en-US"/>
          </a:p>
        </p:txBody>
      </p:sp>
    </p:spTree>
    <p:extLst>
      <p:ext uri="{BB962C8B-B14F-4D97-AF65-F5344CB8AC3E}">
        <p14:creationId xmlns:p14="http://schemas.microsoft.com/office/powerpoint/2010/main" val="224560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24480BDB-261B-45E0-A87F-D90CC026330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5">
            <a:extLst>
              <a:ext uri="{FF2B5EF4-FFF2-40B4-BE49-F238E27FC236}">
                <a16:creationId xmlns:a16="http://schemas.microsoft.com/office/drawing/2014/main" id="{F9E314AB-BABE-4FF8-9527-2F602EC52F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6">
            <a:extLst>
              <a:ext uri="{FF2B5EF4-FFF2-40B4-BE49-F238E27FC236}">
                <a16:creationId xmlns:a16="http://schemas.microsoft.com/office/drawing/2014/main" id="{271D2761-C370-4C0C-BE45-601AB7C676A3}"/>
              </a:ext>
            </a:extLst>
          </p:cNvPr>
          <p:cNvSpPr>
            <a:spLocks noGrp="1" noChangeArrowheads="1"/>
          </p:cNvSpPr>
          <p:nvPr>
            <p:ph type="sldNum" sz="quarter" idx="12"/>
          </p:nvPr>
        </p:nvSpPr>
        <p:spPr>
          <a:ln/>
        </p:spPr>
        <p:txBody>
          <a:bodyPr/>
          <a:lstStyle>
            <a:lvl1pPr>
              <a:defRPr/>
            </a:lvl1pPr>
          </a:lstStyle>
          <a:p>
            <a:fld id="{436B57B2-9A2C-4068-876A-EE29704727E7}" type="slidenum">
              <a:rPr lang="en-US" altLang="en-US"/>
              <a:pPr/>
              <a:t>‹#›</a:t>
            </a:fld>
            <a:endParaRPr lang="en-US" altLang="en-US"/>
          </a:p>
        </p:txBody>
      </p:sp>
    </p:spTree>
    <p:extLst>
      <p:ext uri="{BB962C8B-B14F-4D97-AF65-F5344CB8AC3E}">
        <p14:creationId xmlns:p14="http://schemas.microsoft.com/office/powerpoint/2010/main" val="364516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4F6FC26F-BD11-431A-8BC2-7DE6564742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id="{1E937DF2-9F64-46B8-BEF7-658AE8D8CF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id="{D23DA88B-8095-4A84-BCF5-6B3FDFA2CF84}"/>
              </a:ext>
            </a:extLst>
          </p:cNvPr>
          <p:cNvSpPr>
            <a:spLocks noGrp="1" noChangeArrowheads="1"/>
          </p:cNvSpPr>
          <p:nvPr>
            <p:ph type="sldNum" sz="quarter" idx="12"/>
          </p:nvPr>
        </p:nvSpPr>
        <p:spPr>
          <a:ln/>
        </p:spPr>
        <p:txBody>
          <a:bodyPr/>
          <a:lstStyle>
            <a:lvl1pPr>
              <a:defRPr/>
            </a:lvl1pPr>
          </a:lstStyle>
          <a:p>
            <a:fld id="{645A51AE-7A4B-4340-A483-BCB393C23C2F}" type="slidenum">
              <a:rPr lang="en-US" altLang="en-US"/>
              <a:pPr/>
              <a:t>‹#›</a:t>
            </a:fld>
            <a:endParaRPr lang="en-US" altLang="en-US"/>
          </a:p>
        </p:txBody>
      </p:sp>
    </p:spTree>
    <p:extLst>
      <p:ext uri="{BB962C8B-B14F-4D97-AF65-F5344CB8AC3E}">
        <p14:creationId xmlns:p14="http://schemas.microsoft.com/office/powerpoint/2010/main" val="1635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CDE9E825-A8C4-4B49-9781-8A713E9991A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5">
            <a:extLst>
              <a:ext uri="{FF2B5EF4-FFF2-40B4-BE49-F238E27FC236}">
                <a16:creationId xmlns:a16="http://schemas.microsoft.com/office/drawing/2014/main" id="{59ADFEC0-8CF9-4E1A-8807-9572A21E55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6">
            <a:extLst>
              <a:ext uri="{FF2B5EF4-FFF2-40B4-BE49-F238E27FC236}">
                <a16:creationId xmlns:a16="http://schemas.microsoft.com/office/drawing/2014/main" id="{BC2EDAC0-FF4B-4CFF-93A5-436E59D1E20A}"/>
              </a:ext>
            </a:extLst>
          </p:cNvPr>
          <p:cNvSpPr>
            <a:spLocks noGrp="1" noChangeArrowheads="1"/>
          </p:cNvSpPr>
          <p:nvPr>
            <p:ph type="sldNum" sz="quarter" idx="12"/>
          </p:nvPr>
        </p:nvSpPr>
        <p:spPr>
          <a:ln/>
        </p:spPr>
        <p:txBody>
          <a:bodyPr/>
          <a:lstStyle>
            <a:lvl1pPr>
              <a:defRPr/>
            </a:lvl1pPr>
          </a:lstStyle>
          <a:p>
            <a:fld id="{AA1648B1-E9F4-44E7-B4C1-70831E4C6263}" type="slidenum">
              <a:rPr lang="en-US" altLang="en-US"/>
              <a:pPr/>
              <a:t>‹#›</a:t>
            </a:fld>
            <a:endParaRPr lang="en-US" altLang="en-US"/>
          </a:p>
        </p:txBody>
      </p:sp>
    </p:spTree>
    <p:extLst>
      <p:ext uri="{BB962C8B-B14F-4D97-AF65-F5344CB8AC3E}">
        <p14:creationId xmlns:p14="http://schemas.microsoft.com/office/powerpoint/2010/main" val="360482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64A9D1E2-25E6-4301-B91F-1606CC39DC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EBC15DE1-3E56-48BD-BC4D-EDC3B0472B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53DA9A99-73E7-4287-9B46-6E92344482E6}"/>
              </a:ext>
            </a:extLst>
          </p:cNvPr>
          <p:cNvSpPr>
            <a:spLocks noGrp="1" noChangeArrowheads="1"/>
          </p:cNvSpPr>
          <p:nvPr>
            <p:ph type="sldNum" sz="quarter" idx="12"/>
          </p:nvPr>
        </p:nvSpPr>
        <p:spPr>
          <a:ln/>
        </p:spPr>
        <p:txBody>
          <a:bodyPr/>
          <a:lstStyle>
            <a:lvl1pPr>
              <a:defRPr/>
            </a:lvl1pPr>
          </a:lstStyle>
          <a:p>
            <a:fld id="{635389B7-936D-44BF-91F3-744765266321}" type="slidenum">
              <a:rPr lang="en-US" altLang="en-US"/>
              <a:pPr/>
              <a:t>‹#›</a:t>
            </a:fld>
            <a:endParaRPr lang="en-US" altLang="en-US"/>
          </a:p>
        </p:txBody>
      </p:sp>
    </p:spTree>
    <p:extLst>
      <p:ext uri="{BB962C8B-B14F-4D97-AF65-F5344CB8AC3E}">
        <p14:creationId xmlns:p14="http://schemas.microsoft.com/office/powerpoint/2010/main" val="57190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3B81FC36-2667-4644-B2E4-5C58040491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1F74DC0F-8071-4427-8E2A-607B5DECF0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9FEAC01C-4693-4221-96B5-FE62CB3E21B7}"/>
              </a:ext>
            </a:extLst>
          </p:cNvPr>
          <p:cNvSpPr>
            <a:spLocks noGrp="1" noChangeArrowheads="1"/>
          </p:cNvSpPr>
          <p:nvPr>
            <p:ph type="sldNum" sz="quarter" idx="12"/>
          </p:nvPr>
        </p:nvSpPr>
        <p:spPr>
          <a:ln/>
        </p:spPr>
        <p:txBody>
          <a:bodyPr/>
          <a:lstStyle>
            <a:lvl1pPr>
              <a:defRPr/>
            </a:lvl1pPr>
          </a:lstStyle>
          <a:p>
            <a:fld id="{60EB5ED9-30C4-4F30-8CF7-545A625FDF50}" type="slidenum">
              <a:rPr lang="en-US" altLang="en-US"/>
              <a:pPr/>
              <a:t>‹#›</a:t>
            </a:fld>
            <a:endParaRPr lang="en-US" altLang="en-US"/>
          </a:p>
        </p:txBody>
      </p:sp>
    </p:spTree>
    <p:extLst>
      <p:ext uri="{BB962C8B-B14F-4D97-AF65-F5344CB8AC3E}">
        <p14:creationId xmlns:p14="http://schemas.microsoft.com/office/powerpoint/2010/main" val="369158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83CF58B9-C84E-4137-B2FF-6F5A8BD869F1}"/>
              </a:ext>
            </a:extLst>
          </p:cNvPr>
          <p:cNvGrpSpPr>
            <a:grpSpLocks/>
          </p:cNvGrpSpPr>
          <p:nvPr/>
        </p:nvGrpSpPr>
        <p:grpSpPr bwMode="auto">
          <a:xfrm>
            <a:off x="1" y="1422400"/>
            <a:ext cx="12196233" cy="5435600"/>
            <a:chOff x="0" y="896"/>
            <a:chExt cx="5762" cy="3424"/>
          </a:xfrm>
        </p:grpSpPr>
        <p:grpSp>
          <p:nvGrpSpPr>
            <p:cNvPr id="2056" name="Group 3">
              <a:extLst>
                <a:ext uri="{FF2B5EF4-FFF2-40B4-BE49-F238E27FC236}">
                  <a16:creationId xmlns:a16="http://schemas.microsoft.com/office/drawing/2014/main" id="{D228BFFC-4621-492C-8835-7A42541AE85C}"/>
                </a:ext>
              </a:extLst>
            </p:cNvPr>
            <p:cNvGrpSpPr>
              <a:grpSpLocks/>
            </p:cNvGrpSpPr>
            <p:nvPr userDrawn="1"/>
          </p:nvGrpSpPr>
          <p:grpSpPr bwMode="auto">
            <a:xfrm>
              <a:off x="20" y="896"/>
              <a:ext cx="5742" cy="3424"/>
              <a:chOff x="20" y="896"/>
              <a:chExt cx="5742" cy="3424"/>
            </a:xfrm>
          </p:grpSpPr>
          <p:sp>
            <p:nvSpPr>
              <p:cNvPr id="120836" name="Freeform 4">
                <a:extLst>
                  <a:ext uri="{FF2B5EF4-FFF2-40B4-BE49-F238E27FC236}">
                    <a16:creationId xmlns:a16="http://schemas.microsoft.com/office/drawing/2014/main" id="{B98F60EB-5F07-4A86-AD94-69DD5A0E56E6}"/>
                  </a:ext>
                </a:extLst>
              </p:cNvPr>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37" name="Freeform 5">
                <a:extLst>
                  <a:ext uri="{FF2B5EF4-FFF2-40B4-BE49-F238E27FC236}">
                    <a16:creationId xmlns:a16="http://schemas.microsoft.com/office/drawing/2014/main" id="{A3B9D0ED-7AF5-461C-BDA8-B72B6ADA68A5}"/>
                  </a:ext>
                </a:extLst>
              </p:cNvPr>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38" name="Freeform 6">
                <a:extLst>
                  <a:ext uri="{FF2B5EF4-FFF2-40B4-BE49-F238E27FC236}">
                    <a16:creationId xmlns:a16="http://schemas.microsoft.com/office/drawing/2014/main" id="{41A006C8-695B-49E2-90DB-97EEAEB371E9}"/>
                  </a:ext>
                </a:extLst>
              </p:cNvPr>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39" name="Freeform 7">
                <a:extLst>
                  <a:ext uri="{FF2B5EF4-FFF2-40B4-BE49-F238E27FC236}">
                    <a16:creationId xmlns:a16="http://schemas.microsoft.com/office/drawing/2014/main" id="{BF09DB72-26B3-4AD6-A419-71CE7A117BDB}"/>
                  </a:ext>
                </a:extLst>
              </p:cNvPr>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0" name="Freeform 8">
                <a:extLst>
                  <a:ext uri="{FF2B5EF4-FFF2-40B4-BE49-F238E27FC236}">
                    <a16:creationId xmlns:a16="http://schemas.microsoft.com/office/drawing/2014/main" id="{14FE5801-B9BD-4AFC-A1DB-6A75849088AE}"/>
                  </a:ext>
                </a:extLst>
              </p:cNvPr>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1" name="Freeform 9">
                <a:extLst>
                  <a:ext uri="{FF2B5EF4-FFF2-40B4-BE49-F238E27FC236}">
                    <a16:creationId xmlns:a16="http://schemas.microsoft.com/office/drawing/2014/main" id="{993CB71A-5A03-4F46-BA03-2CD86B2303D9}"/>
                  </a:ext>
                </a:extLst>
              </p:cNvPr>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2" name="Freeform 10">
                <a:extLst>
                  <a:ext uri="{FF2B5EF4-FFF2-40B4-BE49-F238E27FC236}">
                    <a16:creationId xmlns:a16="http://schemas.microsoft.com/office/drawing/2014/main" id="{DA135DC0-B8E2-44ED-8CC1-DC79C0B51F3F}"/>
                  </a:ext>
                </a:extLst>
              </p:cNvPr>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3" name="Freeform 11">
                <a:extLst>
                  <a:ext uri="{FF2B5EF4-FFF2-40B4-BE49-F238E27FC236}">
                    <a16:creationId xmlns:a16="http://schemas.microsoft.com/office/drawing/2014/main" id="{A3F12919-51AF-416B-B03C-9010EBD373C9}"/>
                  </a:ext>
                </a:extLst>
              </p:cNvPr>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4" name="Freeform 12">
                <a:extLst>
                  <a:ext uri="{FF2B5EF4-FFF2-40B4-BE49-F238E27FC236}">
                    <a16:creationId xmlns:a16="http://schemas.microsoft.com/office/drawing/2014/main" id="{1A6C3C27-4F5A-4E0A-9387-BA28152EC3B6}"/>
                  </a:ext>
                </a:extLst>
              </p:cNvPr>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5" name="Freeform 13">
                <a:extLst>
                  <a:ext uri="{FF2B5EF4-FFF2-40B4-BE49-F238E27FC236}">
                    <a16:creationId xmlns:a16="http://schemas.microsoft.com/office/drawing/2014/main" id="{6190E764-29D1-4F6C-B994-16FDA5A87F5C}"/>
                  </a:ext>
                </a:extLst>
              </p:cNvPr>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6" name="Freeform 14">
                <a:extLst>
                  <a:ext uri="{FF2B5EF4-FFF2-40B4-BE49-F238E27FC236}">
                    <a16:creationId xmlns:a16="http://schemas.microsoft.com/office/drawing/2014/main" id="{56F4EC4A-73CF-4407-9134-B981183902A2}"/>
                  </a:ext>
                </a:extLst>
              </p:cNvPr>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7" name="Freeform 15">
                <a:extLst>
                  <a:ext uri="{FF2B5EF4-FFF2-40B4-BE49-F238E27FC236}">
                    <a16:creationId xmlns:a16="http://schemas.microsoft.com/office/drawing/2014/main" id="{41E9FFE1-0C92-49AC-87BC-2C6014E7671D}"/>
                  </a:ext>
                </a:extLst>
              </p:cNvPr>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sz="1800"/>
              </a:p>
            </p:txBody>
          </p:sp>
          <p:sp>
            <p:nvSpPr>
              <p:cNvPr id="120848" name="Freeform 16">
                <a:extLst>
                  <a:ext uri="{FF2B5EF4-FFF2-40B4-BE49-F238E27FC236}">
                    <a16:creationId xmlns:a16="http://schemas.microsoft.com/office/drawing/2014/main" id="{47F2DB6A-357C-49DF-9009-31C0D9D107A3}"/>
                  </a:ext>
                </a:extLst>
              </p:cNvPr>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sz="1800"/>
              </a:p>
            </p:txBody>
          </p:sp>
        </p:grpSp>
        <p:grpSp>
          <p:nvGrpSpPr>
            <p:cNvPr id="2057" name="Group 17">
              <a:extLst>
                <a:ext uri="{FF2B5EF4-FFF2-40B4-BE49-F238E27FC236}">
                  <a16:creationId xmlns:a16="http://schemas.microsoft.com/office/drawing/2014/main" id="{A5E3DDE8-9320-493A-BDC4-D9F6DE95A032}"/>
                </a:ext>
              </a:extLst>
            </p:cNvPr>
            <p:cNvGrpSpPr>
              <a:grpSpLocks/>
            </p:cNvGrpSpPr>
            <p:nvPr userDrawn="1"/>
          </p:nvGrpSpPr>
          <p:grpSpPr bwMode="auto">
            <a:xfrm>
              <a:off x="0" y="2291"/>
              <a:ext cx="1385" cy="1702"/>
              <a:chOff x="0" y="2291"/>
              <a:chExt cx="1385" cy="1702"/>
            </a:xfrm>
          </p:grpSpPr>
          <p:sp>
            <p:nvSpPr>
              <p:cNvPr id="120850" name="Rectangle 18">
                <a:extLst>
                  <a:ext uri="{FF2B5EF4-FFF2-40B4-BE49-F238E27FC236}">
                    <a16:creationId xmlns:a16="http://schemas.microsoft.com/office/drawing/2014/main" id="{832DFD7D-46C2-4AB5-B860-05BEACFF4F32}"/>
                  </a:ext>
                </a:extLst>
              </p:cNvPr>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1" name="Rectangle 19">
                <a:extLst>
                  <a:ext uri="{FF2B5EF4-FFF2-40B4-BE49-F238E27FC236}">
                    <a16:creationId xmlns:a16="http://schemas.microsoft.com/office/drawing/2014/main" id="{69C1B8CC-8B04-40E2-9000-6EE2420F3DA5}"/>
                  </a:ext>
                </a:extLst>
              </p:cNvPr>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2" name="Rectangle 20">
                <a:extLst>
                  <a:ext uri="{FF2B5EF4-FFF2-40B4-BE49-F238E27FC236}">
                    <a16:creationId xmlns:a16="http://schemas.microsoft.com/office/drawing/2014/main" id="{4243F4D0-CC7D-417E-BF6D-64F556CB3D40}"/>
                  </a:ext>
                </a:extLst>
              </p:cNvPr>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3" name="Rectangle 21">
                <a:extLst>
                  <a:ext uri="{FF2B5EF4-FFF2-40B4-BE49-F238E27FC236}">
                    <a16:creationId xmlns:a16="http://schemas.microsoft.com/office/drawing/2014/main" id="{FAE8ABDA-A06D-428A-97FB-906F102F8B7B}"/>
                  </a:ext>
                </a:extLst>
              </p:cNvPr>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4" name="Rectangle 22">
                <a:extLst>
                  <a:ext uri="{FF2B5EF4-FFF2-40B4-BE49-F238E27FC236}">
                    <a16:creationId xmlns:a16="http://schemas.microsoft.com/office/drawing/2014/main" id="{9C46C3B2-50A7-4C2D-9FAC-1C244FCEB26C}"/>
                  </a:ext>
                </a:extLst>
              </p:cNvPr>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5" name="Rectangle 23">
                <a:extLst>
                  <a:ext uri="{FF2B5EF4-FFF2-40B4-BE49-F238E27FC236}">
                    <a16:creationId xmlns:a16="http://schemas.microsoft.com/office/drawing/2014/main" id="{D43DF1C2-6EC1-4C16-8802-1E80F153C428}"/>
                  </a:ext>
                </a:extLst>
              </p:cNvPr>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6" name="Rectangle 24">
                <a:extLst>
                  <a:ext uri="{FF2B5EF4-FFF2-40B4-BE49-F238E27FC236}">
                    <a16:creationId xmlns:a16="http://schemas.microsoft.com/office/drawing/2014/main" id="{8FCAE9FE-4602-4F69-BE33-A429B2E36EBA}"/>
                  </a:ext>
                </a:extLst>
              </p:cNvPr>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7" name="Rectangle 25">
                <a:extLst>
                  <a:ext uri="{FF2B5EF4-FFF2-40B4-BE49-F238E27FC236}">
                    <a16:creationId xmlns:a16="http://schemas.microsoft.com/office/drawing/2014/main" id="{0741F059-2782-4569-8894-28908EBB28CE}"/>
                  </a:ext>
                </a:extLst>
              </p:cNvPr>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8" name="Rectangle 26">
                <a:extLst>
                  <a:ext uri="{FF2B5EF4-FFF2-40B4-BE49-F238E27FC236}">
                    <a16:creationId xmlns:a16="http://schemas.microsoft.com/office/drawing/2014/main" id="{F42AEED1-A6F0-435F-9FE7-D7CEF6291304}"/>
                  </a:ext>
                </a:extLst>
              </p:cNvPr>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59" name="Rectangle 27">
                <a:extLst>
                  <a:ext uri="{FF2B5EF4-FFF2-40B4-BE49-F238E27FC236}">
                    <a16:creationId xmlns:a16="http://schemas.microsoft.com/office/drawing/2014/main" id="{C012B2E7-9B20-46AE-9342-C48FE9C0CA2B}"/>
                  </a:ext>
                </a:extLst>
              </p:cNvPr>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0" name="Rectangle 28">
                <a:extLst>
                  <a:ext uri="{FF2B5EF4-FFF2-40B4-BE49-F238E27FC236}">
                    <a16:creationId xmlns:a16="http://schemas.microsoft.com/office/drawing/2014/main" id="{8E8AC8B9-863E-489B-BC4A-53E7DC01DA74}"/>
                  </a:ext>
                </a:extLst>
              </p:cNvPr>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1" name="Rectangle 29">
                <a:extLst>
                  <a:ext uri="{FF2B5EF4-FFF2-40B4-BE49-F238E27FC236}">
                    <a16:creationId xmlns:a16="http://schemas.microsoft.com/office/drawing/2014/main" id="{4885CF29-1986-41B4-822A-A7F2A91E7729}"/>
                  </a:ext>
                </a:extLst>
              </p:cNvPr>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2" name="Rectangle 30">
                <a:extLst>
                  <a:ext uri="{FF2B5EF4-FFF2-40B4-BE49-F238E27FC236}">
                    <a16:creationId xmlns:a16="http://schemas.microsoft.com/office/drawing/2014/main" id="{9A22322D-1787-48F7-A6EE-19A56A3B5733}"/>
                  </a:ext>
                </a:extLst>
              </p:cNvPr>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3" name="Rectangle 31">
                <a:extLst>
                  <a:ext uri="{FF2B5EF4-FFF2-40B4-BE49-F238E27FC236}">
                    <a16:creationId xmlns:a16="http://schemas.microsoft.com/office/drawing/2014/main" id="{1681C0C8-DB3E-49D9-B983-84BBE0931EBA}"/>
                  </a:ext>
                </a:extLst>
              </p:cNvPr>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4" name="Rectangle 32">
                <a:extLst>
                  <a:ext uri="{FF2B5EF4-FFF2-40B4-BE49-F238E27FC236}">
                    <a16:creationId xmlns:a16="http://schemas.microsoft.com/office/drawing/2014/main" id="{5F96F996-537F-436B-827E-21D34D34D935}"/>
                  </a:ext>
                </a:extLst>
              </p:cNvPr>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5" name="Rectangle 33">
                <a:extLst>
                  <a:ext uri="{FF2B5EF4-FFF2-40B4-BE49-F238E27FC236}">
                    <a16:creationId xmlns:a16="http://schemas.microsoft.com/office/drawing/2014/main" id="{5F09155A-1645-42C1-B90B-F72A5B19D506}"/>
                  </a:ext>
                </a:extLst>
              </p:cNvPr>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6" name="Rectangle 34">
                <a:extLst>
                  <a:ext uri="{FF2B5EF4-FFF2-40B4-BE49-F238E27FC236}">
                    <a16:creationId xmlns:a16="http://schemas.microsoft.com/office/drawing/2014/main" id="{DE419C9F-DFBC-48F4-B6F0-363EFD616669}"/>
                  </a:ext>
                </a:extLst>
              </p:cNvPr>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7" name="Rectangle 35">
                <a:extLst>
                  <a:ext uri="{FF2B5EF4-FFF2-40B4-BE49-F238E27FC236}">
                    <a16:creationId xmlns:a16="http://schemas.microsoft.com/office/drawing/2014/main" id="{591A883D-652E-4C85-9883-EF5CCB6D6FFD}"/>
                  </a:ext>
                </a:extLst>
              </p:cNvPr>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8" name="Rectangle 36">
                <a:extLst>
                  <a:ext uri="{FF2B5EF4-FFF2-40B4-BE49-F238E27FC236}">
                    <a16:creationId xmlns:a16="http://schemas.microsoft.com/office/drawing/2014/main" id="{1DCA4901-386B-44F7-80A5-D5A34815D6C2}"/>
                  </a:ext>
                </a:extLst>
              </p:cNvPr>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69" name="Rectangle 37">
                <a:extLst>
                  <a:ext uri="{FF2B5EF4-FFF2-40B4-BE49-F238E27FC236}">
                    <a16:creationId xmlns:a16="http://schemas.microsoft.com/office/drawing/2014/main" id="{7CFF0A09-9D61-47C3-AE8E-C89BDA56470D}"/>
                  </a:ext>
                </a:extLst>
              </p:cNvPr>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0" name="Rectangle 38">
                <a:extLst>
                  <a:ext uri="{FF2B5EF4-FFF2-40B4-BE49-F238E27FC236}">
                    <a16:creationId xmlns:a16="http://schemas.microsoft.com/office/drawing/2014/main" id="{72CE3E5E-5D0C-40EA-9668-BA60CE3969BF}"/>
                  </a:ext>
                </a:extLst>
              </p:cNvPr>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1" name="Rectangle 39">
                <a:extLst>
                  <a:ext uri="{FF2B5EF4-FFF2-40B4-BE49-F238E27FC236}">
                    <a16:creationId xmlns:a16="http://schemas.microsoft.com/office/drawing/2014/main" id="{8F6B3D2D-1A34-49D1-84C6-922DB92B2FFE}"/>
                  </a:ext>
                </a:extLst>
              </p:cNvPr>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2" name="Rectangle 40">
                <a:extLst>
                  <a:ext uri="{FF2B5EF4-FFF2-40B4-BE49-F238E27FC236}">
                    <a16:creationId xmlns:a16="http://schemas.microsoft.com/office/drawing/2014/main" id="{FB1D5AFE-7358-43BD-BE33-5D08018E1AF7}"/>
                  </a:ext>
                </a:extLst>
              </p:cNvPr>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3" name="Rectangle 41">
                <a:extLst>
                  <a:ext uri="{FF2B5EF4-FFF2-40B4-BE49-F238E27FC236}">
                    <a16:creationId xmlns:a16="http://schemas.microsoft.com/office/drawing/2014/main" id="{FEE773CF-0E4F-4B22-B706-FA0ABC531CC6}"/>
                  </a:ext>
                </a:extLst>
              </p:cNvPr>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4" name="Rectangle 42">
                <a:extLst>
                  <a:ext uri="{FF2B5EF4-FFF2-40B4-BE49-F238E27FC236}">
                    <a16:creationId xmlns:a16="http://schemas.microsoft.com/office/drawing/2014/main" id="{7ABCC64A-0981-47D4-B3B3-E5B61FD184CA}"/>
                  </a:ext>
                </a:extLst>
              </p:cNvPr>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5" name="Rectangle 43">
                <a:extLst>
                  <a:ext uri="{FF2B5EF4-FFF2-40B4-BE49-F238E27FC236}">
                    <a16:creationId xmlns:a16="http://schemas.microsoft.com/office/drawing/2014/main" id="{79B7A2F4-DCC4-44DF-940D-58E98C9089E4}"/>
                  </a:ext>
                </a:extLst>
              </p:cNvPr>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6" name="Rectangle 44">
                <a:extLst>
                  <a:ext uri="{FF2B5EF4-FFF2-40B4-BE49-F238E27FC236}">
                    <a16:creationId xmlns:a16="http://schemas.microsoft.com/office/drawing/2014/main" id="{D5F3211B-A734-45F5-8EE8-CD85AFFE80A1}"/>
                  </a:ext>
                </a:extLst>
              </p:cNvPr>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7" name="Rectangle 45">
                <a:extLst>
                  <a:ext uri="{FF2B5EF4-FFF2-40B4-BE49-F238E27FC236}">
                    <a16:creationId xmlns:a16="http://schemas.microsoft.com/office/drawing/2014/main" id="{D745A956-EB97-41F1-B310-EADFCE7A0C04}"/>
                  </a:ext>
                </a:extLst>
              </p:cNvPr>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8" name="Rectangle 46">
                <a:extLst>
                  <a:ext uri="{FF2B5EF4-FFF2-40B4-BE49-F238E27FC236}">
                    <a16:creationId xmlns:a16="http://schemas.microsoft.com/office/drawing/2014/main" id="{13F52869-8DEE-4DB3-B983-1DD48451912C}"/>
                  </a:ext>
                </a:extLst>
              </p:cNvPr>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79" name="Rectangle 47">
                <a:extLst>
                  <a:ext uri="{FF2B5EF4-FFF2-40B4-BE49-F238E27FC236}">
                    <a16:creationId xmlns:a16="http://schemas.microsoft.com/office/drawing/2014/main" id="{CD077541-7067-442E-AE82-5AD239C3EEE8}"/>
                  </a:ext>
                </a:extLst>
              </p:cNvPr>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0" name="Rectangle 48">
                <a:extLst>
                  <a:ext uri="{FF2B5EF4-FFF2-40B4-BE49-F238E27FC236}">
                    <a16:creationId xmlns:a16="http://schemas.microsoft.com/office/drawing/2014/main" id="{C12561F7-B60A-4B97-945A-26B4A4490181}"/>
                  </a:ext>
                </a:extLst>
              </p:cNvPr>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1" name="Rectangle 49">
                <a:extLst>
                  <a:ext uri="{FF2B5EF4-FFF2-40B4-BE49-F238E27FC236}">
                    <a16:creationId xmlns:a16="http://schemas.microsoft.com/office/drawing/2014/main" id="{88B491A8-A975-488E-A666-34FB33FC9610}"/>
                  </a:ext>
                </a:extLst>
              </p:cNvPr>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2" name="Rectangle 50">
                <a:extLst>
                  <a:ext uri="{FF2B5EF4-FFF2-40B4-BE49-F238E27FC236}">
                    <a16:creationId xmlns:a16="http://schemas.microsoft.com/office/drawing/2014/main" id="{3EFCABA9-1C37-4B7F-83C8-08107B107FC9}"/>
                  </a:ext>
                </a:extLst>
              </p:cNvPr>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3" name="Rectangle 51">
                <a:extLst>
                  <a:ext uri="{FF2B5EF4-FFF2-40B4-BE49-F238E27FC236}">
                    <a16:creationId xmlns:a16="http://schemas.microsoft.com/office/drawing/2014/main" id="{41491029-EF92-4C14-A5C6-D06379254B66}"/>
                  </a:ext>
                </a:extLst>
              </p:cNvPr>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4" name="Rectangle 52">
                <a:extLst>
                  <a:ext uri="{FF2B5EF4-FFF2-40B4-BE49-F238E27FC236}">
                    <a16:creationId xmlns:a16="http://schemas.microsoft.com/office/drawing/2014/main" id="{E33FEDDA-C694-4473-8646-84223137FC6E}"/>
                  </a:ext>
                </a:extLst>
              </p:cNvPr>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5" name="Rectangle 53">
                <a:extLst>
                  <a:ext uri="{FF2B5EF4-FFF2-40B4-BE49-F238E27FC236}">
                    <a16:creationId xmlns:a16="http://schemas.microsoft.com/office/drawing/2014/main" id="{9D729150-62A2-4D7C-B462-D58763386389}"/>
                  </a:ext>
                </a:extLst>
              </p:cNvPr>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6" name="Rectangle 54">
                <a:extLst>
                  <a:ext uri="{FF2B5EF4-FFF2-40B4-BE49-F238E27FC236}">
                    <a16:creationId xmlns:a16="http://schemas.microsoft.com/office/drawing/2014/main" id="{AB2511C5-EB10-4BC5-A868-270B82485655}"/>
                  </a:ext>
                </a:extLst>
              </p:cNvPr>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7" name="Rectangle 55">
                <a:extLst>
                  <a:ext uri="{FF2B5EF4-FFF2-40B4-BE49-F238E27FC236}">
                    <a16:creationId xmlns:a16="http://schemas.microsoft.com/office/drawing/2014/main" id="{B70BA5BF-5438-4197-9A6A-82E577F720F3}"/>
                  </a:ext>
                </a:extLst>
              </p:cNvPr>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8" name="Rectangle 56">
                <a:extLst>
                  <a:ext uri="{FF2B5EF4-FFF2-40B4-BE49-F238E27FC236}">
                    <a16:creationId xmlns:a16="http://schemas.microsoft.com/office/drawing/2014/main" id="{EAB4A617-EE93-4DB8-837D-41772AC70CF5}"/>
                  </a:ext>
                </a:extLst>
              </p:cNvPr>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89" name="Rectangle 57">
                <a:extLst>
                  <a:ext uri="{FF2B5EF4-FFF2-40B4-BE49-F238E27FC236}">
                    <a16:creationId xmlns:a16="http://schemas.microsoft.com/office/drawing/2014/main" id="{492052B2-1040-48E3-BFD3-6DE354173087}"/>
                  </a:ext>
                </a:extLst>
              </p:cNvPr>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0" name="Rectangle 58">
                <a:extLst>
                  <a:ext uri="{FF2B5EF4-FFF2-40B4-BE49-F238E27FC236}">
                    <a16:creationId xmlns:a16="http://schemas.microsoft.com/office/drawing/2014/main" id="{3885F4A6-DD15-4816-A2B7-43B21073427C}"/>
                  </a:ext>
                </a:extLst>
              </p:cNvPr>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1" name="Rectangle 59">
                <a:extLst>
                  <a:ext uri="{FF2B5EF4-FFF2-40B4-BE49-F238E27FC236}">
                    <a16:creationId xmlns:a16="http://schemas.microsoft.com/office/drawing/2014/main" id="{6C639CD4-A566-44CF-BE48-6CADFFB47438}"/>
                  </a:ext>
                </a:extLst>
              </p:cNvPr>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2" name="Rectangle 60">
                <a:extLst>
                  <a:ext uri="{FF2B5EF4-FFF2-40B4-BE49-F238E27FC236}">
                    <a16:creationId xmlns:a16="http://schemas.microsoft.com/office/drawing/2014/main" id="{0F8C89DC-5CF8-43AD-AC5E-4C852E8F560F}"/>
                  </a:ext>
                </a:extLst>
              </p:cNvPr>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3" name="Rectangle 61">
                <a:extLst>
                  <a:ext uri="{FF2B5EF4-FFF2-40B4-BE49-F238E27FC236}">
                    <a16:creationId xmlns:a16="http://schemas.microsoft.com/office/drawing/2014/main" id="{647A5309-1184-4B5E-81C1-1F25752EC2CB}"/>
                  </a:ext>
                </a:extLst>
              </p:cNvPr>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4" name="Rectangle 62">
                <a:extLst>
                  <a:ext uri="{FF2B5EF4-FFF2-40B4-BE49-F238E27FC236}">
                    <a16:creationId xmlns:a16="http://schemas.microsoft.com/office/drawing/2014/main" id="{0263204E-3F89-4C37-9D89-F539518EC69D}"/>
                  </a:ext>
                </a:extLst>
              </p:cNvPr>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5" name="Rectangle 63">
                <a:extLst>
                  <a:ext uri="{FF2B5EF4-FFF2-40B4-BE49-F238E27FC236}">
                    <a16:creationId xmlns:a16="http://schemas.microsoft.com/office/drawing/2014/main" id="{4F030581-1C1B-47C9-A25E-E2905F709F01}"/>
                  </a:ext>
                </a:extLst>
              </p:cNvPr>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6" name="Rectangle 64">
                <a:extLst>
                  <a:ext uri="{FF2B5EF4-FFF2-40B4-BE49-F238E27FC236}">
                    <a16:creationId xmlns:a16="http://schemas.microsoft.com/office/drawing/2014/main" id="{52CF9225-72E7-4826-B362-AA63E1BBD8AA}"/>
                  </a:ext>
                </a:extLst>
              </p:cNvPr>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7" name="Rectangle 65">
                <a:extLst>
                  <a:ext uri="{FF2B5EF4-FFF2-40B4-BE49-F238E27FC236}">
                    <a16:creationId xmlns:a16="http://schemas.microsoft.com/office/drawing/2014/main" id="{0B4A8B78-68F3-4EA9-A8BB-C24DD08F0241}"/>
                  </a:ext>
                </a:extLst>
              </p:cNvPr>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8" name="Rectangle 66">
                <a:extLst>
                  <a:ext uri="{FF2B5EF4-FFF2-40B4-BE49-F238E27FC236}">
                    <a16:creationId xmlns:a16="http://schemas.microsoft.com/office/drawing/2014/main" id="{084E1673-11ED-4811-9E3F-7B5DB1246171}"/>
                  </a:ext>
                </a:extLst>
              </p:cNvPr>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899" name="Rectangle 67">
                <a:extLst>
                  <a:ext uri="{FF2B5EF4-FFF2-40B4-BE49-F238E27FC236}">
                    <a16:creationId xmlns:a16="http://schemas.microsoft.com/office/drawing/2014/main" id="{7EC10E3A-FAE7-4BAE-9165-9819EB6FBB0C}"/>
                  </a:ext>
                </a:extLst>
              </p:cNvPr>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0" name="Rectangle 68">
                <a:extLst>
                  <a:ext uri="{FF2B5EF4-FFF2-40B4-BE49-F238E27FC236}">
                    <a16:creationId xmlns:a16="http://schemas.microsoft.com/office/drawing/2014/main" id="{3C16518F-6681-4763-AA25-20306110D7A0}"/>
                  </a:ext>
                </a:extLst>
              </p:cNvPr>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1" name="Rectangle 69">
                <a:extLst>
                  <a:ext uri="{FF2B5EF4-FFF2-40B4-BE49-F238E27FC236}">
                    <a16:creationId xmlns:a16="http://schemas.microsoft.com/office/drawing/2014/main" id="{6FD84E8A-F436-4AA4-8D7D-646CDD956CF7}"/>
                  </a:ext>
                </a:extLst>
              </p:cNvPr>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2" name="Rectangle 70">
                <a:extLst>
                  <a:ext uri="{FF2B5EF4-FFF2-40B4-BE49-F238E27FC236}">
                    <a16:creationId xmlns:a16="http://schemas.microsoft.com/office/drawing/2014/main" id="{6C59A18F-EFFA-4675-8166-740AF249E890}"/>
                  </a:ext>
                </a:extLst>
              </p:cNvPr>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3" name="Rectangle 71">
                <a:extLst>
                  <a:ext uri="{FF2B5EF4-FFF2-40B4-BE49-F238E27FC236}">
                    <a16:creationId xmlns:a16="http://schemas.microsoft.com/office/drawing/2014/main" id="{62632000-644A-48E8-A18C-2CB970C4CF5A}"/>
                  </a:ext>
                </a:extLst>
              </p:cNvPr>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4" name="Rectangle 72">
                <a:extLst>
                  <a:ext uri="{FF2B5EF4-FFF2-40B4-BE49-F238E27FC236}">
                    <a16:creationId xmlns:a16="http://schemas.microsoft.com/office/drawing/2014/main" id="{EAC60F04-7FF3-4581-B883-2EB3D12B1626}"/>
                  </a:ext>
                </a:extLst>
              </p:cNvPr>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5" name="Rectangle 73">
                <a:extLst>
                  <a:ext uri="{FF2B5EF4-FFF2-40B4-BE49-F238E27FC236}">
                    <a16:creationId xmlns:a16="http://schemas.microsoft.com/office/drawing/2014/main" id="{3E1738B1-292F-4844-91FB-AD8DFE56DE14}"/>
                  </a:ext>
                </a:extLst>
              </p:cNvPr>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6" name="Rectangle 74">
                <a:extLst>
                  <a:ext uri="{FF2B5EF4-FFF2-40B4-BE49-F238E27FC236}">
                    <a16:creationId xmlns:a16="http://schemas.microsoft.com/office/drawing/2014/main" id="{606AF701-2378-4C3F-8AA0-96AC7F619B43}"/>
                  </a:ext>
                </a:extLst>
              </p:cNvPr>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7" name="Rectangle 75">
                <a:extLst>
                  <a:ext uri="{FF2B5EF4-FFF2-40B4-BE49-F238E27FC236}">
                    <a16:creationId xmlns:a16="http://schemas.microsoft.com/office/drawing/2014/main" id="{75146886-4355-4B10-8D72-FD70795D9FFE}"/>
                  </a:ext>
                </a:extLst>
              </p:cNvPr>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8" name="Rectangle 76">
                <a:extLst>
                  <a:ext uri="{FF2B5EF4-FFF2-40B4-BE49-F238E27FC236}">
                    <a16:creationId xmlns:a16="http://schemas.microsoft.com/office/drawing/2014/main" id="{7322B9C9-08D3-432E-A92A-90A8E9BAC703}"/>
                  </a:ext>
                </a:extLst>
              </p:cNvPr>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09" name="Rectangle 77">
                <a:extLst>
                  <a:ext uri="{FF2B5EF4-FFF2-40B4-BE49-F238E27FC236}">
                    <a16:creationId xmlns:a16="http://schemas.microsoft.com/office/drawing/2014/main" id="{39ABE547-0790-468E-A7F9-FFE5F097FCA9}"/>
                  </a:ext>
                </a:extLst>
              </p:cNvPr>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0" name="Rectangle 78">
                <a:extLst>
                  <a:ext uri="{FF2B5EF4-FFF2-40B4-BE49-F238E27FC236}">
                    <a16:creationId xmlns:a16="http://schemas.microsoft.com/office/drawing/2014/main" id="{CAE2898D-D470-4AB8-A830-742EA449F874}"/>
                  </a:ext>
                </a:extLst>
              </p:cNvPr>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1" name="Rectangle 79">
                <a:extLst>
                  <a:ext uri="{FF2B5EF4-FFF2-40B4-BE49-F238E27FC236}">
                    <a16:creationId xmlns:a16="http://schemas.microsoft.com/office/drawing/2014/main" id="{625A1E5C-6E5C-4324-AE87-AFBE9ECEE05E}"/>
                  </a:ext>
                </a:extLst>
              </p:cNvPr>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2" name="Rectangle 80">
                <a:extLst>
                  <a:ext uri="{FF2B5EF4-FFF2-40B4-BE49-F238E27FC236}">
                    <a16:creationId xmlns:a16="http://schemas.microsoft.com/office/drawing/2014/main" id="{9786F958-5188-435F-AF86-AF94FAEB38FE}"/>
                  </a:ext>
                </a:extLst>
              </p:cNvPr>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3" name="Freeform 81">
                <a:extLst>
                  <a:ext uri="{FF2B5EF4-FFF2-40B4-BE49-F238E27FC236}">
                    <a16:creationId xmlns:a16="http://schemas.microsoft.com/office/drawing/2014/main" id="{D3FF4B3E-F1D9-4BBE-9C8C-4A187A5D6670}"/>
                  </a:ext>
                </a:extLst>
              </p:cNvPr>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sz="1800"/>
              </a:p>
            </p:txBody>
          </p:sp>
          <p:sp>
            <p:nvSpPr>
              <p:cNvPr id="120914" name="Rectangle 82">
                <a:extLst>
                  <a:ext uri="{FF2B5EF4-FFF2-40B4-BE49-F238E27FC236}">
                    <a16:creationId xmlns:a16="http://schemas.microsoft.com/office/drawing/2014/main" id="{3C5A0F56-E303-4865-A346-B5AB69A88102}"/>
                  </a:ext>
                </a:extLst>
              </p:cNvPr>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5" name="Rectangle 83">
                <a:extLst>
                  <a:ext uri="{FF2B5EF4-FFF2-40B4-BE49-F238E27FC236}">
                    <a16:creationId xmlns:a16="http://schemas.microsoft.com/office/drawing/2014/main" id="{C8F79354-3A22-4D56-9449-9492E51E961B}"/>
                  </a:ext>
                </a:extLst>
              </p:cNvPr>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6" name="Rectangle 84">
                <a:extLst>
                  <a:ext uri="{FF2B5EF4-FFF2-40B4-BE49-F238E27FC236}">
                    <a16:creationId xmlns:a16="http://schemas.microsoft.com/office/drawing/2014/main" id="{417C0D0D-74EC-49A7-B282-1C695137F43C}"/>
                  </a:ext>
                </a:extLst>
              </p:cNvPr>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7" name="Rectangle 85">
                <a:extLst>
                  <a:ext uri="{FF2B5EF4-FFF2-40B4-BE49-F238E27FC236}">
                    <a16:creationId xmlns:a16="http://schemas.microsoft.com/office/drawing/2014/main" id="{DC064DDE-4E77-4E02-893D-FC31B156B5A1}"/>
                  </a:ext>
                </a:extLst>
              </p:cNvPr>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8" name="Rectangle 86">
                <a:extLst>
                  <a:ext uri="{FF2B5EF4-FFF2-40B4-BE49-F238E27FC236}">
                    <a16:creationId xmlns:a16="http://schemas.microsoft.com/office/drawing/2014/main" id="{A81A4E21-9668-452C-ACE0-8CF0FEDD4B73}"/>
                  </a:ext>
                </a:extLst>
              </p:cNvPr>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19" name="Rectangle 87">
                <a:extLst>
                  <a:ext uri="{FF2B5EF4-FFF2-40B4-BE49-F238E27FC236}">
                    <a16:creationId xmlns:a16="http://schemas.microsoft.com/office/drawing/2014/main" id="{D71E5CB3-4FC3-4018-AB39-5166C2E83CE5}"/>
                  </a:ext>
                </a:extLst>
              </p:cNvPr>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0" name="Rectangle 88">
                <a:extLst>
                  <a:ext uri="{FF2B5EF4-FFF2-40B4-BE49-F238E27FC236}">
                    <a16:creationId xmlns:a16="http://schemas.microsoft.com/office/drawing/2014/main" id="{F7C2E30D-AC2B-466D-809F-412A4BC912A3}"/>
                  </a:ext>
                </a:extLst>
              </p:cNvPr>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1" name="Rectangle 89">
                <a:extLst>
                  <a:ext uri="{FF2B5EF4-FFF2-40B4-BE49-F238E27FC236}">
                    <a16:creationId xmlns:a16="http://schemas.microsoft.com/office/drawing/2014/main" id="{751AB074-E067-402A-988E-E1167C5BA36F}"/>
                  </a:ext>
                </a:extLst>
              </p:cNvPr>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2" name="Rectangle 90">
                <a:extLst>
                  <a:ext uri="{FF2B5EF4-FFF2-40B4-BE49-F238E27FC236}">
                    <a16:creationId xmlns:a16="http://schemas.microsoft.com/office/drawing/2014/main" id="{B35CDABE-D6C9-40E6-9B26-6D8F028A17A1}"/>
                  </a:ext>
                </a:extLst>
              </p:cNvPr>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3" name="Rectangle 91">
                <a:extLst>
                  <a:ext uri="{FF2B5EF4-FFF2-40B4-BE49-F238E27FC236}">
                    <a16:creationId xmlns:a16="http://schemas.microsoft.com/office/drawing/2014/main" id="{F8C24B54-450A-4F90-AAB2-D697512C17D7}"/>
                  </a:ext>
                </a:extLst>
              </p:cNvPr>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4" name="Rectangle 92">
                <a:extLst>
                  <a:ext uri="{FF2B5EF4-FFF2-40B4-BE49-F238E27FC236}">
                    <a16:creationId xmlns:a16="http://schemas.microsoft.com/office/drawing/2014/main" id="{29E03BA9-6A8F-47AC-8CB7-8B644365DB89}"/>
                  </a:ext>
                </a:extLst>
              </p:cNvPr>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5" name="Rectangle 93">
                <a:extLst>
                  <a:ext uri="{FF2B5EF4-FFF2-40B4-BE49-F238E27FC236}">
                    <a16:creationId xmlns:a16="http://schemas.microsoft.com/office/drawing/2014/main" id="{ED7D6DA5-250F-4C41-9EB5-65D7DCCA7F4A}"/>
                  </a:ext>
                </a:extLst>
              </p:cNvPr>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6" name="Rectangle 94">
                <a:extLst>
                  <a:ext uri="{FF2B5EF4-FFF2-40B4-BE49-F238E27FC236}">
                    <a16:creationId xmlns:a16="http://schemas.microsoft.com/office/drawing/2014/main" id="{86CD3B97-CD0B-43B4-BC34-F2158A36142C}"/>
                  </a:ext>
                </a:extLst>
              </p:cNvPr>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7" name="Rectangle 95">
                <a:extLst>
                  <a:ext uri="{FF2B5EF4-FFF2-40B4-BE49-F238E27FC236}">
                    <a16:creationId xmlns:a16="http://schemas.microsoft.com/office/drawing/2014/main" id="{F34CA606-080A-496B-B246-AD2CCA916644}"/>
                  </a:ext>
                </a:extLst>
              </p:cNvPr>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8" name="Rectangle 96">
                <a:extLst>
                  <a:ext uri="{FF2B5EF4-FFF2-40B4-BE49-F238E27FC236}">
                    <a16:creationId xmlns:a16="http://schemas.microsoft.com/office/drawing/2014/main" id="{9AA6A8DE-AA40-4165-A995-B12BC862ADB5}"/>
                  </a:ext>
                </a:extLst>
              </p:cNvPr>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29" name="Rectangle 97">
                <a:extLst>
                  <a:ext uri="{FF2B5EF4-FFF2-40B4-BE49-F238E27FC236}">
                    <a16:creationId xmlns:a16="http://schemas.microsoft.com/office/drawing/2014/main" id="{6BF4C0C4-79D3-45AD-BDB4-FB26119796F5}"/>
                  </a:ext>
                </a:extLst>
              </p:cNvPr>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0" name="Rectangle 98">
                <a:extLst>
                  <a:ext uri="{FF2B5EF4-FFF2-40B4-BE49-F238E27FC236}">
                    <a16:creationId xmlns:a16="http://schemas.microsoft.com/office/drawing/2014/main" id="{036AE4A8-FD61-4826-91DF-624E86800D75}"/>
                  </a:ext>
                </a:extLst>
              </p:cNvPr>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1" name="Rectangle 99">
                <a:extLst>
                  <a:ext uri="{FF2B5EF4-FFF2-40B4-BE49-F238E27FC236}">
                    <a16:creationId xmlns:a16="http://schemas.microsoft.com/office/drawing/2014/main" id="{51ADA43A-53F7-449C-A44A-4A5E25F40EEC}"/>
                  </a:ext>
                </a:extLst>
              </p:cNvPr>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2" name="Rectangle 100">
                <a:extLst>
                  <a:ext uri="{FF2B5EF4-FFF2-40B4-BE49-F238E27FC236}">
                    <a16:creationId xmlns:a16="http://schemas.microsoft.com/office/drawing/2014/main" id="{15FBF6C0-526D-406D-AA8D-38E61D79E7F8}"/>
                  </a:ext>
                </a:extLst>
              </p:cNvPr>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3" name="Rectangle 101">
                <a:extLst>
                  <a:ext uri="{FF2B5EF4-FFF2-40B4-BE49-F238E27FC236}">
                    <a16:creationId xmlns:a16="http://schemas.microsoft.com/office/drawing/2014/main" id="{64E561CA-C4A3-4E51-B0D0-AC057EBDB887}"/>
                  </a:ext>
                </a:extLst>
              </p:cNvPr>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4" name="Rectangle 102">
                <a:extLst>
                  <a:ext uri="{FF2B5EF4-FFF2-40B4-BE49-F238E27FC236}">
                    <a16:creationId xmlns:a16="http://schemas.microsoft.com/office/drawing/2014/main" id="{99BA5A14-524A-43FA-9C55-75303B717058}"/>
                  </a:ext>
                </a:extLst>
              </p:cNvPr>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5" name="Rectangle 103">
                <a:extLst>
                  <a:ext uri="{FF2B5EF4-FFF2-40B4-BE49-F238E27FC236}">
                    <a16:creationId xmlns:a16="http://schemas.microsoft.com/office/drawing/2014/main" id="{BB004F3E-CE81-4463-B54B-F13BD2755C40}"/>
                  </a:ext>
                </a:extLst>
              </p:cNvPr>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6" name="Rectangle 104">
                <a:extLst>
                  <a:ext uri="{FF2B5EF4-FFF2-40B4-BE49-F238E27FC236}">
                    <a16:creationId xmlns:a16="http://schemas.microsoft.com/office/drawing/2014/main" id="{A12FB777-A0E1-4B7A-8E16-4C9FEDD8E6C5}"/>
                  </a:ext>
                </a:extLst>
              </p:cNvPr>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7" name="Rectangle 105">
                <a:extLst>
                  <a:ext uri="{FF2B5EF4-FFF2-40B4-BE49-F238E27FC236}">
                    <a16:creationId xmlns:a16="http://schemas.microsoft.com/office/drawing/2014/main" id="{58EFAC3E-607A-4F93-8377-EAD931500693}"/>
                  </a:ext>
                </a:extLst>
              </p:cNvPr>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8" name="Rectangle 106">
                <a:extLst>
                  <a:ext uri="{FF2B5EF4-FFF2-40B4-BE49-F238E27FC236}">
                    <a16:creationId xmlns:a16="http://schemas.microsoft.com/office/drawing/2014/main" id="{9A559AFB-317F-485E-BF19-E1AA64512FDC}"/>
                  </a:ext>
                </a:extLst>
              </p:cNvPr>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39" name="Rectangle 107">
                <a:extLst>
                  <a:ext uri="{FF2B5EF4-FFF2-40B4-BE49-F238E27FC236}">
                    <a16:creationId xmlns:a16="http://schemas.microsoft.com/office/drawing/2014/main" id="{1C2FC53D-9BE1-44B5-8BA8-5CAAED599C8A}"/>
                  </a:ext>
                </a:extLst>
              </p:cNvPr>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0" name="Rectangle 108">
                <a:extLst>
                  <a:ext uri="{FF2B5EF4-FFF2-40B4-BE49-F238E27FC236}">
                    <a16:creationId xmlns:a16="http://schemas.microsoft.com/office/drawing/2014/main" id="{E71D0447-0A26-4085-A6CD-67B31FEA6D35}"/>
                  </a:ext>
                </a:extLst>
              </p:cNvPr>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1" name="Rectangle 109">
                <a:extLst>
                  <a:ext uri="{FF2B5EF4-FFF2-40B4-BE49-F238E27FC236}">
                    <a16:creationId xmlns:a16="http://schemas.microsoft.com/office/drawing/2014/main" id="{1475DF14-4B93-4080-879C-93B698A2F8ED}"/>
                  </a:ext>
                </a:extLst>
              </p:cNvPr>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2" name="Rectangle 110">
                <a:extLst>
                  <a:ext uri="{FF2B5EF4-FFF2-40B4-BE49-F238E27FC236}">
                    <a16:creationId xmlns:a16="http://schemas.microsoft.com/office/drawing/2014/main" id="{833E0170-C867-44F9-9C14-C69D1BAF2CC6}"/>
                  </a:ext>
                </a:extLst>
              </p:cNvPr>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3" name="Rectangle 111">
                <a:extLst>
                  <a:ext uri="{FF2B5EF4-FFF2-40B4-BE49-F238E27FC236}">
                    <a16:creationId xmlns:a16="http://schemas.microsoft.com/office/drawing/2014/main" id="{027F3FB4-AE2B-4EF1-AA49-1F7092CAF83C}"/>
                  </a:ext>
                </a:extLst>
              </p:cNvPr>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4" name="Rectangle 112">
                <a:extLst>
                  <a:ext uri="{FF2B5EF4-FFF2-40B4-BE49-F238E27FC236}">
                    <a16:creationId xmlns:a16="http://schemas.microsoft.com/office/drawing/2014/main" id="{43FA7B87-2682-416D-A9DB-B7622CDCF716}"/>
                  </a:ext>
                </a:extLst>
              </p:cNvPr>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5" name="Rectangle 113">
                <a:extLst>
                  <a:ext uri="{FF2B5EF4-FFF2-40B4-BE49-F238E27FC236}">
                    <a16:creationId xmlns:a16="http://schemas.microsoft.com/office/drawing/2014/main" id="{543896A6-D627-403C-8687-12991BFF8D6A}"/>
                  </a:ext>
                </a:extLst>
              </p:cNvPr>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6" name="Rectangle 114">
                <a:extLst>
                  <a:ext uri="{FF2B5EF4-FFF2-40B4-BE49-F238E27FC236}">
                    <a16:creationId xmlns:a16="http://schemas.microsoft.com/office/drawing/2014/main" id="{9B7A9F3D-BFD1-469B-AF9A-308967978929}"/>
                  </a:ext>
                </a:extLst>
              </p:cNvPr>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7" name="Rectangle 115">
                <a:extLst>
                  <a:ext uri="{FF2B5EF4-FFF2-40B4-BE49-F238E27FC236}">
                    <a16:creationId xmlns:a16="http://schemas.microsoft.com/office/drawing/2014/main" id="{DCD674BA-DBC0-48BA-9660-DBA06FAE5A4B}"/>
                  </a:ext>
                </a:extLst>
              </p:cNvPr>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8" name="Rectangle 116">
                <a:extLst>
                  <a:ext uri="{FF2B5EF4-FFF2-40B4-BE49-F238E27FC236}">
                    <a16:creationId xmlns:a16="http://schemas.microsoft.com/office/drawing/2014/main" id="{CC87E75B-3574-4F39-9A30-596CD82DB804}"/>
                  </a:ext>
                </a:extLst>
              </p:cNvPr>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49" name="Rectangle 117">
                <a:extLst>
                  <a:ext uri="{FF2B5EF4-FFF2-40B4-BE49-F238E27FC236}">
                    <a16:creationId xmlns:a16="http://schemas.microsoft.com/office/drawing/2014/main" id="{BC05B97C-5EC8-498A-A732-EA5E5A7F4EB7}"/>
                  </a:ext>
                </a:extLst>
              </p:cNvPr>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0" name="Rectangle 118">
                <a:extLst>
                  <a:ext uri="{FF2B5EF4-FFF2-40B4-BE49-F238E27FC236}">
                    <a16:creationId xmlns:a16="http://schemas.microsoft.com/office/drawing/2014/main" id="{2DDD4335-9A6B-4A9C-B218-2D169A013B47}"/>
                  </a:ext>
                </a:extLst>
              </p:cNvPr>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1" name="Rectangle 119">
                <a:extLst>
                  <a:ext uri="{FF2B5EF4-FFF2-40B4-BE49-F238E27FC236}">
                    <a16:creationId xmlns:a16="http://schemas.microsoft.com/office/drawing/2014/main" id="{D546429C-2315-436B-A771-C7ACC38BF74D}"/>
                  </a:ext>
                </a:extLst>
              </p:cNvPr>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2" name="Rectangle 120">
                <a:extLst>
                  <a:ext uri="{FF2B5EF4-FFF2-40B4-BE49-F238E27FC236}">
                    <a16:creationId xmlns:a16="http://schemas.microsoft.com/office/drawing/2014/main" id="{6E217532-6AA6-4AEB-9825-9158A73EA064}"/>
                  </a:ext>
                </a:extLst>
              </p:cNvPr>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3" name="Rectangle 121">
                <a:extLst>
                  <a:ext uri="{FF2B5EF4-FFF2-40B4-BE49-F238E27FC236}">
                    <a16:creationId xmlns:a16="http://schemas.microsoft.com/office/drawing/2014/main" id="{665C715C-0422-46A4-A1CB-A74D31910724}"/>
                  </a:ext>
                </a:extLst>
              </p:cNvPr>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4" name="Rectangle 122">
                <a:extLst>
                  <a:ext uri="{FF2B5EF4-FFF2-40B4-BE49-F238E27FC236}">
                    <a16:creationId xmlns:a16="http://schemas.microsoft.com/office/drawing/2014/main" id="{B0235FC3-4E07-4738-9F5C-1C1B149F91A6}"/>
                  </a:ext>
                </a:extLst>
              </p:cNvPr>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5" name="Rectangle 123">
                <a:extLst>
                  <a:ext uri="{FF2B5EF4-FFF2-40B4-BE49-F238E27FC236}">
                    <a16:creationId xmlns:a16="http://schemas.microsoft.com/office/drawing/2014/main" id="{C77DDF19-684E-4AEF-A18A-67A67A7AF295}"/>
                  </a:ext>
                </a:extLst>
              </p:cNvPr>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6" name="Rectangle 124">
                <a:extLst>
                  <a:ext uri="{FF2B5EF4-FFF2-40B4-BE49-F238E27FC236}">
                    <a16:creationId xmlns:a16="http://schemas.microsoft.com/office/drawing/2014/main" id="{A0E8BE33-6799-4887-B9C3-907D82C0590E}"/>
                  </a:ext>
                </a:extLst>
              </p:cNvPr>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7" name="Rectangle 125">
                <a:extLst>
                  <a:ext uri="{FF2B5EF4-FFF2-40B4-BE49-F238E27FC236}">
                    <a16:creationId xmlns:a16="http://schemas.microsoft.com/office/drawing/2014/main" id="{02D86F42-218A-4DFA-B2BB-E924AFD96B67}"/>
                  </a:ext>
                </a:extLst>
              </p:cNvPr>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8" name="Rectangle 126">
                <a:extLst>
                  <a:ext uri="{FF2B5EF4-FFF2-40B4-BE49-F238E27FC236}">
                    <a16:creationId xmlns:a16="http://schemas.microsoft.com/office/drawing/2014/main" id="{4216FF24-6875-4134-9009-C226031D5EB3}"/>
                  </a:ext>
                </a:extLst>
              </p:cNvPr>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59" name="Rectangle 127">
                <a:extLst>
                  <a:ext uri="{FF2B5EF4-FFF2-40B4-BE49-F238E27FC236}">
                    <a16:creationId xmlns:a16="http://schemas.microsoft.com/office/drawing/2014/main" id="{875F67B3-AFD7-4301-ACA2-AE9D996C8567}"/>
                  </a:ext>
                </a:extLst>
              </p:cNvPr>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0" name="Rectangle 128">
                <a:extLst>
                  <a:ext uri="{FF2B5EF4-FFF2-40B4-BE49-F238E27FC236}">
                    <a16:creationId xmlns:a16="http://schemas.microsoft.com/office/drawing/2014/main" id="{03AEEB41-152C-4D05-8B2B-A2355ACB365A}"/>
                  </a:ext>
                </a:extLst>
              </p:cNvPr>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1" name="Rectangle 129">
                <a:extLst>
                  <a:ext uri="{FF2B5EF4-FFF2-40B4-BE49-F238E27FC236}">
                    <a16:creationId xmlns:a16="http://schemas.microsoft.com/office/drawing/2014/main" id="{8FA0F246-2C88-4C3A-B8C8-D70E0155F7AC}"/>
                  </a:ext>
                </a:extLst>
              </p:cNvPr>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2" name="Rectangle 130">
                <a:extLst>
                  <a:ext uri="{FF2B5EF4-FFF2-40B4-BE49-F238E27FC236}">
                    <a16:creationId xmlns:a16="http://schemas.microsoft.com/office/drawing/2014/main" id="{5A003A33-29C8-409D-BA38-C4A9F86DBCE9}"/>
                  </a:ext>
                </a:extLst>
              </p:cNvPr>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3" name="Rectangle 131">
                <a:extLst>
                  <a:ext uri="{FF2B5EF4-FFF2-40B4-BE49-F238E27FC236}">
                    <a16:creationId xmlns:a16="http://schemas.microsoft.com/office/drawing/2014/main" id="{C7226B0A-545B-4599-841B-4A5EF9D3CB93}"/>
                  </a:ext>
                </a:extLst>
              </p:cNvPr>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4" name="Rectangle 132">
                <a:extLst>
                  <a:ext uri="{FF2B5EF4-FFF2-40B4-BE49-F238E27FC236}">
                    <a16:creationId xmlns:a16="http://schemas.microsoft.com/office/drawing/2014/main" id="{14997F3B-6309-4509-B7F1-A9936947FC64}"/>
                  </a:ext>
                </a:extLst>
              </p:cNvPr>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5" name="Rectangle 133">
                <a:extLst>
                  <a:ext uri="{FF2B5EF4-FFF2-40B4-BE49-F238E27FC236}">
                    <a16:creationId xmlns:a16="http://schemas.microsoft.com/office/drawing/2014/main" id="{D984EB70-F680-4C3B-AFAF-3431057E4339}"/>
                  </a:ext>
                </a:extLst>
              </p:cNvPr>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6" name="Rectangle 134">
                <a:extLst>
                  <a:ext uri="{FF2B5EF4-FFF2-40B4-BE49-F238E27FC236}">
                    <a16:creationId xmlns:a16="http://schemas.microsoft.com/office/drawing/2014/main" id="{0A9667D3-0B59-4E25-B6E3-1F6B02491E00}"/>
                  </a:ext>
                </a:extLst>
              </p:cNvPr>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7" name="Rectangle 135">
                <a:extLst>
                  <a:ext uri="{FF2B5EF4-FFF2-40B4-BE49-F238E27FC236}">
                    <a16:creationId xmlns:a16="http://schemas.microsoft.com/office/drawing/2014/main" id="{48A08528-8148-40E3-9AEB-4D640CDEBD23}"/>
                  </a:ext>
                </a:extLst>
              </p:cNvPr>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8" name="Rectangle 136">
                <a:extLst>
                  <a:ext uri="{FF2B5EF4-FFF2-40B4-BE49-F238E27FC236}">
                    <a16:creationId xmlns:a16="http://schemas.microsoft.com/office/drawing/2014/main" id="{8F88172B-84D3-4F88-9B63-598EE4746C9F}"/>
                  </a:ext>
                </a:extLst>
              </p:cNvPr>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69" name="Rectangle 137">
                <a:extLst>
                  <a:ext uri="{FF2B5EF4-FFF2-40B4-BE49-F238E27FC236}">
                    <a16:creationId xmlns:a16="http://schemas.microsoft.com/office/drawing/2014/main" id="{2CDCBE91-B20B-42AF-AEAC-FD87BC3ED700}"/>
                  </a:ext>
                </a:extLst>
              </p:cNvPr>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70" name="Freeform 138">
                <a:extLst>
                  <a:ext uri="{FF2B5EF4-FFF2-40B4-BE49-F238E27FC236}">
                    <a16:creationId xmlns:a16="http://schemas.microsoft.com/office/drawing/2014/main" id="{C8CBE3E0-A539-4E45-8440-6090292CBAA3}"/>
                  </a:ext>
                </a:extLst>
              </p:cNvPr>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sz="1800"/>
              </a:p>
            </p:txBody>
          </p:sp>
          <p:sp>
            <p:nvSpPr>
              <p:cNvPr id="120971" name="Freeform 139">
                <a:extLst>
                  <a:ext uri="{FF2B5EF4-FFF2-40B4-BE49-F238E27FC236}">
                    <a16:creationId xmlns:a16="http://schemas.microsoft.com/office/drawing/2014/main" id="{026CE1FA-1087-4C67-92A3-7DF942B32FED}"/>
                  </a:ext>
                </a:extLst>
              </p:cNvPr>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sz="1800"/>
              </a:p>
            </p:txBody>
          </p:sp>
          <p:sp>
            <p:nvSpPr>
              <p:cNvPr id="120972" name="Freeform 140">
                <a:extLst>
                  <a:ext uri="{FF2B5EF4-FFF2-40B4-BE49-F238E27FC236}">
                    <a16:creationId xmlns:a16="http://schemas.microsoft.com/office/drawing/2014/main" id="{AC8A3AFE-49C1-4103-8EA9-5BDDB9BA9E5B}"/>
                  </a:ext>
                </a:extLst>
              </p:cNvPr>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sz="1800"/>
              </a:p>
            </p:txBody>
          </p:sp>
          <p:sp>
            <p:nvSpPr>
              <p:cNvPr id="120973" name="Freeform 141">
                <a:extLst>
                  <a:ext uri="{FF2B5EF4-FFF2-40B4-BE49-F238E27FC236}">
                    <a16:creationId xmlns:a16="http://schemas.microsoft.com/office/drawing/2014/main" id="{56FCAB15-AB2F-4079-B3E3-6BD833A5FAC3}"/>
                  </a:ext>
                </a:extLst>
              </p:cNvPr>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sz="1800"/>
              </a:p>
            </p:txBody>
          </p:sp>
          <p:sp>
            <p:nvSpPr>
              <p:cNvPr id="120974" name="Freeform 142">
                <a:extLst>
                  <a:ext uri="{FF2B5EF4-FFF2-40B4-BE49-F238E27FC236}">
                    <a16:creationId xmlns:a16="http://schemas.microsoft.com/office/drawing/2014/main" id="{50DF5D25-6F30-4534-A229-91ED644C0E24}"/>
                  </a:ext>
                </a:extLst>
              </p:cNvPr>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sz="1800"/>
              </a:p>
            </p:txBody>
          </p:sp>
          <p:sp>
            <p:nvSpPr>
              <p:cNvPr id="120975" name="Freeform 143">
                <a:extLst>
                  <a:ext uri="{FF2B5EF4-FFF2-40B4-BE49-F238E27FC236}">
                    <a16:creationId xmlns:a16="http://schemas.microsoft.com/office/drawing/2014/main" id="{15886027-EA58-474D-A6D8-C66F948F587A}"/>
                  </a:ext>
                </a:extLst>
              </p:cNvPr>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sz="1800"/>
              </a:p>
            </p:txBody>
          </p:sp>
          <p:sp>
            <p:nvSpPr>
              <p:cNvPr id="120976" name="Freeform 144">
                <a:extLst>
                  <a:ext uri="{FF2B5EF4-FFF2-40B4-BE49-F238E27FC236}">
                    <a16:creationId xmlns:a16="http://schemas.microsoft.com/office/drawing/2014/main" id="{8D051654-EF01-4B2F-9F1B-765AE3D86098}"/>
                  </a:ext>
                </a:extLst>
              </p:cNvPr>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sz="1800"/>
              </a:p>
            </p:txBody>
          </p:sp>
          <p:sp>
            <p:nvSpPr>
              <p:cNvPr id="120977" name="Freeform 145">
                <a:extLst>
                  <a:ext uri="{FF2B5EF4-FFF2-40B4-BE49-F238E27FC236}">
                    <a16:creationId xmlns:a16="http://schemas.microsoft.com/office/drawing/2014/main" id="{8E2920B5-A4E5-4C34-B682-70BEA396B285}"/>
                  </a:ext>
                </a:extLst>
              </p:cNvPr>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sz="1800"/>
              </a:p>
            </p:txBody>
          </p:sp>
          <p:sp>
            <p:nvSpPr>
              <p:cNvPr id="120978" name="Freeform 146">
                <a:extLst>
                  <a:ext uri="{FF2B5EF4-FFF2-40B4-BE49-F238E27FC236}">
                    <a16:creationId xmlns:a16="http://schemas.microsoft.com/office/drawing/2014/main" id="{F4B1DBE0-B4B0-436E-AE8A-9F13952A2F34}"/>
                  </a:ext>
                </a:extLst>
              </p:cNvPr>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sz="1800"/>
              </a:p>
            </p:txBody>
          </p:sp>
          <p:sp>
            <p:nvSpPr>
              <p:cNvPr id="120979" name="Rectangle 147">
                <a:extLst>
                  <a:ext uri="{FF2B5EF4-FFF2-40B4-BE49-F238E27FC236}">
                    <a16:creationId xmlns:a16="http://schemas.microsoft.com/office/drawing/2014/main" id="{2A406CAF-203B-46AE-B740-3B5773F2DF2C}"/>
                  </a:ext>
                </a:extLst>
              </p:cNvPr>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80" name="Rectangle 148">
                <a:extLst>
                  <a:ext uri="{FF2B5EF4-FFF2-40B4-BE49-F238E27FC236}">
                    <a16:creationId xmlns:a16="http://schemas.microsoft.com/office/drawing/2014/main" id="{D2FF0345-F538-493A-BE9F-57738D1D7911}"/>
                  </a:ext>
                </a:extLst>
              </p:cNvPr>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120981" name="Freeform 149">
                <a:extLst>
                  <a:ext uri="{FF2B5EF4-FFF2-40B4-BE49-F238E27FC236}">
                    <a16:creationId xmlns:a16="http://schemas.microsoft.com/office/drawing/2014/main" id="{0B8A7594-362C-4F47-83A9-C241F1EFCB7B}"/>
                  </a:ext>
                </a:extLst>
              </p:cNvPr>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sz="1800"/>
              </a:p>
            </p:txBody>
          </p:sp>
          <p:sp>
            <p:nvSpPr>
              <p:cNvPr id="120982" name="Freeform 150">
                <a:extLst>
                  <a:ext uri="{FF2B5EF4-FFF2-40B4-BE49-F238E27FC236}">
                    <a16:creationId xmlns:a16="http://schemas.microsoft.com/office/drawing/2014/main" id="{F4782F28-B8CD-4DAD-BE9B-2E316A806689}"/>
                  </a:ext>
                </a:extLst>
              </p:cNvPr>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sz="1800"/>
              </a:p>
            </p:txBody>
          </p:sp>
          <p:sp>
            <p:nvSpPr>
              <p:cNvPr id="120983" name="Freeform 151">
                <a:extLst>
                  <a:ext uri="{FF2B5EF4-FFF2-40B4-BE49-F238E27FC236}">
                    <a16:creationId xmlns:a16="http://schemas.microsoft.com/office/drawing/2014/main" id="{93EA0463-4348-4C6B-BA55-2FC77D85B1A7}"/>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1800"/>
              </a:p>
            </p:txBody>
          </p:sp>
          <p:sp>
            <p:nvSpPr>
              <p:cNvPr id="120984" name="Oval 152">
                <a:extLst>
                  <a:ext uri="{FF2B5EF4-FFF2-40B4-BE49-F238E27FC236}">
                    <a16:creationId xmlns:a16="http://schemas.microsoft.com/office/drawing/2014/main" id="{E12112B1-C342-450A-B208-4D4CA3240EAF}"/>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1800"/>
              </a:p>
            </p:txBody>
          </p:sp>
        </p:grpSp>
      </p:grpSp>
      <p:sp>
        <p:nvSpPr>
          <p:cNvPr id="120985" name="Rectangle 153">
            <a:extLst>
              <a:ext uri="{FF2B5EF4-FFF2-40B4-BE49-F238E27FC236}">
                <a16:creationId xmlns:a16="http://schemas.microsoft.com/office/drawing/2014/main" id="{2FA96F09-D001-4F67-BAB0-FDFF92B3C8A8}"/>
              </a:ext>
            </a:extLst>
          </p:cNvPr>
          <p:cNvSpPr>
            <a:spLocks noGrp="1" noRot="1" noChangeArrowheads="1"/>
          </p:cNvSpPr>
          <p:nvPr>
            <p:ph type="title"/>
          </p:nvPr>
        </p:nvSpPr>
        <p:spPr bwMode="auto">
          <a:xfrm>
            <a:off x="402167"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986" name="Rectangle 154">
            <a:extLst>
              <a:ext uri="{FF2B5EF4-FFF2-40B4-BE49-F238E27FC236}">
                <a16:creationId xmlns:a16="http://schemas.microsoft.com/office/drawing/2014/main" id="{5C5AD80D-FD46-47DE-8738-133494638653}"/>
              </a:ext>
            </a:extLst>
          </p:cNvPr>
          <p:cNvSpPr>
            <a:spLocks noGrp="1" noChangeArrowheads="1"/>
          </p:cNvSpPr>
          <p:nvPr>
            <p:ph type="dt" sz="half" idx="2"/>
          </p:nvPr>
        </p:nvSpPr>
        <p:spPr bwMode="auto">
          <a:xfrm>
            <a:off x="402167"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20987" name="Rectangle 155">
            <a:extLst>
              <a:ext uri="{FF2B5EF4-FFF2-40B4-BE49-F238E27FC236}">
                <a16:creationId xmlns:a16="http://schemas.microsoft.com/office/drawing/2014/main" id="{4413694D-5019-45FA-A0C9-E76E967D468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20988" name="Rectangle 156">
            <a:extLst>
              <a:ext uri="{FF2B5EF4-FFF2-40B4-BE49-F238E27FC236}">
                <a16:creationId xmlns:a16="http://schemas.microsoft.com/office/drawing/2014/main" id="{7A330313-0C25-43FD-86AE-B5C9C4A905AE}"/>
              </a:ext>
            </a:extLst>
          </p:cNvPr>
          <p:cNvSpPr>
            <a:spLocks noGrp="1" noChangeArrowheads="1"/>
          </p:cNvSpPr>
          <p:nvPr>
            <p:ph type="sldNum" sz="quarter" idx="4"/>
          </p:nvPr>
        </p:nvSpPr>
        <p:spPr bwMode="auto">
          <a:xfrm>
            <a:off x="8737601"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C47FA387-7688-45BF-B32F-93199C99AE59}" type="slidenum">
              <a:rPr lang="en-US" altLang="en-US"/>
              <a:pPr/>
              <a:t>‹#›</a:t>
            </a:fld>
            <a:endParaRPr lang="en-US" altLang="en-US"/>
          </a:p>
        </p:txBody>
      </p:sp>
      <p:sp>
        <p:nvSpPr>
          <p:cNvPr id="120989" name="Rectangle 157">
            <a:extLst>
              <a:ext uri="{FF2B5EF4-FFF2-40B4-BE49-F238E27FC236}">
                <a16:creationId xmlns:a16="http://schemas.microsoft.com/office/drawing/2014/main" id="{107EB387-FDBB-45BA-9150-B1CC16A17BCA}"/>
              </a:ext>
            </a:extLst>
          </p:cNvPr>
          <p:cNvSpPr>
            <a:spLocks noGrp="1" noRot="1" noChangeArrowheads="1"/>
          </p:cNvSpPr>
          <p:nvPr>
            <p:ph type="body" idx="1"/>
          </p:nvPr>
        </p:nvSpPr>
        <p:spPr bwMode="auto">
          <a:xfrm>
            <a:off x="402167"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726915"/>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a:defRPr/>
            </a:pPr>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47FA387-7688-45BF-B32F-93199C99AE59}" type="slidenum">
              <a:rPr lang="en-US" altLang="en-US" smtClean="0"/>
              <a:pPr/>
              <a:t>‹#›</a:t>
            </a:fld>
            <a:endParaRPr lang="en-US" altLang="en-US"/>
          </a:p>
        </p:txBody>
      </p:sp>
    </p:spTree>
    <p:extLst>
      <p:ext uri="{BB962C8B-B14F-4D97-AF65-F5344CB8AC3E}">
        <p14:creationId xmlns:p14="http://schemas.microsoft.com/office/powerpoint/2010/main" val="297080754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39B29-2322-4279-B4C5-D8AB2A811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6A085C-390A-4641-A981-7257B3B85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C000D-4DA6-47FC-9421-394130894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F3319-E932-4293-B716-7458A1DEDBCD}" type="datetimeFigureOut">
              <a:rPr lang="en-US" smtClean="0"/>
              <a:t>10/22/2023</a:t>
            </a:fld>
            <a:endParaRPr lang="en-US"/>
          </a:p>
        </p:txBody>
      </p:sp>
      <p:sp>
        <p:nvSpPr>
          <p:cNvPr id="5" name="Footer Placeholder 4">
            <a:extLst>
              <a:ext uri="{FF2B5EF4-FFF2-40B4-BE49-F238E27FC236}">
                <a16:creationId xmlns:a16="http://schemas.microsoft.com/office/drawing/2014/main" id="{C1FC0D94-9548-400C-9308-C4D013A05E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00B743-15D3-40A3-873E-8FD55583A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3CDBA-D671-4D7A-9AEA-AA3B6475A26E}" type="slidenum">
              <a:rPr lang="en-US" smtClean="0"/>
              <a:t>‹#›</a:t>
            </a:fld>
            <a:endParaRPr lang="en-US"/>
          </a:p>
        </p:txBody>
      </p:sp>
    </p:spTree>
    <p:extLst>
      <p:ext uri="{BB962C8B-B14F-4D97-AF65-F5344CB8AC3E}">
        <p14:creationId xmlns:p14="http://schemas.microsoft.com/office/powerpoint/2010/main" val="79531280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39B29-2322-4279-B4C5-D8AB2A811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6A085C-390A-4641-A981-7257B3B85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C000D-4DA6-47FC-9421-394130894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C48A9-38E3-47CE-AE4B-743D2A0432BC}" type="datetime1">
              <a:rPr lang="en-US" smtClean="0"/>
              <a:t>10/22/2023</a:t>
            </a:fld>
            <a:endParaRPr lang="en-US"/>
          </a:p>
        </p:txBody>
      </p:sp>
      <p:sp>
        <p:nvSpPr>
          <p:cNvPr id="5" name="Footer Placeholder 4">
            <a:extLst>
              <a:ext uri="{FF2B5EF4-FFF2-40B4-BE49-F238E27FC236}">
                <a16:creationId xmlns:a16="http://schemas.microsoft.com/office/drawing/2014/main" id="{C1FC0D94-9548-400C-9308-C4D013A05E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00B743-15D3-40A3-873E-8FD55583A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3CDBA-D671-4D7A-9AEA-AA3B6475A26E}" type="slidenum">
              <a:rPr lang="en-US" smtClean="0"/>
              <a:t>‹#›</a:t>
            </a:fld>
            <a:endParaRPr lang="en-US"/>
          </a:p>
        </p:txBody>
      </p:sp>
    </p:spTree>
    <p:extLst>
      <p:ext uri="{BB962C8B-B14F-4D97-AF65-F5344CB8AC3E}">
        <p14:creationId xmlns:p14="http://schemas.microsoft.com/office/powerpoint/2010/main" val="979612593"/>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D862-DBAE-4B7C-88CE-D3CA68841857}"/>
              </a:ext>
            </a:extLst>
          </p:cNvPr>
          <p:cNvSpPr>
            <a:spLocks noGrp="1"/>
          </p:cNvSpPr>
          <p:nvPr>
            <p:ph type="ctrTitle"/>
          </p:nvPr>
        </p:nvSpPr>
        <p:spPr>
          <a:xfrm>
            <a:off x="1109980" y="882376"/>
            <a:ext cx="9966960" cy="2105990"/>
          </a:xfrm>
        </p:spPr>
        <p:txBody>
          <a:bodyPr>
            <a:normAutofit/>
          </a:bodyPr>
          <a:lstStyle/>
          <a:p>
            <a:r>
              <a:rPr lang="en-US" sz="5400" dirty="0"/>
              <a:t>Prognosis in </a:t>
            </a:r>
            <a:br>
              <a:rPr lang="en-US" sz="5400" dirty="0"/>
            </a:br>
            <a:r>
              <a:rPr lang="en-US" sz="5400" dirty="0"/>
              <a:t>traumatic Brain Injury</a:t>
            </a:r>
          </a:p>
        </p:txBody>
      </p:sp>
      <p:sp>
        <p:nvSpPr>
          <p:cNvPr id="3" name="Subtitle 2">
            <a:extLst>
              <a:ext uri="{FF2B5EF4-FFF2-40B4-BE49-F238E27FC236}">
                <a16:creationId xmlns:a16="http://schemas.microsoft.com/office/drawing/2014/main" id="{15E5C082-FC0C-40BE-B9A6-4AAB0406E9AA}"/>
              </a:ext>
            </a:extLst>
          </p:cNvPr>
          <p:cNvSpPr>
            <a:spLocks noGrp="1"/>
          </p:cNvSpPr>
          <p:nvPr>
            <p:ph type="subTitle" idx="1"/>
          </p:nvPr>
        </p:nvSpPr>
        <p:spPr/>
        <p:txBody>
          <a:bodyPr>
            <a:normAutofit/>
          </a:bodyPr>
          <a:lstStyle/>
          <a:p>
            <a:pPr>
              <a:spcBef>
                <a:spcPts val="0"/>
              </a:spcBef>
              <a:defRPr/>
            </a:pPr>
            <a:r>
              <a:rPr lang="en-US" dirty="0"/>
              <a:t>William C. Walker, MD</a:t>
            </a:r>
          </a:p>
          <a:p>
            <a:pPr>
              <a:spcBef>
                <a:spcPts val="0"/>
              </a:spcBef>
              <a:defRPr/>
            </a:pPr>
            <a:r>
              <a:rPr lang="en-US" dirty="0"/>
              <a:t>Ernst &amp; Helga Prosser Professor</a:t>
            </a:r>
          </a:p>
          <a:p>
            <a:pPr>
              <a:spcBef>
                <a:spcPts val="0"/>
              </a:spcBef>
              <a:defRPr/>
            </a:pPr>
            <a:r>
              <a:rPr lang="en-US" dirty="0"/>
              <a:t>VCU </a:t>
            </a:r>
            <a:r>
              <a:rPr lang="en-US" dirty="0" err="1"/>
              <a:t>Dept</a:t>
            </a:r>
            <a:r>
              <a:rPr lang="en-US" dirty="0"/>
              <a:t> PM&amp;R</a:t>
            </a:r>
          </a:p>
          <a:p>
            <a:pPr>
              <a:spcBef>
                <a:spcPts val="0"/>
              </a:spcBef>
              <a:defRPr/>
            </a:pPr>
            <a:r>
              <a:rPr lang="en-US" dirty="0"/>
              <a:t>10/25/23</a:t>
            </a:r>
          </a:p>
          <a:p>
            <a:endParaRPr lang="en-US" dirty="0"/>
          </a:p>
        </p:txBody>
      </p:sp>
      <p:pic>
        <p:nvPicPr>
          <p:cNvPr id="4" name="Picture 3">
            <a:extLst>
              <a:ext uri="{FF2B5EF4-FFF2-40B4-BE49-F238E27FC236}">
                <a16:creationId xmlns:a16="http://schemas.microsoft.com/office/drawing/2014/main" id="{9FB855DD-3D3C-4B83-8692-39A6AD1CD76F}"/>
              </a:ext>
            </a:extLst>
          </p:cNvPr>
          <p:cNvPicPr>
            <a:picLocks noChangeAspect="1"/>
          </p:cNvPicPr>
          <p:nvPr/>
        </p:nvPicPr>
        <p:blipFill>
          <a:blip r:embed="rId2"/>
          <a:stretch>
            <a:fillRect/>
          </a:stretch>
        </p:blipFill>
        <p:spPr>
          <a:xfrm>
            <a:off x="8732668" y="3869634"/>
            <a:ext cx="2924459" cy="2486470"/>
          </a:xfrm>
          <a:prstGeom prst="rect">
            <a:avLst/>
          </a:prstGeom>
        </p:spPr>
      </p:pic>
    </p:spTree>
    <p:extLst>
      <p:ext uri="{BB962C8B-B14F-4D97-AF65-F5344CB8AC3E}">
        <p14:creationId xmlns:p14="http://schemas.microsoft.com/office/powerpoint/2010/main" val="280565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C91D1DA-D1B9-4242-9765-72708544BE57}"/>
              </a:ext>
            </a:extLst>
          </p:cNvPr>
          <p:cNvSpPr>
            <a:spLocks noGrp="1" noChangeArrowheads="1"/>
          </p:cNvSpPr>
          <p:nvPr>
            <p:ph type="title"/>
          </p:nvPr>
        </p:nvSpPr>
        <p:spPr/>
        <p:txBody>
          <a:bodyPr/>
          <a:lstStyle/>
          <a:p>
            <a:pPr>
              <a:defRPr/>
            </a:pPr>
            <a:r>
              <a:rPr lang="en-US" dirty="0">
                <a:solidFill>
                  <a:schemeClr val="accent1">
                    <a:satMod val="150000"/>
                  </a:schemeClr>
                </a:solidFill>
                <a:effectLst>
                  <a:outerShdw blurRad="38100" dist="38100" dir="2700000" algn="tl">
                    <a:srgbClr val="000000">
                      <a:alpha val="43137"/>
                    </a:srgbClr>
                  </a:outerShdw>
                </a:effectLst>
              </a:rPr>
              <a:t>Disability Rating Scale (DRS)</a:t>
            </a:r>
          </a:p>
        </p:txBody>
      </p:sp>
      <p:sp>
        <p:nvSpPr>
          <p:cNvPr id="15363" name="Rectangle 3">
            <a:extLst>
              <a:ext uri="{FF2B5EF4-FFF2-40B4-BE49-F238E27FC236}">
                <a16:creationId xmlns:a16="http://schemas.microsoft.com/office/drawing/2014/main" id="{C65E685C-C533-485D-8B0B-8C658BCF2BD6}"/>
              </a:ext>
            </a:extLst>
          </p:cNvPr>
          <p:cNvSpPr>
            <a:spLocks noGrp="1" noChangeArrowheads="1"/>
          </p:cNvSpPr>
          <p:nvPr>
            <p:ph idx="1"/>
          </p:nvPr>
        </p:nvSpPr>
        <p:spPr/>
        <p:txBody>
          <a:bodyPr/>
          <a:lstStyle/>
          <a:p>
            <a:pPr eaLnBrk="1" hangingPunct="1">
              <a:lnSpc>
                <a:spcPct val="100000"/>
              </a:lnSpc>
            </a:pPr>
            <a:r>
              <a:rPr lang="en-US" altLang="en-US" dirty="0"/>
              <a:t>Measures general global outcome</a:t>
            </a:r>
          </a:p>
          <a:p>
            <a:pPr eaLnBrk="1" hangingPunct="1">
              <a:lnSpc>
                <a:spcPct val="100000"/>
              </a:lnSpc>
            </a:pPr>
            <a:r>
              <a:rPr lang="en-US" altLang="en-US" dirty="0"/>
              <a:t>Developed in severe TBI patients</a:t>
            </a:r>
          </a:p>
          <a:p>
            <a:pPr eaLnBrk="1" hangingPunct="1">
              <a:lnSpc>
                <a:spcPct val="100000"/>
              </a:lnSpc>
            </a:pPr>
            <a:r>
              <a:rPr lang="en-US" altLang="en-US" dirty="0"/>
              <a:t>Aims to reflect functionally significant changes over entire spectrum of time (coma to community)</a:t>
            </a:r>
          </a:p>
          <a:p>
            <a:pPr eaLnBrk="1" hangingPunct="1">
              <a:lnSpc>
                <a:spcPct val="100000"/>
              </a:lnSpc>
            </a:pPr>
            <a:r>
              <a:rPr lang="en-US" altLang="en-US" dirty="0"/>
              <a:t>Contains measures of impairment (GCS items), disability (cognitive ability for ADLs) and handicap/participation (overall level of life function and employability)</a:t>
            </a:r>
          </a:p>
        </p:txBody>
      </p:sp>
    </p:spTree>
    <p:extLst>
      <p:ext uri="{BB962C8B-B14F-4D97-AF65-F5344CB8AC3E}">
        <p14:creationId xmlns:p14="http://schemas.microsoft.com/office/powerpoint/2010/main" val="121622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B89F7F5-B88E-4ACA-8268-C2A31F90105F}"/>
              </a:ext>
            </a:extLst>
          </p:cNvPr>
          <p:cNvSpPr>
            <a:spLocks noGrp="1" noChangeArrowheads="1"/>
          </p:cNvSpPr>
          <p:nvPr>
            <p:ph type="title"/>
          </p:nvPr>
        </p:nvSpPr>
        <p:spPr/>
        <p:txBody>
          <a:bodyPr>
            <a:normAutofit/>
          </a:bodyPr>
          <a:lstStyle/>
          <a:p>
            <a:pPr>
              <a:defRPr/>
            </a:pPr>
            <a:r>
              <a:rPr lang="en-US" sz="3600" dirty="0">
                <a:solidFill>
                  <a:schemeClr val="accent1">
                    <a:satMod val="150000"/>
                  </a:schemeClr>
                </a:solidFill>
                <a:effectLst>
                  <a:outerShdw blurRad="38100" dist="38100" dir="2700000" algn="tl">
                    <a:srgbClr val="000000">
                      <a:alpha val="43137"/>
                    </a:srgbClr>
                  </a:outerShdw>
                </a:effectLst>
              </a:rPr>
              <a:t>Types of factors used for TBI outcome prediction</a:t>
            </a:r>
          </a:p>
        </p:txBody>
      </p:sp>
      <p:sp>
        <p:nvSpPr>
          <p:cNvPr id="18435" name="Rectangle 3">
            <a:extLst>
              <a:ext uri="{FF2B5EF4-FFF2-40B4-BE49-F238E27FC236}">
                <a16:creationId xmlns:a16="http://schemas.microsoft.com/office/drawing/2014/main" id="{87579027-82E2-47B0-85C4-29F32DB94C2A}"/>
              </a:ext>
            </a:extLst>
          </p:cNvPr>
          <p:cNvSpPr>
            <a:spLocks noGrp="1" noChangeArrowheads="1"/>
          </p:cNvSpPr>
          <p:nvPr>
            <p:ph idx="1"/>
          </p:nvPr>
        </p:nvSpPr>
        <p:spPr/>
        <p:txBody>
          <a:bodyPr>
            <a:normAutofit/>
          </a:bodyPr>
          <a:lstStyle/>
          <a:p>
            <a:pPr eaLnBrk="1" hangingPunct="1"/>
            <a:r>
              <a:rPr lang="en-US" altLang="en-US" b="1" dirty="0"/>
              <a:t>Demographics</a:t>
            </a:r>
          </a:p>
          <a:p>
            <a:pPr eaLnBrk="1" hangingPunct="1"/>
            <a:r>
              <a:rPr lang="en-US" altLang="en-US" b="1" dirty="0"/>
              <a:t>Injury characteristics</a:t>
            </a:r>
          </a:p>
          <a:p>
            <a:pPr eaLnBrk="1" hangingPunct="1"/>
            <a:r>
              <a:rPr lang="en-US" altLang="en-US" b="1" dirty="0"/>
              <a:t>Other clinical features (e.g. comorbidities)</a:t>
            </a:r>
          </a:p>
          <a:p>
            <a:pPr eaLnBrk="1" hangingPunct="1"/>
            <a:r>
              <a:rPr lang="en-US" altLang="en-US" b="1" dirty="0"/>
              <a:t>Radiologic and electrophysiologic data</a:t>
            </a:r>
          </a:p>
          <a:p>
            <a:pPr eaLnBrk="1" hangingPunct="1"/>
            <a:r>
              <a:rPr lang="en-US" altLang="en-US" b="1" dirty="0"/>
              <a:t>Influence of Interventions:</a:t>
            </a:r>
          </a:p>
          <a:p>
            <a:pPr lvl="1"/>
            <a:r>
              <a:rPr lang="en-US" altLang="en-US" dirty="0"/>
              <a:t>Rehabilitative </a:t>
            </a:r>
          </a:p>
          <a:p>
            <a:pPr lvl="1"/>
            <a:r>
              <a:rPr lang="en-US" altLang="en-US" dirty="0"/>
              <a:t>Surgical </a:t>
            </a:r>
          </a:p>
          <a:p>
            <a:pPr lvl="1"/>
            <a:r>
              <a:rPr lang="en-US" altLang="en-US" dirty="0"/>
              <a:t>Pharmacologic</a:t>
            </a:r>
          </a:p>
        </p:txBody>
      </p:sp>
    </p:spTree>
    <p:extLst>
      <p:ext uri="{BB962C8B-B14F-4D97-AF65-F5344CB8AC3E}">
        <p14:creationId xmlns:p14="http://schemas.microsoft.com/office/powerpoint/2010/main" val="313010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E4C6-9930-4D2B-A3AE-8C4751C5FA57}"/>
              </a:ext>
            </a:extLst>
          </p:cNvPr>
          <p:cNvSpPr>
            <a:spLocks noGrp="1"/>
          </p:cNvSpPr>
          <p:nvPr>
            <p:ph type="title"/>
          </p:nvPr>
        </p:nvSpPr>
        <p:spPr>
          <a:xfrm>
            <a:off x="2237173" y="239697"/>
            <a:ext cx="8638404" cy="990600"/>
          </a:xfrm>
        </p:spPr>
        <p:txBody>
          <a:bodyPr>
            <a:normAutofit/>
          </a:bodyPr>
          <a:lstStyle/>
          <a:p>
            <a:pPr>
              <a:defRPr/>
            </a:pPr>
            <a:r>
              <a:rPr lang="en-US" sz="3200" dirty="0">
                <a:effectLst>
                  <a:outerShdw blurRad="38100" dist="38100" dir="2700000" algn="tl">
                    <a:srgbClr val="000000">
                      <a:alpha val="43137"/>
                    </a:srgbClr>
                  </a:outerShdw>
                </a:effectLst>
              </a:rPr>
              <a:t>Injury characteristics; TBI Severity Categories</a:t>
            </a:r>
          </a:p>
        </p:txBody>
      </p:sp>
      <p:graphicFrame>
        <p:nvGraphicFramePr>
          <p:cNvPr id="4" name="Content Placeholder 3">
            <a:extLst>
              <a:ext uri="{FF2B5EF4-FFF2-40B4-BE49-F238E27FC236}">
                <a16:creationId xmlns:a16="http://schemas.microsoft.com/office/drawing/2014/main" id="{EDE13B13-D7F6-42BF-B098-4F4EB3BB5B0D}"/>
              </a:ext>
            </a:extLst>
          </p:cNvPr>
          <p:cNvGraphicFramePr>
            <a:graphicFrameLocks noGrp="1"/>
          </p:cNvGraphicFramePr>
          <p:nvPr>
            <p:ph idx="1"/>
            <p:extLst>
              <p:ext uri="{D42A27DB-BD31-4B8C-83A1-F6EECF244321}">
                <p14:modId xmlns:p14="http://schemas.microsoft.com/office/powerpoint/2010/main" val="988313964"/>
              </p:ext>
            </p:extLst>
          </p:nvPr>
        </p:nvGraphicFramePr>
        <p:xfrm>
          <a:off x="2438400" y="1143000"/>
          <a:ext cx="7429500" cy="2438400"/>
        </p:xfrm>
        <a:graphic>
          <a:graphicData uri="http://schemas.openxmlformats.org/drawingml/2006/table">
            <a:tbl>
              <a:tblPr firstRow="1" bandRow="1">
                <a:tableStyleId>{5C22544A-7EE6-4342-B048-85BDC9FD1C3A}</a:tableStyleId>
              </a:tblPr>
              <a:tblGrid>
                <a:gridCol w="1857375">
                  <a:extLst>
                    <a:ext uri="{9D8B030D-6E8A-4147-A177-3AD203B41FA5}">
                      <a16:colId xmlns:a16="http://schemas.microsoft.com/office/drawing/2014/main" val="20000"/>
                    </a:ext>
                  </a:extLst>
                </a:gridCol>
                <a:gridCol w="1857375">
                  <a:extLst>
                    <a:ext uri="{9D8B030D-6E8A-4147-A177-3AD203B41FA5}">
                      <a16:colId xmlns:a16="http://schemas.microsoft.com/office/drawing/2014/main" val="20001"/>
                    </a:ext>
                  </a:extLst>
                </a:gridCol>
                <a:gridCol w="1857375">
                  <a:extLst>
                    <a:ext uri="{9D8B030D-6E8A-4147-A177-3AD203B41FA5}">
                      <a16:colId xmlns:a16="http://schemas.microsoft.com/office/drawing/2014/main" val="20002"/>
                    </a:ext>
                  </a:extLst>
                </a:gridCol>
                <a:gridCol w="1857375">
                  <a:extLst>
                    <a:ext uri="{9D8B030D-6E8A-4147-A177-3AD203B41FA5}">
                      <a16:colId xmlns:a16="http://schemas.microsoft.com/office/drawing/2014/main" val="20003"/>
                    </a:ext>
                  </a:extLst>
                </a:gridCol>
              </a:tblGrid>
              <a:tr h="487680">
                <a:tc>
                  <a:txBody>
                    <a:bodyPr/>
                    <a:lstStyle/>
                    <a:p>
                      <a:endParaRPr lang="en-US" dirty="0"/>
                    </a:p>
                  </a:txBody>
                  <a:tcPr/>
                </a:tc>
                <a:tc>
                  <a:txBody>
                    <a:bodyPr/>
                    <a:lstStyle/>
                    <a:p>
                      <a:r>
                        <a:rPr lang="en-US" dirty="0"/>
                        <a:t>Mild</a:t>
                      </a:r>
                    </a:p>
                  </a:txBody>
                  <a:tcPr/>
                </a:tc>
                <a:tc>
                  <a:txBody>
                    <a:bodyPr/>
                    <a:lstStyle/>
                    <a:p>
                      <a:r>
                        <a:rPr lang="en-US" dirty="0"/>
                        <a:t>Moderate</a:t>
                      </a:r>
                    </a:p>
                  </a:txBody>
                  <a:tcPr/>
                </a:tc>
                <a:tc>
                  <a:txBody>
                    <a:bodyPr/>
                    <a:lstStyle/>
                    <a:p>
                      <a:r>
                        <a:rPr lang="en-US" dirty="0"/>
                        <a:t>Severe</a:t>
                      </a:r>
                    </a:p>
                  </a:txBody>
                  <a:tcPr/>
                </a:tc>
                <a:extLst>
                  <a:ext uri="{0D108BD9-81ED-4DB2-BD59-A6C34878D82A}">
                    <a16:rowId xmlns:a16="http://schemas.microsoft.com/office/drawing/2014/main" val="10000"/>
                  </a:ext>
                </a:extLst>
              </a:tr>
              <a:tr h="487680">
                <a:tc>
                  <a:txBody>
                    <a:bodyPr/>
                    <a:lstStyle/>
                    <a:p>
                      <a:r>
                        <a:rPr lang="en-US" b="1" dirty="0"/>
                        <a:t>Initial GCS</a:t>
                      </a:r>
                    </a:p>
                  </a:txBody>
                  <a:tcPr/>
                </a:tc>
                <a:tc>
                  <a:txBody>
                    <a:bodyPr/>
                    <a:lstStyle/>
                    <a:p>
                      <a:r>
                        <a:rPr lang="en-US" sz="2000" b="0" dirty="0"/>
                        <a:t>13-15</a:t>
                      </a:r>
                    </a:p>
                  </a:txBody>
                  <a:tcPr/>
                </a:tc>
                <a:tc>
                  <a:txBody>
                    <a:bodyPr/>
                    <a:lstStyle/>
                    <a:p>
                      <a:r>
                        <a:rPr lang="en-US" sz="2000" b="0" dirty="0"/>
                        <a:t>9-12</a:t>
                      </a:r>
                    </a:p>
                  </a:txBody>
                  <a:tcPr/>
                </a:tc>
                <a:tc>
                  <a:txBody>
                    <a:bodyPr/>
                    <a:lstStyle/>
                    <a:p>
                      <a:r>
                        <a:rPr lang="en-US" sz="2000" b="0" dirty="0"/>
                        <a:t>&lt;9</a:t>
                      </a:r>
                    </a:p>
                  </a:txBody>
                  <a:tcPr/>
                </a:tc>
                <a:extLst>
                  <a:ext uri="{0D108BD9-81ED-4DB2-BD59-A6C34878D82A}">
                    <a16:rowId xmlns:a16="http://schemas.microsoft.com/office/drawing/2014/main" val="10001"/>
                  </a:ext>
                </a:extLst>
              </a:tr>
              <a:tr h="487680">
                <a:tc>
                  <a:txBody>
                    <a:bodyPr/>
                    <a:lstStyle/>
                    <a:p>
                      <a:r>
                        <a:rPr lang="en-US" b="1" dirty="0"/>
                        <a:t>LOC duration</a:t>
                      </a:r>
                    </a:p>
                  </a:txBody>
                  <a:tcPr/>
                </a:tc>
                <a:tc>
                  <a:txBody>
                    <a:bodyPr/>
                    <a:lstStyle/>
                    <a:p>
                      <a:r>
                        <a:rPr lang="en-US" sz="2000" b="0" dirty="0"/>
                        <a:t>&lt; 30 min</a:t>
                      </a:r>
                    </a:p>
                  </a:txBody>
                  <a:tcPr/>
                </a:tc>
                <a:tc>
                  <a:txBody>
                    <a:bodyPr/>
                    <a:lstStyle/>
                    <a:p>
                      <a:r>
                        <a:rPr lang="en-US" sz="2000" b="0" dirty="0"/>
                        <a:t>½</a:t>
                      </a:r>
                      <a:r>
                        <a:rPr lang="en-US" sz="2000" b="0" baseline="0" dirty="0"/>
                        <a:t> - 24 hrs</a:t>
                      </a:r>
                      <a:endParaRPr lang="en-US" sz="2000" b="0" dirty="0"/>
                    </a:p>
                  </a:txBody>
                  <a:tcPr/>
                </a:tc>
                <a:tc>
                  <a:txBody>
                    <a:bodyPr/>
                    <a:lstStyle/>
                    <a:p>
                      <a:r>
                        <a:rPr lang="en-US" sz="2000" b="0" dirty="0"/>
                        <a:t>&gt;24hr</a:t>
                      </a:r>
                    </a:p>
                  </a:txBody>
                  <a:tcPr/>
                </a:tc>
                <a:extLst>
                  <a:ext uri="{0D108BD9-81ED-4DB2-BD59-A6C34878D82A}">
                    <a16:rowId xmlns:a16="http://schemas.microsoft.com/office/drawing/2014/main" val="10002"/>
                  </a:ext>
                </a:extLst>
              </a:tr>
              <a:tr h="487680">
                <a:tc>
                  <a:txBody>
                    <a:bodyPr/>
                    <a:lstStyle/>
                    <a:p>
                      <a:r>
                        <a:rPr lang="en-US" b="1" dirty="0"/>
                        <a:t>PTA duration</a:t>
                      </a:r>
                    </a:p>
                  </a:txBody>
                  <a:tcPr/>
                </a:tc>
                <a:tc>
                  <a:txBody>
                    <a:bodyPr/>
                    <a:lstStyle/>
                    <a:p>
                      <a:r>
                        <a:rPr lang="en-US" sz="2000" b="0" dirty="0"/>
                        <a:t>&lt; 24 hr</a:t>
                      </a:r>
                    </a:p>
                  </a:txBody>
                  <a:tcPr/>
                </a:tc>
                <a:tc>
                  <a:txBody>
                    <a:bodyPr/>
                    <a:lstStyle/>
                    <a:p>
                      <a:r>
                        <a:rPr lang="en-US" sz="2000" b="0" dirty="0"/>
                        <a:t>1-7 days</a:t>
                      </a:r>
                    </a:p>
                  </a:txBody>
                  <a:tcPr/>
                </a:tc>
                <a:tc>
                  <a:txBody>
                    <a:bodyPr/>
                    <a:lstStyle/>
                    <a:p>
                      <a:r>
                        <a:rPr lang="en-US" sz="2000" b="0" dirty="0"/>
                        <a:t>&gt;7d</a:t>
                      </a:r>
                    </a:p>
                  </a:txBody>
                  <a:tcPr/>
                </a:tc>
                <a:extLst>
                  <a:ext uri="{0D108BD9-81ED-4DB2-BD59-A6C34878D82A}">
                    <a16:rowId xmlns:a16="http://schemas.microsoft.com/office/drawing/2014/main" val="10003"/>
                  </a:ext>
                </a:extLst>
              </a:tr>
              <a:tr h="487680">
                <a:tc>
                  <a:txBody>
                    <a:bodyPr/>
                    <a:lstStyle/>
                    <a:p>
                      <a:r>
                        <a:rPr lang="en-US" b="1" dirty="0"/>
                        <a:t>Imaging (CT)</a:t>
                      </a:r>
                    </a:p>
                  </a:txBody>
                  <a:tcPr/>
                </a:tc>
                <a:tc>
                  <a:txBody>
                    <a:bodyPr/>
                    <a:lstStyle/>
                    <a:p>
                      <a:r>
                        <a:rPr lang="en-US" sz="2000" b="0" dirty="0"/>
                        <a:t>Normal</a:t>
                      </a:r>
                    </a:p>
                  </a:txBody>
                  <a:tcPr/>
                </a:tc>
                <a:tc>
                  <a:txBody>
                    <a:bodyPr/>
                    <a:lstStyle/>
                    <a:p>
                      <a:r>
                        <a:rPr lang="en-US" sz="2000" b="0" dirty="0"/>
                        <a:t>+ or -</a:t>
                      </a:r>
                    </a:p>
                  </a:txBody>
                  <a:tcPr/>
                </a:tc>
                <a:tc>
                  <a:txBody>
                    <a:bodyPr/>
                    <a:lstStyle/>
                    <a:p>
                      <a:r>
                        <a:rPr lang="en-US" sz="2000" b="0" dirty="0"/>
                        <a:t>+ or -</a:t>
                      </a:r>
                    </a:p>
                  </a:txBody>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11D4466F-6FEC-470B-AEB7-6DEAA68EB6CA}"/>
              </a:ext>
            </a:extLst>
          </p:cNvPr>
          <p:cNvSpPr txBox="1">
            <a:spLocks noChangeArrowheads="1"/>
          </p:cNvSpPr>
          <p:nvPr/>
        </p:nvSpPr>
        <p:spPr bwMode="auto">
          <a:xfrm>
            <a:off x="2438400" y="3733800"/>
            <a:ext cx="75438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t>Notes:</a:t>
            </a:r>
          </a:p>
          <a:p>
            <a:pPr>
              <a:spcBef>
                <a:spcPts val="1200"/>
              </a:spcBef>
              <a:buFont typeface="Wingdings" panose="05000000000000000000" pitchFamily="2" charset="2"/>
              <a:buChar char="Ø"/>
            </a:pPr>
            <a:r>
              <a:rPr lang="en-US" altLang="en-US" dirty="0"/>
              <a:t>  Head CT diagnosis utility: </a:t>
            </a:r>
          </a:p>
          <a:p>
            <a:pPr lvl="1">
              <a:spcBef>
                <a:spcPts val="1200"/>
              </a:spcBef>
            </a:pPr>
            <a:r>
              <a:rPr lang="en-US" altLang="en-US" dirty="0"/>
              <a:t>Abnormal </a:t>
            </a:r>
            <a:r>
              <a:rPr lang="en-US" altLang="en-US" dirty="0">
                <a:sym typeface="Wingdings" panose="05000000000000000000" pitchFamily="2" charset="2"/>
              </a:rPr>
              <a:t> </a:t>
            </a:r>
            <a:r>
              <a:rPr lang="en-US" altLang="en-US" dirty="0"/>
              <a:t>r/out mild (r/in mod vs severe)</a:t>
            </a:r>
          </a:p>
          <a:p>
            <a:pPr lvl="1">
              <a:spcBef>
                <a:spcPts val="1200"/>
              </a:spcBef>
            </a:pPr>
            <a:r>
              <a:rPr lang="en-US" altLang="en-US" dirty="0"/>
              <a:t>Normal </a:t>
            </a:r>
            <a:r>
              <a:rPr lang="en-US" altLang="en-US" dirty="0">
                <a:sym typeface="Wingdings" panose="05000000000000000000" pitchFamily="2" charset="2"/>
              </a:rPr>
              <a:t> does NOT r/out severe TBI</a:t>
            </a:r>
            <a:endParaRPr lang="en-US" altLang="en-US" dirty="0"/>
          </a:p>
          <a:p>
            <a:pPr>
              <a:spcBef>
                <a:spcPts val="1200"/>
              </a:spcBef>
              <a:buFont typeface="Wingdings" panose="05000000000000000000" pitchFamily="2" charset="2"/>
              <a:buChar char="Ø"/>
            </a:pPr>
            <a:r>
              <a:rPr lang="en-US" altLang="en-US" dirty="0"/>
              <a:t>If criteria have differing categories then use most severe unless clearly confounded by external factor</a:t>
            </a:r>
          </a:p>
          <a:p>
            <a:endParaRPr lang="en-US" altLang="en-US" dirty="0"/>
          </a:p>
        </p:txBody>
      </p:sp>
    </p:spTree>
    <p:extLst>
      <p:ext uri="{BB962C8B-B14F-4D97-AF65-F5344CB8AC3E}">
        <p14:creationId xmlns:p14="http://schemas.microsoft.com/office/powerpoint/2010/main" val="1468099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5991B0C-D659-46EE-B912-C84F63E938C4}"/>
              </a:ext>
            </a:extLst>
          </p:cNvPr>
          <p:cNvSpPr>
            <a:spLocks noGrp="1" noChangeArrowheads="1"/>
          </p:cNvSpPr>
          <p:nvPr>
            <p:ph type="title"/>
          </p:nvPr>
        </p:nvSpPr>
        <p:spPr/>
        <p:txBody>
          <a:bodyPr>
            <a:normAutofit/>
          </a:bodyPr>
          <a:lstStyle/>
          <a:p>
            <a:pPr>
              <a:defRPr/>
            </a:pPr>
            <a:r>
              <a:rPr lang="en-US" sz="3600" dirty="0">
                <a:solidFill>
                  <a:schemeClr val="accent1">
                    <a:satMod val="150000"/>
                  </a:schemeClr>
                </a:solidFill>
                <a:effectLst>
                  <a:outerShdw blurRad="38100" dist="38100" dir="2700000" algn="tl">
                    <a:srgbClr val="000000">
                      <a:alpha val="43137"/>
                    </a:srgbClr>
                  </a:outerShdw>
                </a:effectLst>
              </a:rPr>
              <a:t>Injury Characteristics-Severity-Glasgow Coma Scale</a:t>
            </a:r>
          </a:p>
        </p:txBody>
      </p:sp>
      <p:sp>
        <p:nvSpPr>
          <p:cNvPr id="1028" name="Rectangle 3">
            <a:extLst>
              <a:ext uri="{FF2B5EF4-FFF2-40B4-BE49-F238E27FC236}">
                <a16:creationId xmlns:a16="http://schemas.microsoft.com/office/drawing/2014/main" id="{9E8C566D-CC5B-4E19-8ECC-3F31646C84A6}"/>
              </a:ext>
            </a:extLst>
          </p:cNvPr>
          <p:cNvSpPr>
            <a:spLocks noGrp="1" noChangeArrowheads="1"/>
          </p:cNvSpPr>
          <p:nvPr>
            <p:ph type="body" sz="half" idx="1"/>
          </p:nvPr>
        </p:nvSpPr>
        <p:spPr>
          <a:xfrm>
            <a:off x="914400" y="1981200"/>
            <a:ext cx="9081856" cy="4114800"/>
          </a:xfrm>
        </p:spPr>
        <p:txBody>
          <a:bodyPr>
            <a:normAutofit/>
          </a:bodyPr>
          <a:lstStyle/>
          <a:p>
            <a:pPr eaLnBrk="1" hangingPunct="1">
              <a:spcAft>
                <a:spcPts val="1200"/>
              </a:spcAft>
            </a:pPr>
            <a:r>
              <a:rPr lang="en-US" altLang="en-US" dirty="0"/>
              <a:t>Injury severity via GCS helps predicts mortality as well as 3, 6, &amp; 12 month outcome (work, global, neurobehavioral)</a:t>
            </a:r>
          </a:p>
          <a:p>
            <a:pPr eaLnBrk="1" hangingPunct="1">
              <a:spcAft>
                <a:spcPts val="1200"/>
              </a:spcAft>
            </a:pPr>
            <a:r>
              <a:rPr lang="en-US" altLang="en-US" dirty="0"/>
              <a:t>Glasgow-Liege Scale (GCS + brainstem reflex) also predictive</a:t>
            </a:r>
          </a:p>
          <a:p>
            <a:pPr eaLnBrk="1" hangingPunct="1">
              <a:spcAft>
                <a:spcPts val="1200"/>
              </a:spcAft>
            </a:pPr>
            <a:r>
              <a:rPr lang="en-US" altLang="en-US" b="1" u="sng" dirty="0"/>
              <a:t>Long-term predictive influence very weak compared to other severity measures</a:t>
            </a:r>
          </a:p>
          <a:p>
            <a:pPr eaLnBrk="1" hangingPunct="1">
              <a:spcAft>
                <a:spcPts val="1200"/>
              </a:spcAft>
            </a:pPr>
            <a:r>
              <a:rPr lang="en-US" altLang="en-US" dirty="0"/>
              <a:t>Main advantage is offers earlier prognostication</a:t>
            </a:r>
          </a:p>
          <a:p>
            <a:pPr eaLnBrk="1" hangingPunct="1">
              <a:spcAft>
                <a:spcPts val="1200"/>
              </a:spcAft>
            </a:pPr>
            <a:r>
              <a:rPr lang="en-US" altLang="en-US" dirty="0"/>
              <a:t>The best motor GCS and the best overall GCS within the first 24 hours is considered to be the best </a:t>
            </a:r>
            <a:r>
              <a:rPr lang="en-US" altLang="en-US" b="1" u="sng" dirty="0"/>
              <a:t>acute</a:t>
            </a:r>
            <a:r>
              <a:rPr lang="en-US" altLang="en-US" dirty="0"/>
              <a:t> predictor of TBI outcome</a:t>
            </a:r>
          </a:p>
          <a:p>
            <a:pPr eaLnBrk="1" hangingPunct="1"/>
            <a:endParaRPr lang="en-US" altLang="en-US" dirty="0"/>
          </a:p>
        </p:txBody>
      </p:sp>
    </p:spTree>
    <p:extLst>
      <p:ext uri="{BB962C8B-B14F-4D97-AF65-F5344CB8AC3E}">
        <p14:creationId xmlns:p14="http://schemas.microsoft.com/office/powerpoint/2010/main" val="53531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1DCA59D-61AB-409E-A1E6-4A4D1C490649}"/>
              </a:ext>
            </a:extLst>
          </p:cNvPr>
          <p:cNvSpPr>
            <a:spLocks noGrp="1" noChangeArrowheads="1"/>
          </p:cNvSpPr>
          <p:nvPr>
            <p:ph type="title"/>
          </p:nvPr>
        </p:nvSpPr>
        <p:spPr/>
        <p:txBody>
          <a:bodyPr/>
          <a:lstStyle/>
          <a:p>
            <a:pPr>
              <a:defRPr/>
            </a:pPr>
            <a:r>
              <a:rPr lang="en-US" dirty="0">
                <a:solidFill>
                  <a:schemeClr val="accent1">
                    <a:satMod val="150000"/>
                  </a:schemeClr>
                </a:solidFill>
                <a:effectLst>
                  <a:outerShdw blurRad="38100" dist="38100" dir="2700000" algn="tl">
                    <a:srgbClr val="000000">
                      <a:alpha val="43137"/>
                    </a:srgbClr>
                  </a:outerShdw>
                </a:effectLst>
              </a:rPr>
              <a:t>What are specific limitations of early GCS?</a:t>
            </a:r>
          </a:p>
        </p:txBody>
      </p:sp>
      <p:sp>
        <p:nvSpPr>
          <p:cNvPr id="23555" name="Rectangle 3">
            <a:extLst>
              <a:ext uri="{FF2B5EF4-FFF2-40B4-BE49-F238E27FC236}">
                <a16:creationId xmlns:a16="http://schemas.microsoft.com/office/drawing/2014/main" id="{651DBFF9-10B5-48B0-9082-487B6B5A7DC4}"/>
              </a:ext>
            </a:extLst>
          </p:cNvPr>
          <p:cNvSpPr>
            <a:spLocks noGrp="1" noChangeArrowheads="1"/>
          </p:cNvSpPr>
          <p:nvPr>
            <p:ph idx="1"/>
          </p:nvPr>
        </p:nvSpPr>
        <p:spPr/>
        <p:txBody>
          <a:bodyPr>
            <a:normAutofit/>
          </a:bodyPr>
          <a:lstStyle/>
          <a:p>
            <a:pPr eaLnBrk="1" hangingPunct="1">
              <a:lnSpc>
                <a:spcPct val="100000"/>
              </a:lnSpc>
            </a:pPr>
            <a:r>
              <a:rPr lang="en-US" altLang="en-US" b="1" dirty="0"/>
              <a:t>Validity not well studied</a:t>
            </a:r>
          </a:p>
          <a:p>
            <a:pPr eaLnBrk="1" hangingPunct="1">
              <a:lnSpc>
                <a:spcPct val="100000"/>
              </a:lnSpc>
            </a:pPr>
            <a:r>
              <a:rPr lang="en-US" altLang="en-US" b="1" dirty="0"/>
              <a:t>Timing variability post-injury (e.g. a mild TBI can be comatose up to 30 min)</a:t>
            </a:r>
          </a:p>
          <a:p>
            <a:pPr eaLnBrk="1" hangingPunct="1">
              <a:lnSpc>
                <a:spcPct val="100000"/>
              </a:lnSpc>
            </a:pPr>
            <a:r>
              <a:rPr lang="en-US" altLang="en-US" b="1" dirty="0"/>
              <a:t>Predictability weakens progressively for longer horizons</a:t>
            </a:r>
          </a:p>
          <a:p>
            <a:pPr eaLnBrk="1" hangingPunct="1">
              <a:lnSpc>
                <a:spcPct val="100000"/>
              </a:lnSpc>
            </a:pPr>
            <a:r>
              <a:rPr lang="en-US" altLang="en-US" b="1" dirty="0"/>
              <a:t>Accuracy concerns; especially if intubated</a:t>
            </a:r>
          </a:p>
          <a:p>
            <a:pPr eaLnBrk="1" hangingPunct="1">
              <a:lnSpc>
                <a:spcPct val="100000"/>
              </a:lnSpc>
            </a:pPr>
            <a:r>
              <a:rPr lang="en-US" altLang="en-US" b="1" dirty="0"/>
              <a:t>Inappropriate for:</a:t>
            </a:r>
          </a:p>
          <a:p>
            <a:pPr lvl="1" eaLnBrk="1" hangingPunct="1">
              <a:lnSpc>
                <a:spcPct val="100000"/>
              </a:lnSpc>
            </a:pPr>
            <a:r>
              <a:rPr lang="en-US" altLang="en-US" dirty="0"/>
              <a:t>Young children</a:t>
            </a:r>
          </a:p>
          <a:p>
            <a:pPr lvl="1" eaLnBrk="1" hangingPunct="1">
              <a:lnSpc>
                <a:spcPct val="100000"/>
              </a:lnSpc>
            </a:pPr>
            <a:r>
              <a:rPr lang="en-US" altLang="en-US" dirty="0"/>
              <a:t>Severe facial injuries</a:t>
            </a:r>
          </a:p>
          <a:p>
            <a:pPr lvl="1" eaLnBrk="1" hangingPunct="1">
              <a:lnSpc>
                <a:spcPct val="100000"/>
              </a:lnSpc>
            </a:pPr>
            <a:r>
              <a:rPr lang="en-US" altLang="en-US" dirty="0"/>
              <a:t>Under heavy influence of ETOH or drugs</a:t>
            </a:r>
          </a:p>
        </p:txBody>
      </p:sp>
    </p:spTree>
    <p:extLst>
      <p:ext uri="{BB962C8B-B14F-4D97-AF65-F5344CB8AC3E}">
        <p14:creationId xmlns:p14="http://schemas.microsoft.com/office/powerpoint/2010/main" val="330968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C9A3B7F-07A4-46C0-93E5-329CFFE6A424}"/>
              </a:ext>
            </a:extLst>
          </p:cNvPr>
          <p:cNvSpPr>
            <a:spLocks noGrp="1" noChangeArrowheads="1"/>
          </p:cNvSpPr>
          <p:nvPr>
            <p:ph type="title"/>
          </p:nvPr>
        </p:nvSpPr>
        <p:spPr/>
        <p:txBody>
          <a:bodyPr/>
          <a:lstStyle/>
          <a:p>
            <a:pPr>
              <a:defRPr/>
            </a:pPr>
            <a:r>
              <a:rPr lang="en-US" dirty="0">
                <a:solidFill>
                  <a:schemeClr val="accent1">
                    <a:satMod val="150000"/>
                  </a:schemeClr>
                </a:solidFill>
                <a:effectLst>
                  <a:outerShdw blurRad="38100" dist="38100" dir="2700000" algn="tl">
                    <a:srgbClr val="000000">
                      <a:alpha val="43137"/>
                    </a:srgbClr>
                  </a:outerShdw>
                </a:effectLst>
              </a:rPr>
              <a:t>Far Better TBI Injury Severity Measures as predictors of long-term outcome</a:t>
            </a:r>
          </a:p>
        </p:txBody>
      </p:sp>
      <p:sp>
        <p:nvSpPr>
          <p:cNvPr id="24579" name="Rectangle 3">
            <a:extLst>
              <a:ext uri="{FF2B5EF4-FFF2-40B4-BE49-F238E27FC236}">
                <a16:creationId xmlns:a16="http://schemas.microsoft.com/office/drawing/2014/main" id="{F3A3A019-434B-4D5F-BE15-F3BA981B3FAA}"/>
              </a:ext>
            </a:extLst>
          </p:cNvPr>
          <p:cNvSpPr>
            <a:spLocks noGrp="1" noChangeArrowheads="1"/>
          </p:cNvSpPr>
          <p:nvPr>
            <p:ph idx="1"/>
          </p:nvPr>
        </p:nvSpPr>
        <p:spPr>
          <a:xfrm>
            <a:off x="1173480" y="2033546"/>
            <a:ext cx="9332649" cy="4456591"/>
          </a:xfrm>
        </p:spPr>
        <p:txBody>
          <a:bodyPr>
            <a:normAutofit fontScale="92500" lnSpcReduction="20000"/>
          </a:bodyPr>
          <a:lstStyle/>
          <a:p>
            <a:pPr eaLnBrk="1" hangingPunct="1">
              <a:lnSpc>
                <a:spcPct val="110000"/>
              </a:lnSpc>
            </a:pPr>
            <a:r>
              <a:rPr lang="en-US" altLang="en-US" sz="2600" b="1" dirty="0"/>
              <a:t>Length of coma</a:t>
            </a:r>
          </a:p>
          <a:p>
            <a:pPr lvl="1" eaLnBrk="1" hangingPunct="1">
              <a:lnSpc>
                <a:spcPct val="110000"/>
              </a:lnSpc>
            </a:pPr>
            <a:r>
              <a:rPr lang="en-US" altLang="en-US" sz="2200" dirty="0"/>
              <a:t>TBIMS surrogate measure is time to follow commands (TTFC)</a:t>
            </a:r>
          </a:p>
          <a:p>
            <a:pPr lvl="1">
              <a:lnSpc>
                <a:spcPct val="110000"/>
              </a:lnSpc>
            </a:pPr>
            <a:r>
              <a:rPr lang="en-US" altLang="en-US" sz="2200" dirty="0"/>
              <a:t>Predictive of GOS, cognitive skills, RTW </a:t>
            </a:r>
          </a:p>
          <a:p>
            <a:pPr lvl="1" eaLnBrk="1" hangingPunct="1">
              <a:lnSpc>
                <a:spcPct val="110000"/>
              </a:lnSpc>
            </a:pPr>
            <a:r>
              <a:rPr lang="en-US" altLang="en-US" sz="2200" dirty="0"/>
              <a:t>proportionate relationship to outcome</a:t>
            </a:r>
          </a:p>
          <a:p>
            <a:pPr lvl="1" eaLnBrk="1" hangingPunct="1">
              <a:spcBef>
                <a:spcPts val="0"/>
              </a:spcBef>
              <a:spcAft>
                <a:spcPts val="0"/>
              </a:spcAft>
            </a:pPr>
            <a:endParaRPr lang="en-US" altLang="en-US" sz="2200" dirty="0"/>
          </a:p>
          <a:p>
            <a:pPr eaLnBrk="1" hangingPunct="1">
              <a:lnSpc>
                <a:spcPct val="110000"/>
              </a:lnSpc>
              <a:spcBef>
                <a:spcPts val="600"/>
              </a:spcBef>
            </a:pPr>
            <a:r>
              <a:rPr lang="en-US" altLang="en-US" sz="2600" b="1" dirty="0"/>
              <a:t>Length of post-traumatic amnesia (PTA):</a:t>
            </a:r>
            <a:r>
              <a:rPr lang="en-US" altLang="en-US" sz="2600" dirty="0"/>
              <a:t> Time to regain continuous memory of ongoing events </a:t>
            </a:r>
          </a:p>
          <a:p>
            <a:pPr lvl="1" eaLnBrk="1" hangingPunct="1">
              <a:lnSpc>
                <a:spcPct val="110000"/>
              </a:lnSpc>
            </a:pPr>
            <a:r>
              <a:rPr lang="en-US" altLang="en-US" sz="2200" dirty="0"/>
              <a:t>Prospective: PTA = &lt; 75 on GOAT or &gt;24 on O-Log; Other; Aphasia caveats</a:t>
            </a:r>
          </a:p>
          <a:p>
            <a:pPr lvl="1" eaLnBrk="1" hangingPunct="1">
              <a:lnSpc>
                <a:spcPct val="110000"/>
              </a:lnSpc>
            </a:pPr>
            <a:r>
              <a:rPr lang="en-US" altLang="en-US" sz="2200" dirty="0"/>
              <a:t>Retrospective: oriented x 3, recalled memory gap with anchors</a:t>
            </a:r>
          </a:p>
          <a:p>
            <a:pPr lvl="1">
              <a:lnSpc>
                <a:spcPct val="110000"/>
              </a:lnSpc>
            </a:pPr>
            <a:r>
              <a:rPr lang="en-US" altLang="en-US" sz="2200" dirty="0"/>
              <a:t>Predictive of GOS, cognitive skills, RTW</a:t>
            </a:r>
          </a:p>
          <a:p>
            <a:pPr lvl="1" eaLnBrk="1" hangingPunct="1">
              <a:lnSpc>
                <a:spcPct val="110000"/>
              </a:lnSpc>
            </a:pPr>
            <a:r>
              <a:rPr lang="en-US" altLang="en-US" sz="2200" dirty="0"/>
              <a:t>Proportionate relationship</a:t>
            </a:r>
          </a:p>
          <a:p>
            <a:pPr lvl="1" eaLnBrk="1" hangingPunct="1">
              <a:lnSpc>
                <a:spcPct val="110000"/>
              </a:lnSpc>
            </a:pPr>
            <a:r>
              <a:rPr lang="en-US" altLang="en-US" sz="2200" b="1" u="sng" dirty="0"/>
              <a:t>Single best predictor of outcome in TBI</a:t>
            </a:r>
            <a:endParaRPr lang="en-US" altLang="en-US" sz="2200" u="sng" dirty="0"/>
          </a:p>
          <a:p>
            <a:pPr eaLnBrk="1" hangingPunct="1"/>
            <a:endParaRPr lang="en-US" altLang="en-US" dirty="0"/>
          </a:p>
        </p:txBody>
      </p:sp>
    </p:spTree>
    <p:extLst>
      <p:ext uri="{BB962C8B-B14F-4D97-AF65-F5344CB8AC3E}">
        <p14:creationId xmlns:p14="http://schemas.microsoft.com/office/powerpoint/2010/main" val="42262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xEl>
                                              <p:pRg st="10" end="10"/>
                                            </p:txEl>
                                          </p:spTgt>
                                        </p:tgtEl>
                                        <p:attrNameLst>
                                          <p:attrName>style.visibility</p:attrName>
                                        </p:attrNameLst>
                                      </p:cBhvr>
                                      <p:to>
                                        <p:strVal val="visible"/>
                                      </p:to>
                                    </p:set>
                                    <p:animEffect transition="in" filter="fade">
                                      <p:cBhvr>
                                        <p:cTn id="7" dur="1000"/>
                                        <p:tgtEl>
                                          <p:spTgt spid="24579">
                                            <p:txEl>
                                              <p:pRg st="10" end="10"/>
                                            </p:txEl>
                                          </p:spTgt>
                                        </p:tgtEl>
                                      </p:cBhvr>
                                    </p:animEffect>
                                    <p:anim calcmode="lin" valueType="num">
                                      <p:cBhvr>
                                        <p:cTn id="8" dur="10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F13306D-F6D5-40FB-81F9-227A94409A2A}"/>
              </a:ext>
            </a:extLst>
          </p:cNvPr>
          <p:cNvSpPr>
            <a:spLocks noGrp="1" noChangeArrowheads="1"/>
          </p:cNvSpPr>
          <p:nvPr>
            <p:ph type="title"/>
          </p:nvPr>
        </p:nvSpPr>
        <p:spPr/>
        <p:txBody>
          <a:bodyPr/>
          <a:lstStyle/>
          <a:p>
            <a:pPr>
              <a:defRPr/>
            </a:pPr>
            <a:r>
              <a:rPr lang="en-US" dirty="0">
                <a:solidFill>
                  <a:schemeClr val="accent1">
                    <a:satMod val="150000"/>
                  </a:schemeClr>
                </a:solidFill>
                <a:effectLst>
                  <a:outerShdw blurRad="38100" dist="38100" dir="2700000" algn="tl">
                    <a:srgbClr val="000000">
                      <a:alpha val="43137"/>
                    </a:srgbClr>
                  </a:outerShdw>
                </a:effectLst>
              </a:rPr>
              <a:t>TBI Length of Unresponsiveness; Caveats</a:t>
            </a:r>
          </a:p>
        </p:txBody>
      </p:sp>
      <p:sp>
        <p:nvSpPr>
          <p:cNvPr id="25603" name="Rectangle 3">
            <a:extLst>
              <a:ext uri="{FF2B5EF4-FFF2-40B4-BE49-F238E27FC236}">
                <a16:creationId xmlns:a16="http://schemas.microsoft.com/office/drawing/2014/main" id="{59AD1029-129D-4E58-A07A-9F9E134EB507}"/>
              </a:ext>
            </a:extLst>
          </p:cNvPr>
          <p:cNvSpPr>
            <a:spLocks noGrp="1" noChangeArrowheads="1"/>
          </p:cNvSpPr>
          <p:nvPr>
            <p:ph idx="1"/>
          </p:nvPr>
        </p:nvSpPr>
        <p:spPr/>
        <p:txBody>
          <a:bodyPr>
            <a:normAutofit lnSpcReduction="10000"/>
          </a:bodyPr>
          <a:lstStyle/>
          <a:p>
            <a:pPr marL="45720" indent="0" eaLnBrk="1" hangingPunct="1">
              <a:buNone/>
            </a:pPr>
            <a:r>
              <a:rPr lang="en-US" altLang="en-US" sz="2400" dirty="0"/>
              <a:t>Predictability stronger than GCS but weaker than PTA duration</a:t>
            </a:r>
          </a:p>
          <a:p>
            <a:pPr eaLnBrk="1" hangingPunct="1">
              <a:spcBef>
                <a:spcPts val="0"/>
              </a:spcBef>
            </a:pPr>
            <a:endParaRPr lang="en-US" altLang="en-US" dirty="0"/>
          </a:p>
          <a:p>
            <a:pPr marL="45720" indent="0">
              <a:buNone/>
            </a:pPr>
            <a:r>
              <a:rPr lang="en-US" altLang="en-US" sz="2400" dirty="0">
                <a:sym typeface="Wingdings" panose="05000000000000000000" pitchFamily="2" charset="2"/>
              </a:rPr>
              <a:t> When emerge </a:t>
            </a:r>
            <a:r>
              <a:rPr lang="en-US" altLang="en-US" sz="2400" dirty="0"/>
              <a:t>from coma &lt; 3 weeks, &gt; 50% regain independence in self-care</a:t>
            </a:r>
          </a:p>
          <a:p>
            <a:pPr eaLnBrk="1" hangingPunct="1">
              <a:spcBef>
                <a:spcPts val="0"/>
              </a:spcBef>
            </a:pPr>
            <a:endParaRPr lang="en-US" altLang="en-US" dirty="0"/>
          </a:p>
          <a:p>
            <a:pPr marL="45720" indent="0" eaLnBrk="1" hangingPunct="1">
              <a:buNone/>
            </a:pPr>
            <a:r>
              <a:rPr lang="en-US" altLang="en-US" sz="2400" dirty="0"/>
              <a:t>For emerging consciousness TBI group, when still in coma or vegetative at 4 weeks: </a:t>
            </a:r>
          </a:p>
          <a:p>
            <a:pPr marL="274320" lvl="1" indent="0">
              <a:buNone/>
            </a:pPr>
            <a:r>
              <a:rPr lang="en-US" altLang="en-US" dirty="0">
                <a:sym typeface="Wingdings" panose="05000000000000000000" pitchFamily="2" charset="2"/>
              </a:rPr>
              <a:t></a:t>
            </a:r>
            <a:r>
              <a:rPr lang="en-US" altLang="en-US" dirty="0"/>
              <a:t> &gt; 50% regain consciousness </a:t>
            </a:r>
          </a:p>
          <a:p>
            <a:pPr marL="274320" lvl="1" indent="0">
              <a:buNone/>
            </a:pPr>
            <a:r>
              <a:rPr lang="en-US" altLang="en-US" dirty="0">
                <a:sym typeface="Wingdings" panose="05000000000000000000" pitchFamily="2" charset="2"/>
              </a:rPr>
              <a:t> </a:t>
            </a:r>
            <a:r>
              <a:rPr lang="en-US" altLang="en-US" dirty="0"/>
              <a:t>Up to 44 % reach at least moderate disability on GOS</a:t>
            </a:r>
          </a:p>
          <a:p>
            <a:pPr marL="274320" lvl="1" indent="0">
              <a:buNone/>
            </a:pPr>
            <a:r>
              <a:rPr lang="en-US" altLang="en-US" dirty="0">
                <a:sym typeface="Wingdings" panose="05000000000000000000" pitchFamily="2" charset="2"/>
              </a:rPr>
              <a:t></a:t>
            </a:r>
            <a:r>
              <a:rPr lang="en-US" altLang="en-US" dirty="0"/>
              <a:t> 70% return to home by 2 years</a:t>
            </a:r>
          </a:p>
          <a:p>
            <a:pPr marL="274320" lvl="1" indent="0">
              <a:buNone/>
            </a:pPr>
            <a:r>
              <a:rPr lang="en-US" altLang="en-US" dirty="0">
                <a:sym typeface="Wingdings" panose="05000000000000000000" pitchFamily="2" charset="2"/>
              </a:rPr>
              <a:t> </a:t>
            </a:r>
            <a:r>
              <a:rPr lang="en-US" altLang="en-US" dirty="0"/>
              <a:t>Chance of Good Recovery on GOS very low</a:t>
            </a:r>
          </a:p>
        </p:txBody>
      </p:sp>
    </p:spTree>
    <p:extLst>
      <p:ext uri="{BB962C8B-B14F-4D97-AF65-F5344CB8AC3E}">
        <p14:creationId xmlns:p14="http://schemas.microsoft.com/office/powerpoint/2010/main" val="1586974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5D956D3-B13A-43D2-85FD-288E5BA7A4B7}"/>
              </a:ext>
            </a:extLst>
          </p:cNvPr>
          <p:cNvSpPr>
            <a:spLocks noGrp="1" noRot="1" noChangeArrowheads="1"/>
          </p:cNvSpPr>
          <p:nvPr>
            <p:ph type="title"/>
          </p:nvPr>
        </p:nvSpPr>
        <p:spPr/>
        <p:txBody>
          <a:bodyPr>
            <a:normAutofit/>
          </a:bodyPr>
          <a:lstStyle/>
          <a:p>
            <a:pPr eaLnBrk="1" hangingPunct="1">
              <a:defRPr/>
            </a:pPr>
            <a:r>
              <a:rPr lang="en-US" dirty="0">
                <a:effectLst>
                  <a:outerShdw blurRad="38100" dist="38100" dir="2700000" algn="tl">
                    <a:srgbClr val="000000">
                      <a:alpha val="43137"/>
                    </a:srgbClr>
                  </a:outerShdw>
                </a:effectLst>
              </a:rPr>
              <a:t>PTA = </a:t>
            </a:r>
            <a:r>
              <a:rPr lang="en-US" sz="3600" dirty="0" err="1">
                <a:effectLst>
                  <a:outerShdw blurRad="38100" dist="38100" dir="2700000" algn="tl">
                    <a:srgbClr val="000000">
                      <a:alpha val="43137"/>
                    </a:srgbClr>
                  </a:outerShdw>
                </a:effectLst>
              </a:rPr>
              <a:t>Anterograde</a:t>
            </a:r>
            <a:r>
              <a:rPr lang="en-US" sz="3600" dirty="0">
                <a:effectLst>
                  <a:outerShdw blurRad="38100" dist="38100" dir="2700000" algn="tl">
                    <a:srgbClr val="000000">
                      <a:alpha val="43137"/>
                    </a:srgbClr>
                  </a:outerShdw>
                </a:effectLst>
              </a:rPr>
              <a:t> Amnesia after TBI</a:t>
            </a:r>
          </a:p>
        </p:txBody>
      </p:sp>
      <p:sp>
        <p:nvSpPr>
          <p:cNvPr id="9219" name="Rectangle 3">
            <a:extLst>
              <a:ext uri="{FF2B5EF4-FFF2-40B4-BE49-F238E27FC236}">
                <a16:creationId xmlns:a16="http://schemas.microsoft.com/office/drawing/2014/main" id="{42362524-B3D5-4070-9F20-3C9A83F47AAC}"/>
              </a:ext>
            </a:extLst>
          </p:cNvPr>
          <p:cNvSpPr>
            <a:spLocks noGrp="1" noRot="1" noChangeArrowheads="1"/>
          </p:cNvSpPr>
          <p:nvPr>
            <p:ph idx="1"/>
          </p:nvPr>
        </p:nvSpPr>
        <p:spPr/>
        <p:txBody>
          <a:bodyPr/>
          <a:lstStyle/>
          <a:p>
            <a:pPr>
              <a:lnSpc>
                <a:spcPct val="100000"/>
              </a:lnSpc>
              <a:spcBef>
                <a:spcPts val="1800"/>
              </a:spcBef>
              <a:buFont typeface="Arial" charset="0"/>
              <a:buChar char="►"/>
              <a:defRPr/>
            </a:pPr>
            <a:r>
              <a:rPr lang="en-US" dirty="0"/>
              <a:t>Term popularized by Russell &amp; Smith 1961.</a:t>
            </a:r>
          </a:p>
          <a:p>
            <a:pPr>
              <a:lnSpc>
                <a:spcPct val="100000"/>
              </a:lnSpc>
              <a:spcBef>
                <a:spcPts val="1800"/>
              </a:spcBef>
              <a:buFont typeface="Arial" charset="0"/>
              <a:buChar char="►"/>
              <a:defRPr/>
            </a:pPr>
            <a:r>
              <a:rPr lang="en-US" dirty="0"/>
              <a:t>PTA is the period of time from the point of injury until the individual has a continuous memory for ongoing events </a:t>
            </a:r>
            <a:r>
              <a:rPr lang="en-US" sz="2000" dirty="0"/>
              <a:t>(Whyte &amp; Rosenthal, 1988). </a:t>
            </a:r>
          </a:p>
          <a:p>
            <a:pPr>
              <a:lnSpc>
                <a:spcPct val="100000"/>
              </a:lnSpc>
              <a:spcBef>
                <a:spcPts val="1800"/>
              </a:spcBef>
              <a:buFont typeface="Arial" charset="0"/>
              <a:buChar char="►"/>
              <a:defRPr/>
            </a:pPr>
            <a:r>
              <a:rPr lang="en-US" dirty="0"/>
              <a:t>The patient just emerged from PTA “remembers today what happened yesterday and does not begin each day with a blank mind” </a:t>
            </a:r>
            <a:r>
              <a:rPr lang="en-US" sz="2000" dirty="0"/>
              <a:t>(</a:t>
            </a:r>
            <a:r>
              <a:rPr lang="en-US" sz="2000" dirty="0" err="1"/>
              <a:t>Jennett</a:t>
            </a:r>
            <a:r>
              <a:rPr lang="en-US" sz="2000" dirty="0"/>
              <a:t> &amp; Teasdale 1981). </a:t>
            </a:r>
          </a:p>
          <a:p>
            <a:pPr>
              <a:lnSpc>
                <a:spcPct val="100000"/>
              </a:lnSpc>
              <a:spcBef>
                <a:spcPts val="1800"/>
              </a:spcBef>
              <a:buFont typeface="Arial" charset="0"/>
              <a:buChar char="►"/>
              <a:defRPr/>
            </a:pPr>
            <a:r>
              <a:rPr lang="en-US" dirty="0"/>
              <a:t>Also has been described as post-TBI </a:t>
            </a:r>
            <a:r>
              <a:rPr lang="en-US" dirty="0" err="1"/>
              <a:t>confusional</a:t>
            </a:r>
            <a:r>
              <a:rPr lang="en-US" dirty="0"/>
              <a:t> state, a form of delirium</a:t>
            </a:r>
          </a:p>
          <a:p>
            <a:pPr eaLnBrk="1" hangingPunct="1">
              <a:lnSpc>
                <a:spcPct val="90000"/>
              </a:lnSpc>
              <a:buFont typeface="Arial" charset="0"/>
              <a:buChar char="►"/>
              <a:defRPr/>
            </a:pPr>
            <a:endParaRPr lang="en-US" dirty="0"/>
          </a:p>
          <a:p>
            <a:pPr eaLnBrk="1" hangingPunct="1">
              <a:lnSpc>
                <a:spcPct val="90000"/>
              </a:lnSpc>
              <a:buFont typeface="Arial" charset="0"/>
              <a:buChar char="►"/>
              <a:defRPr/>
            </a:pPr>
            <a:endParaRPr lang="en-US" dirty="0"/>
          </a:p>
        </p:txBody>
      </p:sp>
      <p:sp>
        <p:nvSpPr>
          <p:cNvPr id="2" name="Slide Number Placeholder 1">
            <a:extLst>
              <a:ext uri="{FF2B5EF4-FFF2-40B4-BE49-F238E27FC236}">
                <a16:creationId xmlns:a16="http://schemas.microsoft.com/office/drawing/2014/main" id="{13F983BB-EB84-4425-B061-574582AF8588}"/>
              </a:ext>
            </a:extLst>
          </p:cNvPr>
          <p:cNvSpPr>
            <a:spLocks noGrp="1"/>
          </p:cNvSpPr>
          <p:nvPr>
            <p:ph type="sldNum" sz="quarter" idx="12"/>
          </p:nvPr>
        </p:nvSpPr>
        <p:spPr/>
        <p:txBody>
          <a:bodyPr/>
          <a:lstStyle/>
          <a:p>
            <a:fld id="{DA33CDBA-D671-4D7A-9AEA-AA3B6475A26E}" type="slidenum">
              <a:rPr lang="en-US" smtClean="0"/>
              <a:t>17</a:t>
            </a:fld>
            <a:endParaRPr lang="en-US"/>
          </a:p>
        </p:txBody>
      </p:sp>
    </p:spTree>
    <p:extLst>
      <p:ext uri="{BB962C8B-B14F-4D97-AF65-F5344CB8AC3E}">
        <p14:creationId xmlns:p14="http://schemas.microsoft.com/office/powerpoint/2010/main" val="1520871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2A29B2EC-D62B-4A9D-A772-07393452DD26}"/>
              </a:ext>
            </a:extLst>
          </p:cNvPr>
          <p:cNvSpPr>
            <a:spLocks noGrp="1" noRot="1" noChangeArrowheads="1"/>
          </p:cNvSpPr>
          <p:nvPr>
            <p:ph type="title"/>
          </p:nvPr>
        </p:nvSpPr>
        <p:spPr>
          <a:xfrm>
            <a:off x="1981200" y="0"/>
            <a:ext cx="8229600" cy="1143000"/>
          </a:xfrm>
        </p:spPr>
        <p:txBody>
          <a:bodyPr/>
          <a:lstStyle/>
          <a:p>
            <a:pPr eaLnBrk="1" hangingPunct="1">
              <a:defRPr/>
            </a:pPr>
            <a:r>
              <a:rPr lang="en-US"/>
              <a:t>DAI: Phase Time Relation</a:t>
            </a:r>
          </a:p>
        </p:txBody>
      </p:sp>
      <p:graphicFrame>
        <p:nvGraphicFramePr>
          <p:cNvPr id="1026" name="Object 5">
            <a:extLst>
              <a:ext uri="{FF2B5EF4-FFF2-40B4-BE49-F238E27FC236}">
                <a16:creationId xmlns:a16="http://schemas.microsoft.com/office/drawing/2014/main" id="{5341BC87-D4BD-4322-A21B-75336270BE7D}"/>
              </a:ext>
            </a:extLst>
          </p:cNvPr>
          <p:cNvGraphicFramePr>
            <a:graphicFrameLocks noGrp="1" noChangeAspect="1"/>
          </p:cNvGraphicFramePr>
          <p:nvPr>
            <p:ph idx="1"/>
            <p:extLst>
              <p:ext uri="{D42A27DB-BD31-4B8C-83A1-F6EECF244321}">
                <p14:modId xmlns:p14="http://schemas.microsoft.com/office/powerpoint/2010/main" val="650774289"/>
              </p:ext>
            </p:extLst>
          </p:nvPr>
        </p:nvGraphicFramePr>
        <p:xfrm>
          <a:off x="1982789" y="1752600"/>
          <a:ext cx="8226425" cy="4800600"/>
        </p:xfrm>
        <a:graphic>
          <a:graphicData uri="http://schemas.openxmlformats.org/presentationml/2006/ole">
            <mc:AlternateContent xmlns:mc="http://schemas.openxmlformats.org/markup-compatibility/2006">
              <mc:Choice xmlns:v="urn:schemas-microsoft-com:vml" Requires="v">
                <p:oleObj spid="_x0000_s2112" name="Chart" r:id="rId3" imgW="10287000" imgH="5655729" progId="MSGraph.Chart.8">
                  <p:embed followColorScheme="full"/>
                </p:oleObj>
              </mc:Choice>
              <mc:Fallback>
                <p:oleObj name="Chart" r:id="rId3" imgW="10287000" imgH="5655729" progId="MSGraph.Chart.8">
                  <p:embed followColorScheme="full"/>
                  <p:pic>
                    <p:nvPicPr>
                      <p:cNvPr id="1026" name="Object 5">
                        <a:extLst>
                          <a:ext uri="{FF2B5EF4-FFF2-40B4-BE49-F238E27FC236}">
                            <a16:creationId xmlns:a16="http://schemas.microsoft.com/office/drawing/2014/main" id="{5341BC87-D4BD-4322-A21B-75336270BE7D}"/>
                          </a:ext>
                        </a:extLst>
                      </p:cNvPr>
                      <p:cNvPicPr>
                        <a:picLocks noChangeAspect="1" noChangeArrowheads="1"/>
                      </p:cNvPicPr>
                      <p:nvPr/>
                    </p:nvPicPr>
                    <p:blipFill>
                      <a:blip r:embed="rId4"/>
                      <a:srcRect/>
                      <a:stretch>
                        <a:fillRect/>
                      </a:stretch>
                    </p:blipFill>
                    <p:spPr bwMode="auto">
                      <a:xfrm>
                        <a:off x="1982789" y="1752600"/>
                        <a:ext cx="8226425" cy="4800600"/>
                      </a:xfrm>
                      <a:prstGeom prst="rect">
                        <a:avLst/>
                      </a:prstGeom>
                    </p:spPr>
                  </p:pic>
                </p:oleObj>
              </mc:Fallback>
            </mc:AlternateContent>
          </a:graphicData>
        </a:graphic>
      </p:graphicFrame>
      <p:sp>
        <p:nvSpPr>
          <p:cNvPr id="1028" name="AutoShape 25">
            <a:extLst>
              <a:ext uri="{FF2B5EF4-FFF2-40B4-BE49-F238E27FC236}">
                <a16:creationId xmlns:a16="http://schemas.microsoft.com/office/drawing/2014/main" id="{3151E171-3437-462E-AB4A-0DDA26887109}"/>
              </a:ext>
            </a:extLst>
          </p:cNvPr>
          <p:cNvSpPr>
            <a:spLocks noChangeArrowheads="1"/>
          </p:cNvSpPr>
          <p:nvPr/>
        </p:nvSpPr>
        <p:spPr bwMode="auto">
          <a:xfrm rot="5400000">
            <a:off x="267254" y="4369732"/>
            <a:ext cx="5067300" cy="1464817"/>
          </a:xfrm>
          <a:prstGeom prst="bracePair">
            <a:avLst>
              <a:gd name="adj" fmla="val 8333"/>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dirty="0">
              <a:solidFill>
                <a:srgbClr val="FFFFFF"/>
              </a:solidFill>
            </a:endParaRPr>
          </a:p>
        </p:txBody>
      </p:sp>
      <p:sp>
        <p:nvSpPr>
          <p:cNvPr id="1029" name="Text Box 26">
            <a:extLst>
              <a:ext uri="{FF2B5EF4-FFF2-40B4-BE49-F238E27FC236}">
                <a16:creationId xmlns:a16="http://schemas.microsoft.com/office/drawing/2014/main" id="{A85CE05A-4315-4F65-86FC-33A6375C3D06}"/>
              </a:ext>
            </a:extLst>
          </p:cNvPr>
          <p:cNvSpPr txBox="1">
            <a:spLocks noChangeArrowheads="1"/>
          </p:cNvSpPr>
          <p:nvPr/>
        </p:nvSpPr>
        <p:spPr bwMode="auto">
          <a:xfrm>
            <a:off x="2133600" y="2385134"/>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b="1">
                <a:solidFill>
                  <a:srgbClr val="FFFFFF"/>
                </a:solidFill>
                <a:latin typeface="Arial" panose="020B0604020202020204" pitchFamily="34" charset="0"/>
              </a:rPr>
              <a:t>  PTA duration</a:t>
            </a:r>
          </a:p>
        </p:txBody>
      </p:sp>
      <p:sp>
        <p:nvSpPr>
          <p:cNvPr id="1030" name="AutoShape 27">
            <a:extLst>
              <a:ext uri="{FF2B5EF4-FFF2-40B4-BE49-F238E27FC236}">
                <a16:creationId xmlns:a16="http://schemas.microsoft.com/office/drawing/2014/main" id="{3328BD7A-91EF-4D21-AF21-038DE6DB2F75}"/>
              </a:ext>
            </a:extLst>
          </p:cNvPr>
          <p:cNvSpPr>
            <a:spLocks noChangeArrowheads="1"/>
          </p:cNvSpPr>
          <p:nvPr/>
        </p:nvSpPr>
        <p:spPr bwMode="auto">
          <a:xfrm rot="5400000">
            <a:off x="2830495" y="900114"/>
            <a:ext cx="6400800" cy="7924800"/>
          </a:xfrm>
          <a:prstGeom prst="bracePair">
            <a:avLst>
              <a:gd name="adj" fmla="val 8333"/>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1031" name="Text Box 28">
            <a:extLst>
              <a:ext uri="{FF2B5EF4-FFF2-40B4-BE49-F238E27FC236}">
                <a16:creationId xmlns:a16="http://schemas.microsoft.com/office/drawing/2014/main" id="{572910F5-43B9-45AB-96FB-47F58DF4F89D}"/>
              </a:ext>
            </a:extLst>
          </p:cNvPr>
          <p:cNvSpPr txBox="1">
            <a:spLocks noChangeArrowheads="1"/>
          </p:cNvSpPr>
          <p:nvPr/>
        </p:nvSpPr>
        <p:spPr bwMode="auto">
          <a:xfrm>
            <a:off x="4114800" y="1295401"/>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b="1">
                <a:solidFill>
                  <a:srgbClr val="FFFFFF"/>
                </a:solidFill>
                <a:latin typeface="Arial" panose="020B0604020202020204" pitchFamily="34" charset="0"/>
              </a:rPr>
              <a:t>Cognitive Impairment c/w baseline</a:t>
            </a:r>
          </a:p>
        </p:txBody>
      </p:sp>
    </p:spTree>
    <p:extLst>
      <p:ext uri="{BB962C8B-B14F-4D97-AF65-F5344CB8AC3E}">
        <p14:creationId xmlns:p14="http://schemas.microsoft.com/office/powerpoint/2010/main" val="270766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92DE-2228-41E7-91B4-7332D47F088C}"/>
              </a:ext>
            </a:extLst>
          </p:cNvPr>
          <p:cNvSpPr>
            <a:spLocks noGrp="1"/>
          </p:cNvSpPr>
          <p:nvPr>
            <p:ph type="title"/>
          </p:nvPr>
        </p:nvSpPr>
        <p:spPr/>
        <p:txBody>
          <a:bodyPr/>
          <a:lstStyle/>
          <a:p>
            <a:r>
              <a:rPr lang="en-US" sz="1800" dirty="0">
                <a:effectLst/>
                <a:latin typeface="Times New Roman" panose="02020603050405020304" pitchFamily="18" charset="0"/>
                <a:ea typeface="Times New Roman" panose="02020603050405020304" pitchFamily="18" charset="0"/>
              </a:rPr>
              <a:t>Walker WC, Ketchum JM, Marwitz JH, Chen T, Hammond F, Sherer M, </a:t>
            </a:r>
            <a:r>
              <a:rPr lang="en-US" sz="1800" dirty="0" err="1">
                <a:effectLst/>
                <a:latin typeface="Times New Roman" panose="02020603050405020304" pitchFamily="18" charset="0"/>
                <a:ea typeface="Times New Roman" panose="02020603050405020304" pitchFamily="18" charset="0"/>
              </a:rPr>
              <a:t>Meythaler</a:t>
            </a:r>
            <a:r>
              <a:rPr lang="en-US" sz="1800" dirty="0">
                <a:effectLst/>
                <a:latin typeface="Times New Roman" panose="02020603050405020304" pitchFamily="18" charset="0"/>
                <a:ea typeface="Times New Roman" panose="02020603050405020304" pitchFamily="18" charset="0"/>
              </a:rPr>
              <a:t> J. </a:t>
            </a:r>
            <a:r>
              <a:rPr lang="en-US" sz="2400" dirty="0">
                <a:effectLst/>
                <a:latin typeface="Times New Roman" panose="02020603050405020304" pitchFamily="18" charset="0"/>
                <a:ea typeface="Times New Roman" panose="02020603050405020304" pitchFamily="18" charset="0"/>
              </a:rPr>
              <a:t>A </a:t>
            </a:r>
            <a:r>
              <a:rPr lang="en-US" sz="2400" dirty="0" err="1">
                <a:effectLst/>
                <a:latin typeface="Times New Roman" panose="02020603050405020304" pitchFamily="18" charset="0"/>
                <a:ea typeface="Times New Roman" panose="02020603050405020304" pitchFamily="18" charset="0"/>
              </a:rPr>
              <a:t>multicentre</a:t>
            </a:r>
            <a:r>
              <a:rPr lang="en-US" sz="2400" dirty="0">
                <a:effectLst/>
                <a:latin typeface="Times New Roman" panose="02020603050405020304" pitchFamily="18" charset="0"/>
                <a:ea typeface="Times New Roman" panose="02020603050405020304" pitchFamily="18" charset="0"/>
              </a:rPr>
              <a:t> study on the clinical utility of post-traumatic amnesia duration in predicting global outcome after moderate-severe traumatic brain injury. </a:t>
            </a:r>
            <a:r>
              <a:rPr lang="en-US" sz="1800" i="1" dirty="0">
                <a:effectLst/>
                <a:ea typeface="Times New Roman" panose="02020603050405020304" pitchFamily="18" charset="0"/>
              </a:rPr>
              <a:t>J Neurol </a:t>
            </a:r>
            <a:r>
              <a:rPr lang="en-US" sz="1800" i="1" dirty="0" err="1">
                <a:effectLst/>
                <a:ea typeface="Times New Roman" panose="02020603050405020304" pitchFamily="18" charset="0"/>
              </a:rPr>
              <a:t>Neurosurg</a:t>
            </a:r>
            <a:r>
              <a:rPr lang="en-US" sz="1800" i="1" dirty="0">
                <a:effectLst/>
                <a:ea typeface="Times New Roman" panose="02020603050405020304" pitchFamily="18" charset="0"/>
              </a:rPr>
              <a:t> Psychiatry </a:t>
            </a:r>
            <a:r>
              <a:rPr lang="en-US" sz="1800" dirty="0">
                <a:effectLst/>
                <a:latin typeface="Times New Roman" panose="02020603050405020304" pitchFamily="18" charset="0"/>
                <a:ea typeface="Times New Roman" panose="02020603050405020304" pitchFamily="18" charset="0"/>
              </a:rPr>
              <a:t>2010</a:t>
            </a:r>
            <a:r>
              <a:rPr lang="en-US" sz="1800" b="0" dirty="0">
                <a:effectLst/>
                <a:latin typeface="Times New Roman" panose="02020603050405020304" pitchFamily="18" charset="0"/>
                <a:ea typeface="Times New Roman" panose="02020603050405020304" pitchFamily="18" charset="0"/>
              </a:rPr>
              <a:t>;81:</a:t>
            </a:r>
            <a:r>
              <a:rPr lang="en-US" sz="1800" dirty="0">
                <a:effectLst/>
                <a:latin typeface="Times New Roman" panose="02020603050405020304" pitchFamily="18" charset="0"/>
                <a:ea typeface="Times New Roman" panose="02020603050405020304" pitchFamily="18" charset="0"/>
              </a:rPr>
              <a:t>87</a:t>
            </a:r>
            <a:r>
              <a:rPr lang="en-US" sz="1800" b="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89.</a:t>
            </a:r>
            <a:endParaRPr lang="en-US" dirty="0"/>
          </a:p>
        </p:txBody>
      </p:sp>
      <p:pic>
        <p:nvPicPr>
          <p:cNvPr id="5" name="Content Placeholder 4">
            <a:extLst>
              <a:ext uri="{FF2B5EF4-FFF2-40B4-BE49-F238E27FC236}">
                <a16:creationId xmlns:a16="http://schemas.microsoft.com/office/drawing/2014/main" id="{0CB21889-34A4-46FF-AA0A-678F12D96B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304" t="20646" r="5988" b="11606"/>
          <a:stretch/>
        </p:blipFill>
        <p:spPr>
          <a:xfrm>
            <a:off x="284385" y="2502893"/>
            <a:ext cx="11443789" cy="3745507"/>
          </a:xfrm>
        </p:spPr>
      </p:pic>
    </p:spTree>
    <p:extLst>
      <p:ext uri="{BB962C8B-B14F-4D97-AF65-F5344CB8AC3E}">
        <p14:creationId xmlns:p14="http://schemas.microsoft.com/office/powerpoint/2010/main" val="193623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3FC1-D6A3-4EDA-8267-2EDA633C8536}"/>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Besides injury factors and patient characteristics, PROGNOSIS depends on:</a:t>
            </a:r>
          </a:p>
        </p:txBody>
      </p:sp>
      <p:sp>
        <p:nvSpPr>
          <p:cNvPr id="3" name="Content Placeholder 2">
            <a:extLst>
              <a:ext uri="{FF2B5EF4-FFF2-40B4-BE49-F238E27FC236}">
                <a16:creationId xmlns:a16="http://schemas.microsoft.com/office/drawing/2014/main" id="{D0D4A3EB-7E63-44BF-BD94-A32CF864B6C7}"/>
              </a:ext>
            </a:extLst>
          </p:cNvPr>
          <p:cNvSpPr>
            <a:spLocks noGrp="1"/>
          </p:cNvSpPr>
          <p:nvPr>
            <p:ph sz="half" idx="1"/>
          </p:nvPr>
        </p:nvSpPr>
        <p:spPr/>
        <p:txBody>
          <a:bodyPr>
            <a:normAutofit/>
          </a:bodyPr>
          <a:lstStyle/>
          <a:p>
            <a:r>
              <a:rPr lang="en-US" sz="2400" dirty="0"/>
              <a:t>Population considered</a:t>
            </a:r>
          </a:p>
          <a:p>
            <a:pPr lvl="1"/>
            <a:r>
              <a:rPr lang="en-US" sz="2000" dirty="0"/>
              <a:t>All cases</a:t>
            </a:r>
          </a:p>
          <a:p>
            <a:pPr lvl="1"/>
            <a:r>
              <a:rPr lang="en-US" sz="2000" dirty="0"/>
              <a:t>Hospitalized only</a:t>
            </a:r>
          </a:p>
          <a:p>
            <a:pPr lvl="1"/>
            <a:r>
              <a:rPr lang="en-US" sz="2000" dirty="0"/>
              <a:t>Acute rehab admissions only</a:t>
            </a:r>
          </a:p>
          <a:p>
            <a:pPr lvl="1"/>
            <a:r>
              <a:rPr lang="en-US" sz="2000" dirty="0"/>
              <a:t>Other</a:t>
            </a:r>
          </a:p>
          <a:p>
            <a:r>
              <a:rPr lang="en-US" sz="2400" dirty="0"/>
              <a:t>Time frame</a:t>
            </a:r>
          </a:p>
          <a:p>
            <a:pPr lvl="1"/>
            <a:r>
              <a:rPr lang="en-US" sz="2000" dirty="0"/>
              <a:t>Short term</a:t>
            </a:r>
          </a:p>
          <a:p>
            <a:pPr lvl="1"/>
            <a:r>
              <a:rPr lang="en-US" sz="2000" dirty="0"/>
              <a:t>Long term</a:t>
            </a:r>
          </a:p>
          <a:p>
            <a:endParaRPr lang="en-US" dirty="0"/>
          </a:p>
        </p:txBody>
      </p:sp>
      <p:sp>
        <p:nvSpPr>
          <p:cNvPr id="4" name="Content Placeholder 3">
            <a:extLst>
              <a:ext uri="{FF2B5EF4-FFF2-40B4-BE49-F238E27FC236}">
                <a16:creationId xmlns:a16="http://schemas.microsoft.com/office/drawing/2014/main" id="{D0688BCC-43F6-4332-8638-1482918CF1E1}"/>
              </a:ext>
            </a:extLst>
          </p:cNvPr>
          <p:cNvSpPr>
            <a:spLocks noGrp="1"/>
          </p:cNvSpPr>
          <p:nvPr>
            <p:ph sz="half" idx="2"/>
          </p:nvPr>
        </p:nvSpPr>
        <p:spPr/>
        <p:txBody>
          <a:bodyPr>
            <a:normAutofit/>
          </a:bodyPr>
          <a:lstStyle/>
          <a:p>
            <a:r>
              <a:rPr lang="en-US" sz="2400" dirty="0"/>
              <a:t>Outcome being measured</a:t>
            </a:r>
          </a:p>
          <a:p>
            <a:pPr lvl="1"/>
            <a:r>
              <a:rPr lang="en-US" sz="2000" dirty="0"/>
              <a:t>Impairment (organ level)</a:t>
            </a:r>
          </a:p>
          <a:p>
            <a:pPr lvl="1"/>
            <a:r>
              <a:rPr lang="en-US" sz="2000" dirty="0"/>
              <a:t>Functional (person level)</a:t>
            </a:r>
          </a:p>
          <a:p>
            <a:pPr lvl="1"/>
            <a:r>
              <a:rPr lang="en-US" sz="2000" dirty="0"/>
              <a:t>Participation (person ↔ society)</a:t>
            </a:r>
          </a:p>
          <a:p>
            <a:pPr lvl="1"/>
            <a:r>
              <a:rPr lang="en-US" sz="2000" dirty="0"/>
              <a:t>Satisfaction</a:t>
            </a:r>
          </a:p>
          <a:p>
            <a:pPr lvl="1"/>
            <a:r>
              <a:rPr lang="en-US" sz="2000" dirty="0"/>
              <a:t>Global</a:t>
            </a:r>
          </a:p>
          <a:p>
            <a:endParaRPr lang="en-US" dirty="0"/>
          </a:p>
        </p:txBody>
      </p:sp>
    </p:spTree>
    <p:extLst>
      <p:ext uri="{BB962C8B-B14F-4D97-AF65-F5344CB8AC3E}">
        <p14:creationId xmlns:p14="http://schemas.microsoft.com/office/powerpoint/2010/main" val="19500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A7F6-1F5C-4EDB-AD6C-AE927E6BB867}"/>
              </a:ext>
            </a:extLst>
          </p:cNvPr>
          <p:cNvSpPr>
            <a:spLocks noGrp="1"/>
          </p:cNvSpPr>
          <p:nvPr>
            <p:ph type="title"/>
          </p:nvPr>
        </p:nvSpPr>
        <p:spPr>
          <a:xfrm>
            <a:off x="720967" y="1516887"/>
            <a:ext cx="11019739" cy="561588"/>
          </a:xfrm>
        </p:spPr>
        <p:txBody>
          <a:bodyPr>
            <a:normAutofit/>
          </a:bodyPr>
          <a:lstStyle/>
          <a:p>
            <a:r>
              <a:rPr lang="en-US" sz="2800" b="1" dirty="0"/>
              <a:t>Overall Results: </a:t>
            </a:r>
            <a:r>
              <a:rPr lang="en-US" sz="2800" dirty="0">
                <a:solidFill>
                  <a:schemeClr val="tx2"/>
                </a:solidFill>
              </a:rPr>
              <a:t>Improvement in GOS levels over outcome years</a:t>
            </a:r>
          </a:p>
        </p:txBody>
      </p:sp>
      <p:sp>
        <p:nvSpPr>
          <p:cNvPr id="3" name="Content Placeholder 2">
            <a:extLst>
              <a:ext uri="{FF2B5EF4-FFF2-40B4-BE49-F238E27FC236}">
                <a16:creationId xmlns:a16="http://schemas.microsoft.com/office/drawing/2014/main" id="{43DCD99A-6C6F-4475-9CCB-DADB6C18CBF3}"/>
              </a:ext>
            </a:extLst>
          </p:cNvPr>
          <p:cNvSpPr>
            <a:spLocks noGrp="1"/>
          </p:cNvSpPr>
          <p:nvPr>
            <p:ph idx="1"/>
          </p:nvPr>
        </p:nvSpPr>
        <p:spPr>
          <a:xfrm>
            <a:off x="838199" y="2283201"/>
            <a:ext cx="5104912" cy="4147457"/>
          </a:xfrm>
        </p:spPr>
        <p:txBody>
          <a:bodyPr>
            <a:normAutofit fontScale="85000" lnSpcReduction="20000"/>
          </a:bodyPr>
          <a:lstStyle/>
          <a:p>
            <a:pPr>
              <a:lnSpc>
                <a:spcPct val="120000"/>
              </a:lnSpc>
            </a:pPr>
            <a:r>
              <a:rPr lang="en-US" sz="3100" b="1" dirty="0">
                <a:solidFill>
                  <a:schemeClr val="accent2"/>
                </a:solidFill>
              </a:rPr>
              <a:t>Severe Disability</a:t>
            </a:r>
          </a:p>
          <a:p>
            <a:pPr lvl="1">
              <a:lnSpc>
                <a:spcPct val="120000"/>
              </a:lnSpc>
            </a:pPr>
            <a:r>
              <a:rPr lang="en-US" sz="3200" dirty="0"/>
              <a:t>31.8% at 1-year post-injury</a:t>
            </a:r>
          </a:p>
          <a:p>
            <a:pPr lvl="1">
              <a:lnSpc>
                <a:spcPct val="120000"/>
              </a:lnSpc>
            </a:pPr>
            <a:r>
              <a:rPr lang="en-US" sz="3200" dirty="0"/>
              <a:t>26.9% at 2-year</a:t>
            </a:r>
          </a:p>
          <a:p>
            <a:pPr lvl="1">
              <a:lnSpc>
                <a:spcPct val="120000"/>
              </a:lnSpc>
            </a:pPr>
            <a:r>
              <a:rPr lang="en-US" sz="3200" dirty="0"/>
              <a:t>21.8% at 5-year</a:t>
            </a:r>
          </a:p>
          <a:p>
            <a:pPr lvl="1">
              <a:lnSpc>
                <a:spcPct val="120000"/>
              </a:lnSpc>
            </a:pPr>
            <a:endParaRPr lang="en-US" dirty="0"/>
          </a:p>
          <a:p>
            <a:pPr>
              <a:lnSpc>
                <a:spcPct val="120000"/>
              </a:lnSpc>
            </a:pPr>
            <a:r>
              <a:rPr lang="en-US" sz="3100" b="1" dirty="0">
                <a:solidFill>
                  <a:schemeClr val="accent6"/>
                </a:solidFill>
              </a:rPr>
              <a:t>Good Recovery</a:t>
            </a:r>
          </a:p>
          <a:p>
            <a:pPr lvl="1">
              <a:lnSpc>
                <a:spcPct val="120000"/>
              </a:lnSpc>
            </a:pPr>
            <a:r>
              <a:rPr lang="en-US" sz="2900" dirty="0"/>
              <a:t>35.9% at 1-year post-injury</a:t>
            </a:r>
          </a:p>
          <a:p>
            <a:pPr lvl="1">
              <a:lnSpc>
                <a:spcPct val="120000"/>
              </a:lnSpc>
            </a:pPr>
            <a:r>
              <a:rPr lang="en-US" sz="2900" dirty="0"/>
              <a:t>39.5% at 2-year</a:t>
            </a:r>
          </a:p>
          <a:p>
            <a:pPr lvl="1">
              <a:lnSpc>
                <a:spcPct val="120000"/>
              </a:lnSpc>
            </a:pPr>
            <a:r>
              <a:rPr lang="en-US" sz="2900" dirty="0"/>
              <a:t>42.0% at 5-year</a:t>
            </a:r>
          </a:p>
        </p:txBody>
      </p:sp>
      <p:graphicFrame>
        <p:nvGraphicFramePr>
          <p:cNvPr id="7" name="Chart 6">
            <a:extLst>
              <a:ext uri="{FF2B5EF4-FFF2-40B4-BE49-F238E27FC236}">
                <a16:creationId xmlns:a16="http://schemas.microsoft.com/office/drawing/2014/main" id="{DF639216-1B01-4676-B06D-234CBB3E7CAA}"/>
              </a:ext>
            </a:extLst>
          </p:cNvPr>
          <p:cNvGraphicFramePr/>
          <p:nvPr>
            <p:extLst>
              <p:ext uri="{D42A27DB-BD31-4B8C-83A1-F6EECF244321}">
                <p14:modId xmlns:p14="http://schemas.microsoft.com/office/powerpoint/2010/main" val="2769262660"/>
              </p:ext>
            </p:extLst>
          </p:nvPr>
        </p:nvGraphicFramePr>
        <p:xfrm>
          <a:off x="6248890" y="2174949"/>
          <a:ext cx="5292873" cy="4363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2E2A04B-7085-410E-BB73-36013B385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8F90710-720E-499E-B7B2-F7616D32BF06}"/>
              </a:ext>
            </a:extLst>
          </p:cNvPr>
          <p:cNvSpPr txBox="1"/>
          <p:nvPr/>
        </p:nvSpPr>
        <p:spPr>
          <a:xfrm>
            <a:off x="720967" y="220085"/>
            <a:ext cx="10213352" cy="1200329"/>
          </a:xfrm>
          <a:prstGeom prst="rect">
            <a:avLst/>
          </a:prstGeom>
          <a:noFill/>
        </p:spPr>
        <p:txBody>
          <a:bodyPr wrap="square">
            <a:spAutoFit/>
          </a:bodyPr>
          <a:lstStyle/>
          <a:p>
            <a:pPr marR="0" lvl="0">
              <a:spcBef>
                <a:spcPts val="0"/>
              </a:spcBef>
              <a:spcAft>
                <a:spcPts val="0"/>
              </a:spcAft>
              <a:tabLst>
                <a:tab pos="-914400" algn="l"/>
                <a:tab pos="0" algn="l"/>
                <a:tab pos="0" algn="l"/>
              </a:tabLst>
            </a:pPr>
            <a:r>
              <a:rPr lang="en-US" dirty="0">
                <a:solidFill>
                  <a:schemeClr val="tx2"/>
                </a:solidFill>
                <a:effectLst/>
                <a:latin typeface="Times New Roman" panose="02020603050405020304" pitchFamily="18" charset="0"/>
                <a:ea typeface="Times New Roman" panose="02020603050405020304" pitchFamily="18" charset="0"/>
              </a:rPr>
              <a:t>Walker WC, Stromberg KA, Marwitz JH, Sima AP, Agyemang AA, Graham KM, Harrison-Felix C, Hoffman JM, Brown AW, Kreutzer JS, Merchant R. </a:t>
            </a:r>
            <a:r>
              <a:rPr lang="en-US" b="1" dirty="0">
                <a:solidFill>
                  <a:schemeClr val="tx2"/>
                </a:solidFill>
                <a:effectLst/>
                <a:latin typeface="Times New Roman" panose="02020603050405020304" pitchFamily="18" charset="0"/>
                <a:ea typeface="Times New Roman" panose="02020603050405020304" pitchFamily="18" charset="0"/>
              </a:rPr>
              <a:t>Predicting long-term global outcome after traumatic brain injury: Development of a practical prognostic tool using the TBI Model Systems National Database. </a:t>
            </a:r>
            <a:r>
              <a:rPr lang="en-US" i="1" dirty="0">
                <a:solidFill>
                  <a:schemeClr val="tx2"/>
                </a:solidFill>
                <a:effectLst/>
                <a:latin typeface="Times New Roman" panose="02020603050405020304" pitchFamily="18" charset="0"/>
                <a:ea typeface="Times New Roman" panose="02020603050405020304" pitchFamily="18" charset="0"/>
              </a:rPr>
              <a:t>J Neurotrauma</a:t>
            </a:r>
            <a:r>
              <a:rPr lang="en-US" dirty="0">
                <a:solidFill>
                  <a:schemeClr val="tx2"/>
                </a:solidFill>
                <a:effectLst/>
                <a:latin typeface="Times New Roman" panose="02020603050405020304" pitchFamily="18" charset="0"/>
                <a:ea typeface="Times New Roman" panose="02020603050405020304" pitchFamily="18" charset="0"/>
              </a:rPr>
              <a:t> 2018;35(14):1587-1595. </a:t>
            </a:r>
            <a:r>
              <a:rPr lang="en-US" dirty="0" err="1">
                <a:solidFill>
                  <a:schemeClr val="tx2"/>
                </a:solidFill>
                <a:effectLst/>
                <a:latin typeface="Times New Roman" panose="02020603050405020304" pitchFamily="18" charset="0"/>
                <a:ea typeface="Times New Roman" panose="02020603050405020304" pitchFamily="18" charset="0"/>
              </a:rPr>
              <a:t>doi</a:t>
            </a:r>
            <a:r>
              <a:rPr lang="en-US" dirty="0">
                <a:solidFill>
                  <a:schemeClr val="tx2"/>
                </a:solidFill>
                <a:effectLst/>
                <a:latin typeface="Times New Roman" panose="02020603050405020304" pitchFamily="18" charset="0"/>
                <a:ea typeface="Times New Roman" panose="02020603050405020304" pitchFamily="18" charset="0"/>
              </a:rPr>
              <a:t>: 10.1089/neu.2017.5359.</a:t>
            </a:r>
          </a:p>
        </p:txBody>
      </p:sp>
    </p:spTree>
    <p:extLst>
      <p:ext uri="{BB962C8B-B14F-4D97-AF65-F5344CB8AC3E}">
        <p14:creationId xmlns:p14="http://schemas.microsoft.com/office/powerpoint/2010/main" val="156080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AD91-5326-48DA-B706-D035CD3F28E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4C56C8A-27B2-4EAE-898B-5DDD6B0A6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91" y="365125"/>
            <a:ext cx="11969448" cy="6355208"/>
          </a:xfrm>
          <a:prstGeom prst="rect">
            <a:avLst/>
          </a:prstGeom>
        </p:spPr>
      </p:pic>
      <p:sp>
        <p:nvSpPr>
          <p:cNvPr id="5" name="Title 1">
            <a:extLst>
              <a:ext uri="{FF2B5EF4-FFF2-40B4-BE49-F238E27FC236}">
                <a16:creationId xmlns:a16="http://schemas.microsoft.com/office/drawing/2014/main" id="{C0ED474E-E8FE-455D-90D4-1910F45AE899}"/>
              </a:ext>
            </a:extLst>
          </p:cNvPr>
          <p:cNvSpPr txBox="1">
            <a:spLocks/>
          </p:cNvSpPr>
          <p:nvPr/>
        </p:nvSpPr>
        <p:spPr>
          <a:xfrm>
            <a:off x="409892" y="536539"/>
            <a:ext cx="5122229" cy="70933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ED7D31"/>
                </a:solidFill>
                <a:effectLst/>
                <a:uLnTx/>
                <a:uFillTx/>
                <a:latin typeface="Calibri Light" panose="020F0302020204030204"/>
                <a:ea typeface="+mj-ea"/>
                <a:cs typeface="+mj-cs"/>
              </a:rPr>
              <a:t>Year-2 GOS Prediction Tree</a:t>
            </a:r>
          </a:p>
        </p:txBody>
      </p:sp>
      <p:sp>
        <p:nvSpPr>
          <p:cNvPr id="7" name="Rectangle 6">
            <a:extLst>
              <a:ext uri="{FF2B5EF4-FFF2-40B4-BE49-F238E27FC236}">
                <a16:creationId xmlns:a16="http://schemas.microsoft.com/office/drawing/2014/main" id="{E02C84F0-31AE-46D4-9971-89FE9C92A5A6}"/>
              </a:ext>
            </a:extLst>
          </p:cNvPr>
          <p:cNvSpPr/>
          <p:nvPr/>
        </p:nvSpPr>
        <p:spPr>
          <a:xfrm>
            <a:off x="2241755" y="1769806"/>
            <a:ext cx="9853484" cy="16550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8327BD8-F2C3-48AA-AE9C-EEEA13EA142E}"/>
              </a:ext>
            </a:extLst>
          </p:cNvPr>
          <p:cNvSpPr/>
          <p:nvPr/>
        </p:nvSpPr>
        <p:spPr>
          <a:xfrm>
            <a:off x="2205928" y="2052756"/>
            <a:ext cx="9889311" cy="14641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F646F82-280D-471F-B11B-1511C24757BC}"/>
              </a:ext>
            </a:extLst>
          </p:cNvPr>
          <p:cNvSpPr/>
          <p:nvPr/>
        </p:nvSpPr>
        <p:spPr>
          <a:xfrm>
            <a:off x="11602064" y="1315359"/>
            <a:ext cx="589935" cy="39858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59E27FBC-FFBA-4CDC-8509-24FA1CBF9094}"/>
              </a:ext>
            </a:extLst>
          </p:cNvPr>
          <p:cNvSpPr/>
          <p:nvPr/>
        </p:nvSpPr>
        <p:spPr>
          <a:xfrm>
            <a:off x="5760671" y="985717"/>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8648FC07-576E-4CFB-BF7D-FF12F07A8E73}"/>
              </a:ext>
            </a:extLst>
          </p:cNvPr>
          <p:cNvSpPr/>
          <p:nvPr/>
        </p:nvSpPr>
        <p:spPr>
          <a:xfrm>
            <a:off x="2166550" y="2396418"/>
            <a:ext cx="1023538" cy="3984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C834FF3-1801-4C3E-A14F-09E8784ADFCC}"/>
              </a:ext>
            </a:extLst>
          </p:cNvPr>
          <p:cNvSpPr/>
          <p:nvPr/>
        </p:nvSpPr>
        <p:spPr>
          <a:xfrm>
            <a:off x="7289587" y="2396418"/>
            <a:ext cx="1023538" cy="3984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360D6D5-426C-452F-A017-46DEE0AE0A01}"/>
              </a:ext>
            </a:extLst>
          </p:cNvPr>
          <p:cNvSpPr/>
          <p:nvPr/>
        </p:nvSpPr>
        <p:spPr>
          <a:xfrm>
            <a:off x="5450955" y="3814426"/>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049E945-BA43-40B2-8E1D-C3A6F91EBB9E}"/>
              </a:ext>
            </a:extLst>
          </p:cNvPr>
          <p:cNvSpPr/>
          <p:nvPr/>
        </p:nvSpPr>
        <p:spPr>
          <a:xfrm>
            <a:off x="4192426" y="5257833"/>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1072CDD-6214-4BE5-8526-5266F5F6E8CF}"/>
              </a:ext>
            </a:extLst>
          </p:cNvPr>
          <p:cNvSpPr/>
          <p:nvPr/>
        </p:nvSpPr>
        <p:spPr>
          <a:xfrm>
            <a:off x="623802" y="5257833"/>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EB0EBC5-1D63-49DD-AA98-ABBF6FE8648D}"/>
              </a:ext>
            </a:extLst>
          </p:cNvPr>
          <p:cNvSpPr/>
          <p:nvPr/>
        </p:nvSpPr>
        <p:spPr>
          <a:xfrm>
            <a:off x="10812245" y="1281810"/>
            <a:ext cx="589935" cy="39858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0D10220-2E96-430F-AD4B-F630C1002022}"/>
              </a:ext>
            </a:extLst>
          </p:cNvPr>
          <p:cNvSpPr/>
          <p:nvPr/>
        </p:nvSpPr>
        <p:spPr>
          <a:xfrm>
            <a:off x="10378642" y="2405555"/>
            <a:ext cx="1023538" cy="3984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09F6D-A24B-4663-B609-0A8AF8CD0E8E}"/>
              </a:ext>
            </a:extLst>
          </p:cNvPr>
          <p:cNvSpPr/>
          <p:nvPr/>
        </p:nvSpPr>
        <p:spPr>
          <a:xfrm>
            <a:off x="10117394" y="3143981"/>
            <a:ext cx="1582994" cy="20371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0B5EE9EB-CCA4-4252-939B-8458CE2B3231}"/>
              </a:ext>
            </a:extLst>
          </p:cNvPr>
          <p:cNvSpPr/>
          <p:nvPr/>
        </p:nvSpPr>
        <p:spPr>
          <a:xfrm>
            <a:off x="326431" y="3795333"/>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CD26B2C1-A3ED-4019-B30D-70A97B95334B}"/>
              </a:ext>
            </a:extLst>
          </p:cNvPr>
          <p:cNvSpPr/>
          <p:nvPr/>
        </p:nvSpPr>
        <p:spPr>
          <a:xfrm>
            <a:off x="2256454" y="3795333"/>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7E96D57-01F0-4052-972D-35FF822DFCE1}"/>
              </a:ext>
            </a:extLst>
          </p:cNvPr>
          <p:cNvSpPr/>
          <p:nvPr/>
        </p:nvSpPr>
        <p:spPr>
          <a:xfrm>
            <a:off x="3853704" y="3814426"/>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A50E14F6-5A43-4E72-8C8B-8B954EC4B29D}"/>
              </a:ext>
            </a:extLst>
          </p:cNvPr>
          <p:cNvSpPr/>
          <p:nvPr/>
        </p:nvSpPr>
        <p:spPr>
          <a:xfrm>
            <a:off x="5760671" y="2439968"/>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A31BC89-652B-4C1B-AE62-CBE440E966DB}"/>
              </a:ext>
            </a:extLst>
          </p:cNvPr>
          <p:cNvSpPr/>
          <p:nvPr/>
        </p:nvSpPr>
        <p:spPr>
          <a:xfrm>
            <a:off x="8834114" y="2430995"/>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0C0B130-D43E-48C4-BCC2-ADD76BC6D6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83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6737-5594-495E-92A1-BE1B64C90D3A}"/>
              </a:ext>
            </a:extLst>
          </p:cNvPr>
          <p:cNvSpPr>
            <a:spLocks noGrp="1"/>
          </p:cNvSpPr>
          <p:nvPr>
            <p:ph type="title"/>
          </p:nvPr>
        </p:nvSpPr>
        <p:spPr/>
        <p:txBody>
          <a:bodyPr/>
          <a:lstStyle/>
          <a:p>
            <a:r>
              <a:rPr lang="en-US" dirty="0"/>
              <a:t>Findings Pattern Summary</a:t>
            </a:r>
          </a:p>
        </p:txBody>
      </p:sp>
      <p:sp>
        <p:nvSpPr>
          <p:cNvPr id="3" name="Content Placeholder 2">
            <a:extLst>
              <a:ext uri="{FF2B5EF4-FFF2-40B4-BE49-F238E27FC236}">
                <a16:creationId xmlns:a16="http://schemas.microsoft.com/office/drawing/2014/main" id="{4FBBDC5C-82A0-4DF5-B516-DD318A58C41A}"/>
              </a:ext>
            </a:extLst>
          </p:cNvPr>
          <p:cNvSpPr>
            <a:spLocks noGrp="1"/>
          </p:cNvSpPr>
          <p:nvPr>
            <p:ph idx="1"/>
          </p:nvPr>
        </p:nvSpPr>
        <p:spPr/>
        <p:txBody>
          <a:bodyPr>
            <a:normAutofit lnSpcReduction="10000"/>
          </a:bodyPr>
          <a:lstStyle/>
          <a:p>
            <a:pPr>
              <a:lnSpc>
                <a:spcPct val="120000"/>
              </a:lnSpc>
            </a:pPr>
            <a:r>
              <a:rPr lang="en-US" dirty="0"/>
              <a:t>Injury Characteristics</a:t>
            </a:r>
          </a:p>
          <a:p>
            <a:pPr lvl="1">
              <a:lnSpc>
                <a:spcPct val="120000"/>
              </a:lnSpc>
            </a:pPr>
            <a:r>
              <a:rPr lang="en-US" b="1" dirty="0"/>
              <a:t>PTA duration </a:t>
            </a:r>
            <a:r>
              <a:rPr lang="en-US" dirty="0"/>
              <a:t>consistently dominated branching hierarchy</a:t>
            </a:r>
          </a:p>
          <a:p>
            <a:pPr lvl="1">
              <a:lnSpc>
                <a:spcPct val="120000"/>
              </a:lnSpc>
            </a:pPr>
            <a:r>
              <a:rPr lang="en-US" u="sng" dirty="0"/>
              <a:t>Not</a:t>
            </a:r>
            <a:r>
              <a:rPr lang="en-US" dirty="0"/>
              <a:t> contributory: initial motor GCS, focal hemorrhagic mass lesion on head CT, elevated ICP, cranial surgery, and acute hospital LOS</a:t>
            </a:r>
          </a:p>
          <a:p>
            <a:pPr lvl="1">
              <a:lnSpc>
                <a:spcPct val="120000"/>
              </a:lnSpc>
            </a:pPr>
            <a:endParaRPr lang="en-US" dirty="0"/>
          </a:p>
          <a:p>
            <a:pPr>
              <a:lnSpc>
                <a:spcPct val="120000"/>
              </a:lnSpc>
            </a:pPr>
            <a:r>
              <a:rPr lang="en-US" dirty="0"/>
              <a:t>Sociodemographic Characteristics</a:t>
            </a:r>
          </a:p>
          <a:p>
            <a:pPr lvl="1">
              <a:lnSpc>
                <a:spcPct val="120000"/>
              </a:lnSpc>
            </a:pPr>
            <a:r>
              <a:rPr lang="en-US" b="1" dirty="0"/>
              <a:t>Age</a:t>
            </a:r>
            <a:r>
              <a:rPr lang="en-US" dirty="0"/>
              <a:t> was generally the leading secondary predictor (after PTA) </a:t>
            </a:r>
          </a:p>
          <a:p>
            <a:pPr lvl="1">
              <a:lnSpc>
                <a:spcPct val="120000"/>
              </a:lnSpc>
            </a:pPr>
            <a:r>
              <a:rPr lang="en-US" dirty="0"/>
              <a:t>Other contributors: </a:t>
            </a:r>
            <a:r>
              <a:rPr lang="en-US" b="1" dirty="0"/>
              <a:t>premorbid education, productivity, &amp; occupation</a:t>
            </a:r>
          </a:p>
          <a:p>
            <a:pPr lvl="1">
              <a:lnSpc>
                <a:spcPct val="120000"/>
              </a:lnSpc>
            </a:pPr>
            <a:r>
              <a:rPr lang="en-US" u="sng" dirty="0"/>
              <a:t>Not</a:t>
            </a:r>
            <a:r>
              <a:rPr lang="en-US" dirty="0"/>
              <a:t> Contributory: sex, premorbid alcohol/drug misuse </a:t>
            </a:r>
          </a:p>
        </p:txBody>
      </p:sp>
      <p:sp>
        <p:nvSpPr>
          <p:cNvPr id="4" name="Slide Number Placeholder 3">
            <a:extLst>
              <a:ext uri="{FF2B5EF4-FFF2-40B4-BE49-F238E27FC236}">
                <a16:creationId xmlns:a16="http://schemas.microsoft.com/office/drawing/2014/main" id="{A8A281E0-643B-4551-A3F3-D59D5E4E5B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772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BCD7-B1C6-4EF6-9843-9D2317BF40A0}"/>
              </a:ext>
            </a:extLst>
          </p:cNvPr>
          <p:cNvSpPr>
            <a:spLocks noGrp="1"/>
          </p:cNvSpPr>
          <p:nvPr>
            <p:ph type="title"/>
          </p:nvPr>
        </p:nvSpPr>
        <p:spPr/>
        <p:txBody>
          <a:bodyPr/>
          <a:lstStyle/>
          <a:p>
            <a:r>
              <a:rPr lang="en-US" dirty="0"/>
              <a:t>PTA duration top predictor</a:t>
            </a:r>
          </a:p>
        </p:txBody>
      </p:sp>
      <p:sp>
        <p:nvSpPr>
          <p:cNvPr id="3" name="Content Placeholder 2">
            <a:extLst>
              <a:ext uri="{FF2B5EF4-FFF2-40B4-BE49-F238E27FC236}">
                <a16:creationId xmlns:a16="http://schemas.microsoft.com/office/drawing/2014/main" id="{EEB7FFDD-E1A7-4394-8745-FA94552145C7}"/>
              </a:ext>
            </a:extLst>
          </p:cNvPr>
          <p:cNvSpPr>
            <a:spLocks noGrp="1"/>
          </p:cNvSpPr>
          <p:nvPr>
            <p:ph idx="1"/>
          </p:nvPr>
        </p:nvSpPr>
        <p:spPr>
          <a:xfrm>
            <a:off x="609600" y="1600202"/>
            <a:ext cx="10972800" cy="4987411"/>
          </a:xfrm>
        </p:spPr>
        <p:txBody>
          <a:bodyPr>
            <a:normAutofit lnSpcReduction="10000"/>
          </a:bodyPr>
          <a:lstStyle/>
          <a:p>
            <a:pPr>
              <a:lnSpc>
                <a:spcPct val="120000"/>
              </a:lnSpc>
            </a:pPr>
            <a:r>
              <a:rPr lang="en-US" dirty="0"/>
              <a:t>Reinforces past TBI outcome prediction research</a:t>
            </a:r>
          </a:p>
          <a:p>
            <a:pPr>
              <a:lnSpc>
                <a:spcPct val="120000"/>
              </a:lnSpc>
            </a:pPr>
            <a:r>
              <a:rPr lang="en-US" dirty="0"/>
              <a:t>Groups with shortest PTA duration (best prognosis):</a:t>
            </a:r>
          </a:p>
          <a:p>
            <a:pPr lvl="1">
              <a:lnSpc>
                <a:spcPct val="120000"/>
              </a:lnSpc>
            </a:pPr>
            <a:r>
              <a:rPr lang="en-US" dirty="0"/>
              <a:t>Upper cut-point increased from 16 days at year-1, to 18 days at year-2, to 20 days at year-5</a:t>
            </a:r>
          </a:p>
          <a:p>
            <a:pPr lvl="1">
              <a:lnSpc>
                <a:spcPct val="120000"/>
              </a:lnSpc>
            </a:pPr>
            <a:r>
              <a:rPr lang="en-US" dirty="0"/>
              <a:t>GOS improved sequentially </a:t>
            </a:r>
          </a:p>
          <a:p>
            <a:pPr lvl="1">
              <a:lnSpc>
                <a:spcPct val="120000"/>
              </a:lnSpc>
            </a:pPr>
            <a:r>
              <a:rPr lang="en-US" dirty="0"/>
              <a:t>Highest Good Recovery rate in any prognostic group is 65.7%</a:t>
            </a:r>
          </a:p>
          <a:p>
            <a:pPr>
              <a:lnSpc>
                <a:spcPct val="120000"/>
              </a:lnSpc>
            </a:pPr>
            <a:r>
              <a:rPr lang="en-US" dirty="0"/>
              <a:t>Groups with longest PTA (worse prognosis):</a:t>
            </a:r>
          </a:p>
          <a:p>
            <a:pPr lvl="1">
              <a:lnSpc>
                <a:spcPct val="120000"/>
              </a:lnSpc>
            </a:pPr>
            <a:r>
              <a:rPr lang="en-US" dirty="0"/>
              <a:t>Lack of branching suggests a PTA duration threshold beyond which the TBI is so severe that it negates any secondary predictor influences; our data indicates this threshold is around 7 weeks. </a:t>
            </a:r>
          </a:p>
        </p:txBody>
      </p:sp>
    </p:spTree>
    <p:extLst>
      <p:ext uri="{BB962C8B-B14F-4D97-AF65-F5344CB8AC3E}">
        <p14:creationId xmlns:p14="http://schemas.microsoft.com/office/powerpoint/2010/main" val="176552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B54F-8777-4D47-B7D6-8350170C56CC}"/>
              </a:ext>
            </a:extLst>
          </p:cNvPr>
          <p:cNvSpPr>
            <a:spLocks noGrp="1"/>
          </p:cNvSpPr>
          <p:nvPr>
            <p:ph type="title"/>
          </p:nvPr>
        </p:nvSpPr>
        <p:spPr/>
        <p:txBody>
          <a:bodyPr>
            <a:normAutofit/>
          </a:bodyPr>
          <a:lstStyle/>
          <a:p>
            <a:pPr>
              <a:defRPr/>
            </a:pPr>
            <a:r>
              <a:rPr lang="en-US" sz="4000" dirty="0">
                <a:effectLst>
                  <a:outerShdw blurRad="38100" dist="38100" dir="2700000" algn="tl">
                    <a:srgbClr val="000000">
                      <a:alpha val="43137"/>
                    </a:srgbClr>
                  </a:outerShdw>
                </a:effectLst>
              </a:rPr>
              <a:t>PTA duration thresholds for Long Term GOS</a:t>
            </a:r>
          </a:p>
        </p:txBody>
      </p:sp>
      <p:sp>
        <p:nvSpPr>
          <p:cNvPr id="3" name="Content Placeholder 2">
            <a:extLst>
              <a:ext uri="{FF2B5EF4-FFF2-40B4-BE49-F238E27FC236}">
                <a16:creationId xmlns:a16="http://schemas.microsoft.com/office/drawing/2014/main" id="{6D265B57-B7BF-4F35-B70A-125E77662EDF}"/>
              </a:ext>
            </a:extLst>
          </p:cNvPr>
          <p:cNvSpPr>
            <a:spLocks noGrp="1"/>
          </p:cNvSpPr>
          <p:nvPr>
            <p:ph idx="1"/>
          </p:nvPr>
        </p:nvSpPr>
        <p:spPr>
          <a:xfrm>
            <a:off x="1775534" y="1820447"/>
            <a:ext cx="8949123" cy="4498975"/>
          </a:xfrm>
        </p:spPr>
        <p:txBody>
          <a:bodyPr>
            <a:normAutofit/>
          </a:bodyPr>
          <a:lstStyle/>
          <a:p>
            <a:pPr marL="0" indent="0">
              <a:buNone/>
              <a:defRPr/>
            </a:pPr>
            <a:r>
              <a:rPr lang="en-US" dirty="0">
                <a:sym typeface="Wingdings" panose="05000000000000000000" pitchFamily="2" charset="2"/>
              </a:rPr>
              <a:t></a:t>
            </a:r>
            <a:r>
              <a:rPr lang="en-US" dirty="0"/>
              <a:t> Very unlikely to have Severe Disability (SD)</a:t>
            </a:r>
          </a:p>
          <a:p>
            <a:pPr marL="800100" lvl="1" indent="-342900">
              <a:defRPr/>
            </a:pPr>
            <a:r>
              <a:rPr lang="en-US" dirty="0"/>
              <a:t>PTA duration &lt; 3 </a:t>
            </a:r>
            <a:r>
              <a:rPr lang="en-US" dirty="0" err="1"/>
              <a:t>wks</a:t>
            </a:r>
            <a:r>
              <a:rPr lang="en-US" dirty="0"/>
              <a:t> if not elderly</a:t>
            </a:r>
          </a:p>
          <a:p>
            <a:pPr marL="1074420" lvl="2" indent="-342900">
              <a:defRPr/>
            </a:pPr>
            <a:r>
              <a:rPr lang="en-US" dirty="0"/>
              <a:t>At 2yrs 5.8% SD for Age &lt; 37;  31.8% SD for Age &gt; 58</a:t>
            </a:r>
          </a:p>
          <a:p>
            <a:pPr marL="0" indent="0">
              <a:buNone/>
              <a:defRPr/>
            </a:pPr>
            <a:r>
              <a:rPr lang="en-US" altLang="en-US" dirty="0">
                <a:sym typeface="Wingdings" panose="05000000000000000000" pitchFamily="2" charset="2"/>
              </a:rPr>
              <a:t> </a:t>
            </a:r>
            <a:r>
              <a:rPr lang="en-US" dirty="0"/>
              <a:t>Very unlikely to reach Good Recovery (GR)</a:t>
            </a:r>
          </a:p>
          <a:p>
            <a:pPr marL="800100" lvl="1" indent="-342900">
              <a:defRPr/>
            </a:pPr>
            <a:r>
              <a:rPr lang="en-US" dirty="0"/>
              <a:t>PTA duration &gt; 7-8 </a:t>
            </a:r>
            <a:r>
              <a:rPr lang="en-US" dirty="0" err="1"/>
              <a:t>wks</a:t>
            </a:r>
            <a:endParaRPr lang="en-US" dirty="0"/>
          </a:p>
          <a:p>
            <a:pPr marL="1074420" lvl="2" indent="-342900">
              <a:defRPr/>
            </a:pPr>
            <a:r>
              <a:rPr lang="en-US" dirty="0"/>
              <a:t>At 2 </a:t>
            </a:r>
            <a:r>
              <a:rPr lang="en-US" dirty="0" err="1"/>
              <a:t>yrs</a:t>
            </a:r>
            <a:r>
              <a:rPr lang="en-US" dirty="0"/>
              <a:t> 1 in 8 reach GR</a:t>
            </a:r>
          </a:p>
          <a:p>
            <a:pPr marL="800100" lvl="1" indent="-342900">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a:ea typeface="+mn-ea"/>
                <a:cs typeface="+mn-cs"/>
              </a:rPr>
              <a:t>Data suggests the following meaningful Severe TBI subcategories: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solidFill>
                <a:effectLst/>
                <a:uLnTx/>
                <a:uFillTx/>
                <a:latin typeface="Calibri" panose="020F0502020204030204"/>
                <a:ea typeface="+mn-ea"/>
                <a:cs typeface="+mn-cs"/>
              </a:rPr>
              <a:t>1-3 </a:t>
            </a:r>
            <a:r>
              <a:rPr kumimoji="0" lang="en-US" sz="2000" b="0" i="0" u="none" strike="noStrike" kern="1200" cap="none" spc="0" normalizeH="0" baseline="0" noProof="0" dirty="0" err="1">
                <a:ln>
                  <a:noFill/>
                </a:ln>
                <a:solidFill>
                  <a:srgbClr val="5B9BD5"/>
                </a:solidFill>
                <a:effectLst/>
                <a:uLnTx/>
                <a:uFillTx/>
                <a:latin typeface="Calibri" panose="020F0502020204030204"/>
                <a:ea typeface="+mn-ea"/>
                <a:cs typeface="+mn-cs"/>
              </a:rPr>
              <a:t>wks</a:t>
            </a:r>
            <a:r>
              <a:rPr kumimoji="0" lang="en-US" sz="2000" b="0" i="0" u="none" strike="noStrike" kern="1200" cap="none" spc="0" normalizeH="0" baseline="0" noProof="0" dirty="0">
                <a:ln>
                  <a:noFill/>
                </a:ln>
                <a:solidFill>
                  <a:srgbClr val="5B9BD5"/>
                </a:solidFill>
                <a:effectLst/>
                <a:uLnTx/>
                <a:uFillTx/>
                <a:latin typeface="Calibri" panose="020F0502020204030204"/>
                <a:ea typeface="+mn-ea"/>
                <a:cs typeface="+mn-cs"/>
              </a:rPr>
              <a:t> PTA = Severe TBI</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3-7 </a:t>
            </a:r>
            <a:r>
              <a:rPr kumimoji="0" lang="en-US" sz="2000" b="0" i="0" u="none" strike="noStrike" kern="1200" cap="none" spc="0" normalizeH="0" baseline="0" noProof="0" dirty="0" err="1">
                <a:ln>
                  <a:noFill/>
                </a:ln>
                <a:solidFill>
                  <a:srgbClr val="ED7D31"/>
                </a:solidFill>
                <a:effectLst/>
                <a:uLnTx/>
                <a:uFillTx/>
                <a:latin typeface="Calibri" panose="020F0502020204030204"/>
                <a:ea typeface="+mn-ea"/>
                <a:cs typeface="+mn-cs"/>
              </a:rPr>
              <a:t>wks</a:t>
            </a: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 PTA = Very Severe TBI</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&gt; 7 </a:t>
            </a:r>
            <a:r>
              <a:rPr kumimoji="0" lang="en-US" sz="2000" b="0" i="0" u="none" strike="noStrike" kern="1200" cap="none" spc="0" normalizeH="0" baseline="0" noProof="0" dirty="0" err="1">
                <a:ln>
                  <a:noFill/>
                </a:ln>
                <a:solidFill>
                  <a:srgbClr val="FF0000"/>
                </a:solidFill>
                <a:effectLst/>
                <a:uLnTx/>
                <a:uFillTx/>
                <a:latin typeface="Calibri" panose="020F0502020204030204"/>
                <a:ea typeface="+mn-ea"/>
                <a:cs typeface="+mn-cs"/>
              </a:rPr>
              <a:t>wks</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 PTA = Extremely Severe TBI</a:t>
            </a:r>
          </a:p>
        </p:txBody>
      </p:sp>
    </p:spTree>
    <p:extLst>
      <p:ext uri="{BB962C8B-B14F-4D97-AF65-F5344CB8AC3E}">
        <p14:creationId xmlns:p14="http://schemas.microsoft.com/office/powerpoint/2010/main" val="2040629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6AA0036-0A06-4082-A715-2E004AF202B4}"/>
              </a:ext>
            </a:extLst>
          </p:cNvPr>
          <p:cNvSpPr>
            <a:spLocks noGrp="1" noChangeArrowheads="1"/>
          </p:cNvSpPr>
          <p:nvPr>
            <p:ph type="title"/>
          </p:nvPr>
        </p:nvSpPr>
        <p:spPr>
          <a:xfrm>
            <a:off x="1143000" y="609600"/>
            <a:ext cx="9875520" cy="762000"/>
          </a:xfrm>
        </p:spPr>
        <p:txBody>
          <a:bodyPr>
            <a:normAutofit fontScale="90000"/>
          </a:bodyPr>
          <a:lstStyle/>
          <a:p>
            <a:pPr>
              <a:defRPr/>
            </a:pPr>
            <a:r>
              <a:rPr lang="en-US" sz="3200" dirty="0">
                <a:solidFill>
                  <a:schemeClr val="accent1">
                    <a:satMod val="150000"/>
                  </a:schemeClr>
                </a:solidFill>
                <a:effectLst>
                  <a:outerShdw blurRad="38100" dist="38100" dir="2700000" algn="tl">
                    <a:srgbClr val="000000">
                      <a:alpha val="43137"/>
                    </a:srgbClr>
                  </a:outerShdw>
                </a:effectLst>
              </a:rPr>
              <a:t>TBI Global Outcome Predictors: Other Injury Characteristics</a:t>
            </a:r>
          </a:p>
        </p:txBody>
      </p:sp>
      <p:sp>
        <p:nvSpPr>
          <p:cNvPr id="26627" name="Rectangle 3">
            <a:extLst>
              <a:ext uri="{FF2B5EF4-FFF2-40B4-BE49-F238E27FC236}">
                <a16:creationId xmlns:a16="http://schemas.microsoft.com/office/drawing/2014/main" id="{6A0DC7A2-C6FD-46A7-8F2A-67F27CC44D4E}"/>
              </a:ext>
            </a:extLst>
          </p:cNvPr>
          <p:cNvSpPr>
            <a:spLocks noGrp="1" noChangeArrowheads="1"/>
          </p:cNvSpPr>
          <p:nvPr>
            <p:ph idx="1"/>
          </p:nvPr>
        </p:nvSpPr>
        <p:spPr>
          <a:xfrm>
            <a:off x="828264" y="1600199"/>
            <a:ext cx="10078278" cy="4740966"/>
          </a:xfrm>
        </p:spPr>
        <p:txBody>
          <a:bodyPr>
            <a:normAutofit/>
          </a:bodyPr>
          <a:lstStyle/>
          <a:p>
            <a:pPr eaLnBrk="1" hangingPunct="1"/>
            <a:r>
              <a:rPr lang="en-US" altLang="en-US" sz="1900" b="1" dirty="0"/>
              <a:t>Type: Penetrating vs Closed</a:t>
            </a:r>
          </a:p>
          <a:p>
            <a:pPr eaLnBrk="1" hangingPunct="1"/>
            <a:endParaRPr lang="en-US" altLang="en-US" sz="1900" b="1" dirty="0"/>
          </a:p>
          <a:p>
            <a:pPr eaLnBrk="1" hangingPunct="1"/>
            <a:r>
              <a:rPr lang="en-US" altLang="en-US" sz="1900" b="1" dirty="0"/>
              <a:t>Hemiparesis, other focal neuro deficit (PTA duration does not well capture focal injury) </a:t>
            </a:r>
          </a:p>
          <a:p>
            <a:pPr eaLnBrk="1" hangingPunct="1"/>
            <a:r>
              <a:rPr lang="en-US" altLang="en-US" sz="1900" b="1" dirty="0"/>
              <a:t>Brainstem reflexes predict 3, 6, 12 month (work and function)</a:t>
            </a:r>
          </a:p>
          <a:p>
            <a:pPr eaLnBrk="1" hangingPunct="1"/>
            <a:r>
              <a:rPr lang="en-US" altLang="en-US" sz="1900" b="1" dirty="0"/>
              <a:t>Intracranial Pressure (GOS, mortality; secondary injury marker)</a:t>
            </a:r>
          </a:p>
          <a:p>
            <a:pPr lvl="1" eaLnBrk="1" hangingPunct="1"/>
            <a:r>
              <a:rPr lang="en-US" altLang="en-US" sz="1900" b="1" u="sng" dirty="0"/>
              <a:t>&gt;</a:t>
            </a:r>
            <a:r>
              <a:rPr lang="en-US" altLang="en-US" sz="1900" b="1" dirty="0"/>
              <a:t> 20 mm Hg sustained worse outcome</a:t>
            </a:r>
          </a:p>
          <a:p>
            <a:pPr lvl="1" eaLnBrk="1" hangingPunct="1"/>
            <a:r>
              <a:rPr lang="en-US" altLang="en-US" sz="1900" b="1" u="sng" dirty="0"/>
              <a:t>&gt;</a:t>
            </a:r>
            <a:r>
              <a:rPr lang="en-US" altLang="en-US" sz="1900" b="1" dirty="0"/>
              <a:t> 40 mm Hg worse outcome</a:t>
            </a:r>
          </a:p>
          <a:p>
            <a:r>
              <a:rPr lang="en-US" altLang="en-US" sz="1900" b="1" dirty="0"/>
              <a:t>Medical </a:t>
            </a:r>
            <a:r>
              <a:rPr lang="en-US" altLang="en-US" sz="1900" b="1" dirty="0" err="1"/>
              <a:t>Comorbidites</a:t>
            </a:r>
            <a:r>
              <a:rPr lang="en-US" altLang="en-US" sz="1900" b="1" dirty="0"/>
              <a:t> (Acute care LOS often indicative) including concurrent traumatic stroke</a:t>
            </a:r>
          </a:p>
          <a:p>
            <a:endParaRPr lang="en-US" altLang="en-US" sz="1900" b="1" dirty="0"/>
          </a:p>
          <a:p>
            <a:r>
              <a:rPr lang="en-US" altLang="en-US" sz="1900" b="1" dirty="0"/>
              <a:t>Note: Etiology of TBI </a:t>
            </a:r>
            <a:r>
              <a:rPr lang="en-US" altLang="en-US" sz="1900" b="1" u="sng" dirty="0"/>
              <a:t>not shown </a:t>
            </a:r>
            <a:r>
              <a:rPr lang="en-US" altLang="en-US" sz="1900" b="1" dirty="0"/>
              <a:t>as predictor except GSW as marker for penetrating TBI</a:t>
            </a:r>
          </a:p>
          <a:p>
            <a:endParaRPr lang="en-US" altLang="en-US" b="1" dirty="0"/>
          </a:p>
          <a:p>
            <a:pPr eaLnBrk="1" hangingPunct="1"/>
            <a:endParaRPr lang="en-US" altLang="en-US" dirty="0"/>
          </a:p>
        </p:txBody>
      </p:sp>
      <p:sp>
        <p:nvSpPr>
          <p:cNvPr id="4" name="TextBox 3">
            <a:extLst>
              <a:ext uri="{FF2B5EF4-FFF2-40B4-BE49-F238E27FC236}">
                <a16:creationId xmlns:a16="http://schemas.microsoft.com/office/drawing/2014/main" id="{BD73DBBB-74B5-4C4A-AF5B-B48C52521D37}"/>
              </a:ext>
            </a:extLst>
          </p:cNvPr>
          <p:cNvSpPr txBox="1"/>
          <p:nvPr/>
        </p:nvSpPr>
        <p:spPr>
          <a:xfrm>
            <a:off x="1461052" y="1900030"/>
            <a:ext cx="10078279" cy="584775"/>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rPr>
              <a:t>Walker WC, Ketchum JS, Marwitz JH, et al. </a:t>
            </a:r>
            <a:r>
              <a:rPr lang="en-US" sz="1600" b="1" dirty="0">
                <a:effectLst/>
                <a:latin typeface="Times New Roman" panose="02020603050405020304" pitchFamily="18" charset="0"/>
                <a:ea typeface="Times New Roman" panose="02020603050405020304" pitchFamily="18" charset="0"/>
              </a:rPr>
              <a:t>Global Outcome and Late Seizures after Penetrating versus Closed Traumatic Brain Injury (TBI): A NIDRR TBI Model Systems Study</a:t>
            </a:r>
            <a:r>
              <a:rPr lang="en-US"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J Head Trauma </a:t>
            </a:r>
            <a:r>
              <a:rPr lang="en-US" sz="1600" i="1" dirty="0" err="1">
                <a:effectLst/>
                <a:latin typeface="Times New Roman" panose="02020603050405020304" pitchFamily="18" charset="0"/>
                <a:ea typeface="Times New Roman" panose="02020603050405020304" pitchFamily="18" charset="0"/>
              </a:rPr>
              <a:t>Rehabil</a:t>
            </a:r>
            <a:r>
              <a:rPr lang="en-US" sz="1600" dirty="0">
                <a:effectLst/>
                <a:latin typeface="Times New Roman" panose="02020603050405020304" pitchFamily="18" charset="0"/>
                <a:ea typeface="Times New Roman" panose="02020603050405020304" pitchFamily="18" charset="0"/>
              </a:rPr>
              <a:t> 2015;30(4):231-240. </a:t>
            </a:r>
            <a:endParaRPr lang="en-US" sz="1600" dirty="0"/>
          </a:p>
        </p:txBody>
      </p:sp>
      <p:sp>
        <p:nvSpPr>
          <p:cNvPr id="6" name="TextBox 5">
            <a:extLst>
              <a:ext uri="{FF2B5EF4-FFF2-40B4-BE49-F238E27FC236}">
                <a16:creationId xmlns:a16="http://schemas.microsoft.com/office/drawing/2014/main" id="{7224CB33-C656-469B-BA73-30F7A2E23ACA}"/>
              </a:ext>
            </a:extLst>
          </p:cNvPr>
          <p:cNvSpPr txBox="1"/>
          <p:nvPr/>
        </p:nvSpPr>
        <p:spPr>
          <a:xfrm>
            <a:off x="1285458" y="4746752"/>
            <a:ext cx="10561984" cy="584775"/>
          </a:xfrm>
          <a:prstGeom prst="rect">
            <a:avLst/>
          </a:prstGeom>
          <a:noFill/>
        </p:spPr>
        <p:txBody>
          <a:bodyPr wrap="square">
            <a:spAutoFit/>
          </a:bodyPr>
          <a:lstStyle/>
          <a:p>
            <a:r>
              <a:rPr lang="en-US" sz="1600" dirty="0">
                <a:solidFill>
                  <a:srgbClr val="000000"/>
                </a:solidFill>
                <a:effectLst/>
                <a:latin typeface="Times New Roman" panose="02020603050405020304" pitchFamily="18" charset="0"/>
                <a:ea typeface="Times New Roman" panose="02020603050405020304" pitchFamily="18" charset="0"/>
              </a:rPr>
              <a:t>Jenkins RM, Manche NL, Sima AP, Marwitz JH, Walker WC. “</a:t>
            </a:r>
            <a:r>
              <a:rPr lang="en-US" sz="1600" b="1" dirty="0">
                <a:solidFill>
                  <a:srgbClr val="000000"/>
                </a:solidFill>
                <a:effectLst/>
                <a:latin typeface="Times New Roman" panose="02020603050405020304" pitchFamily="18" charset="0"/>
                <a:ea typeface="Times New Roman" panose="02020603050405020304" pitchFamily="18" charset="0"/>
              </a:rPr>
              <a:t>Characterizing Comorbid Cerebrovascular Insults among Patients with TBI at a TBI Model Systems Rehabilitation Center</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i="1" dirty="0">
                <a:solidFill>
                  <a:srgbClr val="000000"/>
                </a:solidFill>
                <a:effectLst/>
                <a:latin typeface="Times New Roman" panose="02020603050405020304" pitchFamily="18" charset="0"/>
                <a:ea typeface="Times New Roman" panose="02020603050405020304" pitchFamily="18" charset="0"/>
              </a:rPr>
              <a:t>J Head Trauma </a:t>
            </a:r>
            <a:r>
              <a:rPr lang="en-US" sz="1600" i="1" dirty="0" err="1">
                <a:solidFill>
                  <a:srgbClr val="000000"/>
                </a:solidFill>
                <a:effectLst/>
                <a:latin typeface="Times New Roman" panose="02020603050405020304" pitchFamily="18" charset="0"/>
                <a:ea typeface="Times New Roman" panose="02020603050405020304" pitchFamily="18" charset="0"/>
              </a:rPr>
              <a:t>Rehabil</a:t>
            </a:r>
            <a:r>
              <a:rPr lang="en-US" sz="1600" i="1" dirty="0">
                <a:solidFill>
                  <a:srgbClr val="000000"/>
                </a:solidFill>
                <a:latin typeface="Times New Roman" panose="02020603050405020304" pitchFamily="18" charset="0"/>
                <a:ea typeface="Times New Roman" panose="02020603050405020304" pitchFamily="18" charset="0"/>
              </a:rPr>
              <a:t> </a:t>
            </a:r>
            <a:r>
              <a:rPr lang="en-US" sz="1600" dirty="0">
                <a:solidFill>
                  <a:srgbClr val="000000"/>
                </a:solidFill>
                <a:effectLst/>
                <a:latin typeface="Times New Roman" panose="02020603050405020304" pitchFamily="18" charset="0"/>
                <a:ea typeface="Times New Roman" panose="02020603050405020304" pitchFamily="18" charset="0"/>
              </a:rPr>
              <a:t>2020 Jan/Feb;35(1):E51-E59. </a:t>
            </a:r>
            <a:endParaRPr lang="en-US" sz="1600" dirty="0"/>
          </a:p>
        </p:txBody>
      </p:sp>
    </p:spTree>
    <p:extLst>
      <p:ext uri="{BB962C8B-B14F-4D97-AF65-F5344CB8AC3E}">
        <p14:creationId xmlns:p14="http://schemas.microsoft.com/office/powerpoint/2010/main" val="363623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0B85-2AB1-499A-9196-6A1030AB35E0}"/>
              </a:ext>
            </a:extLst>
          </p:cNvPr>
          <p:cNvSpPr>
            <a:spLocks noGrp="1"/>
          </p:cNvSpPr>
          <p:nvPr>
            <p:ph type="title"/>
          </p:nvPr>
        </p:nvSpPr>
        <p:spPr>
          <a:xfrm>
            <a:off x="1103243" y="609600"/>
            <a:ext cx="10147853" cy="1356360"/>
          </a:xfrm>
        </p:spPr>
        <p:txBody>
          <a:bodyPr>
            <a:normAutofit/>
          </a:bodyPr>
          <a:lstStyle/>
          <a:p>
            <a:r>
              <a:rPr lang="en-US" sz="3200" dirty="0">
                <a:effectLst>
                  <a:outerShdw blurRad="38100" dist="38100" dir="2700000" algn="tl">
                    <a:srgbClr val="000000">
                      <a:alpha val="43137"/>
                    </a:srgbClr>
                  </a:outerShdw>
                </a:effectLst>
              </a:rPr>
              <a:t>TBI outcome predictors: Patient background characteristics associated with poorer outcomes</a:t>
            </a:r>
          </a:p>
        </p:txBody>
      </p:sp>
      <p:sp>
        <p:nvSpPr>
          <p:cNvPr id="3" name="Content Placeholder 2">
            <a:extLst>
              <a:ext uri="{FF2B5EF4-FFF2-40B4-BE49-F238E27FC236}">
                <a16:creationId xmlns:a16="http://schemas.microsoft.com/office/drawing/2014/main" id="{4BF33568-C7D4-4A25-B32A-F56076122F5D}"/>
              </a:ext>
            </a:extLst>
          </p:cNvPr>
          <p:cNvSpPr>
            <a:spLocks noGrp="1"/>
          </p:cNvSpPr>
          <p:nvPr>
            <p:ph idx="1"/>
          </p:nvPr>
        </p:nvSpPr>
        <p:spPr>
          <a:xfrm>
            <a:off x="1240733" y="2087218"/>
            <a:ext cx="9872871" cy="4038600"/>
          </a:xfrm>
        </p:spPr>
        <p:txBody>
          <a:bodyPr>
            <a:normAutofit lnSpcReduction="10000"/>
          </a:bodyPr>
          <a:lstStyle/>
          <a:p>
            <a:r>
              <a:rPr lang="en-US" dirty="0"/>
              <a:t>Higher Age (adult population): </a:t>
            </a:r>
          </a:p>
          <a:p>
            <a:pPr lvl="1"/>
            <a:r>
              <a:rPr lang="en-US" dirty="0"/>
              <a:t>#2 most important predictor after PTA duration</a:t>
            </a:r>
          </a:p>
          <a:p>
            <a:pPr lvl="1"/>
            <a:r>
              <a:rPr lang="en-US" dirty="0"/>
              <a:t>Pediatric population note: Some studies show worse outcomes for &lt; 4 </a:t>
            </a:r>
            <a:r>
              <a:rPr lang="en-US" dirty="0" err="1"/>
              <a:t>yo</a:t>
            </a:r>
            <a:r>
              <a:rPr lang="en-US" dirty="0"/>
              <a:t>. Also, cognitive or behavioral issues may not be evident post-acutely until that time, developmentally, that child would reach certain milestones; as the child grows and their brain develops, problems may emerge</a:t>
            </a:r>
            <a:endParaRPr lang="en-US" b="1" dirty="0"/>
          </a:p>
          <a:p>
            <a:r>
              <a:rPr lang="en-US" dirty="0"/>
              <a:t>Less Education</a:t>
            </a:r>
          </a:p>
          <a:p>
            <a:r>
              <a:rPr lang="en-US" dirty="0"/>
              <a:t>Unemployment and lower skilled occupations (especially for RTW prognosis)</a:t>
            </a:r>
          </a:p>
          <a:p>
            <a:r>
              <a:rPr lang="en-US" dirty="0"/>
              <a:t>Prior TBI</a:t>
            </a:r>
          </a:p>
          <a:p>
            <a:r>
              <a:rPr lang="en-US" dirty="0"/>
              <a:t>Prior psychiatric history</a:t>
            </a:r>
          </a:p>
          <a:p>
            <a:r>
              <a:rPr lang="en-US" dirty="0"/>
              <a:t>Female (mild TBI only)</a:t>
            </a:r>
          </a:p>
        </p:txBody>
      </p:sp>
    </p:spTree>
    <p:extLst>
      <p:ext uri="{BB962C8B-B14F-4D97-AF65-F5344CB8AC3E}">
        <p14:creationId xmlns:p14="http://schemas.microsoft.com/office/powerpoint/2010/main" val="2044183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DD94E06-1D57-4A87-A554-AC1FE631C196}"/>
              </a:ext>
            </a:extLst>
          </p:cNvPr>
          <p:cNvSpPr>
            <a:spLocks noGrp="1" noChangeArrowheads="1"/>
          </p:cNvSpPr>
          <p:nvPr>
            <p:ph type="title"/>
          </p:nvPr>
        </p:nvSpPr>
        <p:spPr/>
        <p:txBody>
          <a:bodyPr/>
          <a:lstStyle/>
          <a:p>
            <a:pPr>
              <a:defRPr/>
            </a:pPr>
            <a:r>
              <a:rPr lang="en-US" dirty="0">
                <a:solidFill>
                  <a:schemeClr val="accent1">
                    <a:satMod val="150000"/>
                  </a:schemeClr>
                </a:solidFill>
                <a:effectLst>
                  <a:outerShdw blurRad="38100" dist="38100" dir="2700000" algn="tl">
                    <a:srgbClr val="000000">
                      <a:alpha val="43137"/>
                    </a:srgbClr>
                  </a:outerShdw>
                </a:effectLst>
              </a:rPr>
              <a:t>TBI Predictors: Functional Measures</a:t>
            </a:r>
          </a:p>
        </p:txBody>
      </p:sp>
      <p:sp>
        <p:nvSpPr>
          <p:cNvPr id="28675" name="Rectangle 3">
            <a:extLst>
              <a:ext uri="{FF2B5EF4-FFF2-40B4-BE49-F238E27FC236}">
                <a16:creationId xmlns:a16="http://schemas.microsoft.com/office/drawing/2014/main" id="{CB1BDA9D-9DAF-4FB2-BDF4-E988FD98C38A}"/>
              </a:ext>
            </a:extLst>
          </p:cNvPr>
          <p:cNvSpPr>
            <a:spLocks noGrp="1" noChangeArrowheads="1"/>
          </p:cNvSpPr>
          <p:nvPr>
            <p:ph idx="1"/>
          </p:nvPr>
        </p:nvSpPr>
        <p:spPr/>
        <p:txBody>
          <a:bodyPr>
            <a:normAutofit/>
          </a:bodyPr>
          <a:lstStyle/>
          <a:p>
            <a:pPr eaLnBrk="1" hangingPunct="1">
              <a:lnSpc>
                <a:spcPct val="100000"/>
              </a:lnSpc>
            </a:pPr>
            <a:r>
              <a:rPr lang="en-US" altLang="en-US" sz="2400" dirty="0"/>
              <a:t>DRS at rehab admission and FIM at rehab admission correlates with discharge status and RTW at one year</a:t>
            </a:r>
          </a:p>
        </p:txBody>
      </p:sp>
    </p:spTree>
    <p:extLst>
      <p:ext uri="{BB962C8B-B14F-4D97-AF65-F5344CB8AC3E}">
        <p14:creationId xmlns:p14="http://schemas.microsoft.com/office/powerpoint/2010/main" val="3115739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4D6F-36F3-4180-B054-7B3D36491A6F}"/>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Other Severe TBI Thresholds</a:t>
            </a:r>
          </a:p>
        </p:txBody>
      </p:sp>
      <p:sp>
        <p:nvSpPr>
          <p:cNvPr id="3" name="Content Placeholder 2">
            <a:extLst>
              <a:ext uri="{FF2B5EF4-FFF2-40B4-BE49-F238E27FC236}">
                <a16:creationId xmlns:a16="http://schemas.microsoft.com/office/drawing/2014/main" id="{29FB671F-66E1-45E4-9CE8-1E7AFD82FD7D}"/>
              </a:ext>
            </a:extLst>
          </p:cNvPr>
          <p:cNvSpPr>
            <a:spLocks noGrp="1"/>
          </p:cNvSpPr>
          <p:nvPr>
            <p:ph idx="1"/>
          </p:nvPr>
        </p:nvSpPr>
        <p:spPr>
          <a:xfrm>
            <a:off x="944217" y="1798983"/>
            <a:ext cx="10684565" cy="4297017"/>
          </a:xfrm>
        </p:spPr>
        <p:txBody>
          <a:bodyPr>
            <a:normAutofit/>
          </a:bodyPr>
          <a:lstStyle/>
          <a:p>
            <a:pPr>
              <a:lnSpc>
                <a:spcPct val="100000"/>
              </a:lnSpc>
              <a:spcAft>
                <a:spcPts val="1200"/>
              </a:spcAft>
              <a:buFont typeface="Arial" charset="0"/>
              <a:buNone/>
              <a:defRPr/>
            </a:pPr>
            <a:r>
              <a:rPr lang="en-US" sz="2800" b="1" dirty="0">
                <a:sym typeface="Wingdings" pitchFamily="2" charset="2"/>
              </a:rPr>
              <a:t>Good long-term GOS unlikely for all severe TBI with any of these features:</a:t>
            </a:r>
            <a:endParaRPr lang="en-US" sz="2600" b="1" dirty="0">
              <a:sym typeface="Wingdings" pitchFamily="2" charset="2"/>
            </a:endParaRPr>
          </a:p>
          <a:p>
            <a:pPr lvl="1">
              <a:lnSpc>
                <a:spcPct val="100000"/>
              </a:lnSpc>
              <a:defRPr/>
            </a:pPr>
            <a:r>
              <a:rPr lang="en-US" sz="2600" dirty="0">
                <a:sym typeface="Wingdings" pitchFamily="2" charset="2"/>
              </a:rPr>
              <a:t>Penetrating type</a:t>
            </a:r>
          </a:p>
          <a:p>
            <a:pPr lvl="2">
              <a:lnSpc>
                <a:spcPct val="100000"/>
              </a:lnSpc>
              <a:defRPr/>
            </a:pPr>
            <a:r>
              <a:rPr lang="en-US" sz="2600" dirty="0">
                <a:sym typeface="Wingdings" pitchFamily="2" charset="2"/>
              </a:rPr>
              <a:t>Also higher risk for posttraumatic epilepsy, persistent focal neurologic deficits (e.g. hemiparesis)</a:t>
            </a:r>
          </a:p>
          <a:p>
            <a:pPr lvl="1">
              <a:lnSpc>
                <a:spcPct val="100000"/>
              </a:lnSpc>
              <a:defRPr/>
            </a:pPr>
            <a:r>
              <a:rPr lang="en-US" sz="2600" dirty="0">
                <a:sym typeface="Wingdings" pitchFamily="2" charset="2"/>
              </a:rPr>
              <a:t>Age &gt; 65</a:t>
            </a:r>
          </a:p>
          <a:p>
            <a:pPr lvl="1">
              <a:lnSpc>
                <a:spcPct val="100000"/>
              </a:lnSpc>
              <a:defRPr/>
            </a:pPr>
            <a:r>
              <a:rPr lang="en-US" sz="2600" dirty="0">
                <a:sym typeface="Wingdings" pitchFamily="2" charset="2"/>
              </a:rPr>
              <a:t>Bilateral brainstem </a:t>
            </a:r>
            <a:r>
              <a:rPr lang="en-US" sz="2600" dirty="0" err="1">
                <a:sym typeface="Wingdings" pitchFamily="2" charset="2"/>
              </a:rPr>
              <a:t>abnl</a:t>
            </a:r>
            <a:r>
              <a:rPr lang="en-US" sz="2600" dirty="0">
                <a:sym typeface="Wingdings" pitchFamily="2" charset="2"/>
              </a:rPr>
              <a:t> on imaging </a:t>
            </a:r>
            <a:endParaRPr lang="en-US" sz="2600" dirty="0"/>
          </a:p>
        </p:txBody>
      </p:sp>
    </p:spTree>
    <p:extLst>
      <p:ext uri="{BB962C8B-B14F-4D97-AF65-F5344CB8AC3E}">
        <p14:creationId xmlns:p14="http://schemas.microsoft.com/office/powerpoint/2010/main" val="510584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FED40D6-07E2-4349-8546-2B5719506F9E}"/>
              </a:ext>
            </a:extLst>
          </p:cNvPr>
          <p:cNvSpPr>
            <a:spLocks noGrp="1" noChangeArrowheads="1"/>
          </p:cNvSpPr>
          <p:nvPr>
            <p:ph type="title"/>
          </p:nvPr>
        </p:nvSpPr>
        <p:spPr/>
        <p:txBody>
          <a:bodyPr/>
          <a:lstStyle/>
          <a:p>
            <a:pPr>
              <a:defRPr/>
            </a:pPr>
            <a:r>
              <a:rPr lang="en-US" dirty="0">
                <a:solidFill>
                  <a:schemeClr val="accent1">
                    <a:satMod val="150000"/>
                  </a:schemeClr>
                </a:solidFill>
              </a:rPr>
              <a:t>TBI predictors: Radiologic Correlates</a:t>
            </a:r>
          </a:p>
        </p:txBody>
      </p:sp>
      <p:sp>
        <p:nvSpPr>
          <p:cNvPr id="29699" name="Rectangle 3">
            <a:extLst>
              <a:ext uri="{FF2B5EF4-FFF2-40B4-BE49-F238E27FC236}">
                <a16:creationId xmlns:a16="http://schemas.microsoft.com/office/drawing/2014/main" id="{14B5AB3B-8716-4E3C-8F30-D66A71C79991}"/>
              </a:ext>
            </a:extLst>
          </p:cNvPr>
          <p:cNvSpPr>
            <a:spLocks noGrp="1" noChangeArrowheads="1"/>
          </p:cNvSpPr>
          <p:nvPr>
            <p:ph idx="1"/>
          </p:nvPr>
        </p:nvSpPr>
        <p:spPr/>
        <p:txBody>
          <a:bodyPr/>
          <a:lstStyle/>
          <a:p>
            <a:pPr eaLnBrk="1" hangingPunct="1"/>
            <a:r>
              <a:rPr lang="en-US" altLang="en-US" dirty="0"/>
              <a:t>Intracranial masses</a:t>
            </a:r>
          </a:p>
          <a:p>
            <a:pPr eaLnBrk="1" hangingPunct="1"/>
            <a:r>
              <a:rPr lang="en-US" altLang="en-US" dirty="0"/>
              <a:t>Cerebral contusions</a:t>
            </a:r>
          </a:p>
          <a:p>
            <a:pPr eaLnBrk="1" hangingPunct="1"/>
            <a:r>
              <a:rPr lang="en-US" altLang="en-US" dirty="0"/>
              <a:t>Subdural worse than epidural hematoma</a:t>
            </a:r>
          </a:p>
          <a:p>
            <a:pPr eaLnBrk="1" hangingPunct="1"/>
            <a:r>
              <a:rPr lang="en-US" altLang="en-US" dirty="0"/>
              <a:t>Midline shift &gt; 10 mm</a:t>
            </a:r>
          </a:p>
          <a:p>
            <a:pPr eaLnBrk="1" hangingPunct="1"/>
            <a:r>
              <a:rPr lang="en-US" altLang="en-US" dirty="0"/>
              <a:t>Brainstem lesions</a:t>
            </a:r>
          </a:p>
          <a:p>
            <a:pPr eaLnBrk="1" hangingPunct="1"/>
            <a:r>
              <a:rPr lang="en-US" altLang="en-US" b="1" dirty="0"/>
              <a:t>Limited additional variance beyond PTA duration and age for long-term outcomes </a:t>
            </a:r>
          </a:p>
        </p:txBody>
      </p:sp>
    </p:spTree>
    <p:extLst>
      <p:ext uri="{BB962C8B-B14F-4D97-AF65-F5344CB8AC3E}">
        <p14:creationId xmlns:p14="http://schemas.microsoft.com/office/powerpoint/2010/main" val="231701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0811638-B6E1-41B9-87CE-14EFCBB727F7}"/>
              </a:ext>
            </a:extLst>
          </p:cNvPr>
          <p:cNvSpPr>
            <a:spLocks noGrp="1" noChangeArrowheads="1"/>
          </p:cNvSpPr>
          <p:nvPr>
            <p:ph type="title"/>
          </p:nvPr>
        </p:nvSpPr>
        <p:spPr/>
        <p:txBody>
          <a:bodyPr/>
          <a:lstStyle/>
          <a:p>
            <a:pPr>
              <a:defRPr/>
            </a:pPr>
            <a:r>
              <a:rPr lang="en-US" dirty="0">
                <a:solidFill>
                  <a:schemeClr val="accent1">
                    <a:satMod val="150000"/>
                  </a:schemeClr>
                </a:solidFill>
                <a:effectLst>
                  <a:outerShdw blurRad="38100" dist="38100" dir="2700000" algn="tl">
                    <a:srgbClr val="000000">
                      <a:alpha val="43137"/>
                    </a:srgbClr>
                  </a:outerShdw>
                </a:effectLst>
              </a:rPr>
              <a:t>Why Predict Short-Term Outcome?</a:t>
            </a:r>
          </a:p>
        </p:txBody>
      </p:sp>
      <p:sp>
        <p:nvSpPr>
          <p:cNvPr id="12291" name="Rectangle 3">
            <a:extLst>
              <a:ext uri="{FF2B5EF4-FFF2-40B4-BE49-F238E27FC236}">
                <a16:creationId xmlns:a16="http://schemas.microsoft.com/office/drawing/2014/main" id="{790D3EB3-0641-4A05-AC6F-B517D263E737}"/>
              </a:ext>
            </a:extLst>
          </p:cNvPr>
          <p:cNvSpPr>
            <a:spLocks noGrp="1" noChangeArrowheads="1"/>
          </p:cNvSpPr>
          <p:nvPr>
            <p:ph idx="1"/>
          </p:nvPr>
        </p:nvSpPr>
        <p:spPr/>
        <p:txBody>
          <a:bodyPr/>
          <a:lstStyle/>
          <a:p>
            <a:pPr eaLnBrk="1" hangingPunct="1">
              <a:lnSpc>
                <a:spcPct val="100000"/>
              </a:lnSpc>
            </a:pPr>
            <a:r>
              <a:rPr lang="en-US" altLang="en-US" dirty="0"/>
              <a:t>Inpatient Rehabilitation is expensive ($500-1500/day); patients receiving it should have a realistic chance of returning home</a:t>
            </a:r>
          </a:p>
          <a:p>
            <a:pPr eaLnBrk="1" hangingPunct="1">
              <a:lnSpc>
                <a:spcPct val="100000"/>
              </a:lnSpc>
            </a:pPr>
            <a:r>
              <a:rPr lang="en-US" altLang="en-US" dirty="0"/>
              <a:t>Choosing the most appropriate setting for each patient requires a “best guess” of outcome</a:t>
            </a:r>
          </a:p>
          <a:p>
            <a:pPr eaLnBrk="1" hangingPunct="1">
              <a:lnSpc>
                <a:spcPct val="100000"/>
              </a:lnSpc>
            </a:pPr>
            <a:r>
              <a:rPr lang="en-US" altLang="en-US" dirty="0"/>
              <a:t>The patient, family, and rehabilitation team need an estimate of LOS and D/C goals as well as needs for aftercare planning</a:t>
            </a:r>
          </a:p>
        </p:txBody>
      </p:sp>
    </p:spTree>
    <p:extLst>
      <p:ext uri="{BB962C8B-B14F-4D97-AF65-F5344CB8AC3E}">
        <p14:creationId xmlns:p14="http://schemas.microsoft.com/office/powerpoint/2010/main" val="33103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33" y="1743577"/>
            <a:ext cx="4100304" cy="1815001"/>
          </a:xfrm>
        </p:spPr>
        <p:txBody>
          <a:bodyPr>
            <a:normAutofit/>
          </a:bodyPr>
          <a:lstStyle/>
          <a:p>
            <a:pPr>
              <a:spcAft>
                <a:spcPts val="1200"/>
              </a:spcAft>
            </a:pPr>
            <a:r>
              <a:rPr lang="en-US" b="1" dirty="0"/>
              <a:t>Overall Results: </a:t>
            </a:r>
            <a:r>
              <a:rPr lang="en-US" dirty="0"/>
              <a:t>Employed </a:t>
            </a:r>
            <a:br>
              <a:rPr lang="en-US" sz="3100" dirty="0"/>
            </a:br>
            <a:r>
              <a:rPr lang="en-US" sz="1300" dirty="0">
                <a:solidFill>
                  <a:schemeClr val="bg1"/>
                </a:solidFill>
              </a:rPr>
              <a:t>(</a:t>
            </a:r>
            <a:endParaRPr lang="en-US" sz="3100" dirty="0"/>
          </a:p>
        </p:txBody>
      </p:sp>
      <p:sp>
        <p:nvSpPr>
          <p:cNvPr id="3" name="Content Placeholder 2"/>
          <p:cNvSpPr>
            <a:spLocks noGrp="1"/>
          </p:cNvSpPr>
          <p:nvPr>
            <p:ph sz="half" idx="1"/>
          </p:nvPr>
        </p:nvSpPr>
        <p:spPr>
          <a:xfrm>
            <a:off x="1167433" y="3558578"/>
            <a:ext cx="3464201" cy="1931366"/>
          </a:xfrm>
        </p:spPr>
        <p:txBody>
          <a:bodyPr/>
          <a:lstStyle/>
          <a:p>
            <a:r>
              <a:rPr lang="en-US" dirty="0"/>
              <a:t>Year 1 = 33.6%</a:t>
            </a:r>
          </a:p>
          <a:p>
            <a:r>
              <a:rPr lang="en-US" dirty="0"/>
              <a:t>Year 2 = 37.5%</a:t>
            </a:r>
          </a:p>
          <a:p>
            <a:r>
              <a:rPr lang="en-US" dirty="0"/>
              <a:t>Year 5 = 40.6%</a:t>
            </a:r>
          </a:p>
        </p:txBody>
      </p:sp>
      <p:graphicFrame>
        <p:nvGraphicFramePr>
          <p:cNvPr id="7" name="Content Placeholder 6"/>
          <p:cNvGraphicFramePr>
            <a:graphicFrameLocks noGrp="1"/>
          </p:cNvGraphicFramePr>
          <p:nvPr>
            <p:ph sz="half" idx="2"/>
          </p:nvPr>
        </p:nvGraphicFramePr>
        <p:xfrm>
          <a:off x="6182139" y="2216426"/>
          <a:ext cx="5392807" cy="448961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CEB79E7-3834-4F3C-91EE-3ED3B661A4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2E3F3-4262-417A-B25A-CE99B7467963}"/>
              </a:ext>
            </a:extLst>
          </p:cNvPr>
          <p:cNvSpPr txBox="1"/>
          <p:nvPr/>
        </p:nvSpPr>
        <p:spPr>
          <a:xfrm>
            <a:off x="703193" y="444726"/>
            <a:ext cx="98422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Stromberg KA, Graham KM, Agyemang AA, Walker WC, et al.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Using Decision Tree Methodology to </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Predict Employment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after Moderate to Severe Traumatic Brain Injury.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J Head Trauma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Rehabil</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2019 May/Jun;34(3):E64-E74.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675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6901"/>
          </a:xfrm>
        </p:spPr>
        <p:txBody>
          <a:bodyPr>
            <a:normAutofit/>
          </a:bodyPr>
          <a:lstStyle/>
          <a:p>
            <a:r>
              <a:rPr lang="en-US" dirty="0"/>
              <a:t>Summary from our employment study</a:t>
            </a:r>
          </a:p>
        </p:txBody>
      </p:sp>
      <p:sp>
        <p:nvSpPr>
          <p:cNvPr id="3" name="Content Placeholder 2"/>
          <p:cNvSpPr>
            <a:spLocks noGrp="1"/>
          </p:cNvSpPr>
          <p:nvPr>
            <p:ph idx="1"/>
          </p:nvPr>
        </p:nvSpPr>
        <p:spPr>
          <a:xfrm>
            <a:off x="838200" y="1302026"/>
            <a:ext cx="10515600" cy="4979504"/>
          </a:xfrm>
        </p:spPr>
        <p:txBody>
          <a:bodyPr>
            <a:normAutofit fontScale="92500" lnSpcReduction="20000"/>
          </a:bodyPr>
          <a:lstStyle/>
          <a:p>
            <a:r>
              <a:rPr lang="en-US" dirty="0"/>
              <a:t>PTA duration was primary predictor of employment</a:t>
            </a:r>
          </a:p>
          <a:p>
            <a:r>
              <a:rPr lang="en-US" dirty="0"/>
              <a:t>Nearly half of participants with less than 3 weeks of PTA duration employed at each follow up year</a:t>
            </a:r>
          </a:p>
          <a:p>
            <a:r>
              <a:rPr lang="en-US" b="1" dirty="0"/>
              <a:t>PTA duration of 3- to 4-weeks appears to be a critical demarcation between good employment prognoses and significant challenges</a:t>
            </a:r>
          </a:p>
          <a:p>
            <a:r>
              <a:rPr lang="en-US" dirty="0"/>
              <a:t>Group with longest PTA duration showed increasing rates of employment</a:t>
            </a:r>
          </a:p>
          <a:p>
            <a:pPr lvl="1"/>
            <a:r>
              <a:rPr lang="en-US" dirty="0"/>
              <a:t>Year 1: 17% </a:t>
            </a:r>
            <a:r>
              <a:rPr lang="en-US" dirty="0">
                <a:sym typeface="Wingdings" panose="05000000000000000000" pitchFamily="2" charset="2"/>
              </a:rPr>
              <a:t></a:t>
            </a:r>
            <a:r>
              <a:rPr lang="en-US" dirty="0"/>
              <a:t> Year 2: 20.8% </a:t>
            </a:r>
            <a:r>
              <a:rPr lang="en-US" dirty="0">
                <a:sym typeface="Wingdings" panose="05000000000000000000" pitchFamily="2" charset="2"/>
              </a:rPr>
              <a:t> Year 5: 29.4%</a:t>
            </a:r>
            <a:endParaRPr lang="en-US" dirty="0"/>
          </a:p>
          <a:p>
            <a:r>
              <a:rPr lang="en-US" dirty="0"/>
              <a:t>70% of individuals who spent more than 4 weeks in PTA remain unemployed at year 5</a:t>
            </a:r>
          </a:p>
          <a:p>
            <a:pPr lvl="1"/>
            <a:r>
              <a:rPr lang="en-US" dirty="0"/>
              <a:t>Similar to unemployment rates of individuals with disabilities in the US (65%)</a:t>
            </a:r>
          </a:p>
          <a:p>
            <a:r>
              <a:rPr lang="en-US" dirty="0"/>
              <a:t>Secondary Predictors:</a:t>
            </a:r>
          </a:p>
          <a:p>
            <a:pPr lvl="1"/>
            <a:r>
              <a:rPr lang="en-US" dirty="0" err="1"/>
              <a:t>Yr</a:t>
            </a:r>
            <a:r>
              <a:rPr lang="en-US" dirty="0"/>
              <a:t> 1: Pre-injury Occupation</a:t>
            </a:r>
          </a:p>
          <a:p>
            <a:pPr lvl="1"/>
            <a:r>
              <a:rPr lang="en-US" dirty="0" err="1"/>
              <a:t>Yr</a:t>
            </a:r>
            <a:r>
              <a:rPr lang="en-US" dirty="0"/>
              <a:t> 2: Pre-injury Employment, Education level</a:t>
            </a:r>
          </a:p>
          <a:p>
            <a:pPr lvl="1"/>
            <a:r>
              <a:rPr lang="en-US" dirty="0" err="1"/>
              <a:t>Yr</a:t>
            </a:r>
            <a:r>
              <a:rPr lang="en-US" dirty="0"/>
              <a:t> 5: Education level</a:t>
            </a:r>
          </a:p>
          <a:p>
            <a:pPr lvl="1"/>
            <a:endParaRPr lang="en-US" dirty="0"/>
          </a:p>
        </p:txBody>
      </p:sp>
      <p:sp>
        <p:nvSpPr>
          <p:cNvPr id="4" name="Slide Number Placeholder 3">
            <a:extLst>
              <a:ext uri="{FF2B5EF4-FFF2-40B4-BE49-F238E27FC236}">
                <a16:creationId xmlns:a16="http://schemas.microsoft.com/office/drawing/2014/main" id="{813F72C6-E46A-412E-B88B-6EC143AB33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239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BE689-7648-4335-82AB-C48EAEFFE7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2B935B72-74E8-48D3-8EF1-CBCC1BCFBC59}"/>
              </a:ext>
            </a:extLst>
          </p:cNvPr>
          <p:cNvSpPr txBox="1">
            <a:spLocks/>
          </p:cNvSpPr>
          <p:nvPr/>
        </p:nvSpPr>
        <p:spPr>
          <a:xfrm>
            <a:off x="732182" y="1869686"/>
            <a:ext cx="10515600" cy="3118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dirty="0"/>
              <a:t>Assessment of emotional and behavioral functioning is important</a:t>
            </a:r>
          </a:p>
          <a:p>
            <a:pPr>
              <a:spcAft>
                <a:spcPts val="1200"/>
              </a:spcAft>
            </a:pPr>
            <a:r>
              <a:rPr lang="en-US" sz="2400" dirty="0"/>
              <a:t>Assessment of cognitive functioning is important</a:t>
            </a:r>
          </a:p>
          <a:p>
            <a:pPr>
              <a:spcAft>
                <a:spcPts val="1200"/>
              </a:spcAft>
            </a:pPr>
            <a:r>
              <a:rPr lang="en-US" sz="2400" dirty="0"/>
              <a:t>Much depends on the demands of the individual’s specific job, employer attitude/accommodation, work history</a:t>
            </a:r>
          </a:p>
          <a:p>
            <a:pPr>
              <a:spcAft>
                <a:spcPts val="1200"/>
              </a:spcAft>
            </a:pPr>
            <a:r>
              <a:rPr lang="en-US" sz="2400" dirty="0"/>
              <a:t>Other factors include financial needs/incentives of work versus disability and retirement age factors </a:t>
            </a:r>
          </a:p>
        </p:txBody>
      </p:sp>
      <p:sp>
        <p:nvSpPr>
          <p:cNvPr id="7" name="Title 1">
            <a:extLst>
              <a:ext uri="{FF2B5EF4-FFF2-40B4-BE49-F238E27FC236}">
                <a16:creationId xmlns:a16="http://schemas.microsoft.com/office/drawing/2014/main" id="{F719551E-5EBB-4471-B4E9-A09630F51C79}"/>
              </a:ext>
            </a:extLst>
          </p:cNvPr>
          <p:cNvSpPr txBox="1">
            <a:spLocks/>
          </p:cNvSpPr>
          <p:nvPr/>
        </p:nvSpPr>
        <p:spPr>
          <a:xfrm>
            <a:off x="914400" y="694874"/>
            <a:ext cx="10515600" cy="996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Other factors for guiding return to work (RTW) after TBI</a:t>
            </a:r>
          </a:p>
        </p:txBody>
      </p:sp>
    </p:spTree>
    <p:extLst>
      <p:ext uri="{BB962C8B-B14F-4D97-AF65-F5344CB8AC3E}">
        <p14:creationId xmlns:p14="http://schemas.microsoft.com/office/powerpoint/2010/main" val="4291936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70A8-8F78-4E6C-8A14-F5AC7C456A25}"/>
              </a:ext>
            </a:extLst>
          </p:cNvPr>
          <p:cNvSpPr>
            <a:spLocks noGrp="1"/>
          </p:cNvSpPr>
          <p:nvPr>
            <p:ph type="title"/>
          </p:nvPr>
        </p:nvSpPr>
        <p:spPr/>
        <p:txBody>
          <a:bodyPr/>
          <a:lstStyle/>
          <a:p>
            <a:r>
              <a:rPr lang="en-US" dirty="0"/>
              <a:t>Return to Driving:</a:t>
            </a:r>
            <a:br>
              <a:rPr lang="en-US" dirty="0"/>
            </a:br>
            <a:r>
              <a:rPr lang="en-US" dirty="0"/>
              <a:t>determinates and predictors </a:t>
            </a:r>
          </a:p>
        </p:txBody>
      </p:sp>
      <p:sp>
        <p:nvSpPr>
          <p:cNvPr id="3" name="Content Placeholder 2">
            <a:extLst>
              <a:ext uri="{FF2B5EF4-FFF2-40B4-BE49-F238E27FC236}">
                <a16:creationId xmlns:a16="http://schemas.microsoft.com/office/drawing/2014/main" id="{C7D42040-2AC7-4838-8951-ACEBBD820DA5}"/>
              </a:ext>
            </a:extLst>
          </p:cNvPr>
          <p:cNvSpPr>
            <a:spLocks noGrp="1"/>
          </p:cNvSpPr>
          <p:nvPr>
            <p:ph idx="1"/>
          </p:nvPr>
        </p:nvSpPr>
        <p:spPr>
          <a:xfrm>
            <a:off x="1143000" y="2117035"/>
            <a:ext cx="9872871" cy="4038600"/>
          </a:xfrm>
        </p:spPr>
        <p:txBody>
          <a:bodyPr/>
          <a:lstStyle/>
          <a:p>
            <a:r>
              <a:rPr lang="en-US" dirty="0"/>
              <a:t>Cognitive skills: Executive function, Attention, Memory</a:t>
            </a:r>
          </a:p>
          <a:p>
            <a:r>
              <a:rPr lang="en-US" dirty="0"/>
              <a:t>Visual-perceptual motor skills</a:t>
            </a:r>
          </a:p>
          <a:p>
            <a:r>
              <a:rPr lang="en-US" dirty="0"/>
              <a:t>Seizure history</a:t>
            </a:r>
          </a:p>
          <a:p>
            <a:r>
              <a:rPr lang="en-US" dirty="0"/>
              <a:t>Premorbid driving experience and skills (i.e. crash &amp; moving violation history)</a:t>
            </a:r>
          </a:p>
          <a:p>
            <a:r>
              <a:rPr lang="en-US" dirty="0"/>
              <a:t>Resources (financial, other SDOH)</a:t>
            </a:r>
          </a:p>
        </p:txBody>
      </p:sp>
    </p:spTree>
    <p:extLst>
      <p:ext uri="{BB962C8B-B14F-4D97-AF65-F5344CB8AC3E}">
        <p14:creationId xmlns:p14="http://schemas.microsoft.com/office/powerpoint/2010/main" val="328688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ECF85DE-1C53-4690-96A7-D5A78D5FD52A}"/>
              </a:ext>
            </a:extLst>
          </p:cNvPr>
          <p:cNvSpPr>
            <a:spLocks noGrp="1" noRot="1" noChangeArrowheads="1"/>
          </p:cNvSpPr>
          <p:nvPr>
            <p:ph type="title"/>
          </p:nvPr>
        </p:nvSpPr>
        <p:spPr/>
        <p:txBody>
          <a:bodyPr/>
          <a:lstStyle/>
          <a:p>
            <a:pPr eaLnBrk="1" hangingPunct="1">
              <a:defRPr/>
            </a:pPr>
            <a:r>
              <a:rPr lang="en-US" dirty="0"/>
              <a:t>Prognosis in Mild TBI?</a:t>
            </a:r>
          </a:p>
        </p:txBody>
      </p:sp>
      <p:sp>
        <p:nvSpPr>
          <p:cNvPr id="89091" name="Rectangle 3">
            <a:extLst>
              <a:ext uri="{FF2B5EF4-FFF2-40B4-BE49-F238E27FC236}">
                <a16:creationId xmlns:a16="http://schemas.microsoft.com/office/drawing/2014/main" id="{67CD085E-3604-452D-8FC4-A6059C634E29}"/>
              </a:ext>
            </a:extLst>
          </p:cNvPr>
          <p:cNvSpPr>
            <a:spLocks noGrp="1" noRot="1" noChangeArrowheads="1"/>
          </p:cNvSpPr>
          <p:nvPr>
            <p:ph idx="1"/>
          </p:nvPr>
        </p:nvSpPr>
        <p:spPr/>
        <p:txBody>
          <a:bodyPr>
            <a:normAutofit/>
          </a:bodyPr>
          <a:lstStyle/>
          <a:p>
            <a:pPr eaLnBrk="1" hangingPunct="1">
              <a:lnSpc>
                <a:spcPct val="100000"/>
              </a:lnSpc>
              <a:buFont typeface="Arial" charset="0"/>
              <a:buChar char="►"/>
              <a:defRPr/>
            </a:pPr>
            <a:r>
              <a:rPr lang="en-US" dirty="0"/>
              <a:t>ER samples</a:t>
            </a:r>
          </a:p>
          <a:p>
            <a:pPr lvl="1" eaLnBrk="1" hangingPunct="1">
              <a:lnSpc>
                <a:spcPct val="100000"/>
              </a:lnSpc>
              <a:defRPr/>
            </a:pPr>
            <a:r>
              <a:rPr lang="en-US" dirty="0"/>
              <a:t>Predictors of postconcussion symptoms (PCS): cognitive testing, female, MVA (vs athletic), LOC duration, event related stress, psych hx, severity of event pain, education</a:t>
            </a:r>
          </a:p>
          <a:p>
            <a:pPr lvl="1" eaLnBrk="1" hangingPunct="1">
              <a:lnSpc>
                <a:spcPct val="100000"/>
              </a:lnSpc>
              <a:defRPr/>
            </a:pPr>
            <a:r>
              <a:rPr lang="en-US" dirty="0"/>
              <a:t>LOC +/- not predictive of </a:t>
            </a:r>
            <a:r>
              <a:rPr lang="en-US" dirty="0" err="1"/>
              <a:t>neuropsych</a:t>
            </a:r>
            <a:r>
              <a:rPr lang="en-US" dirty="0"/>
              <a:t> testing impairments</a:t>
            </a:r>
          </a:p>
          <a:p>
            <a:pPr eaLnBrk="1" hangingPunct="1">
              <a:lnSpc>
                <a:spcPct val="100000"/>
              </a:lnSpc>
              <a:buFont typeface="Arial" charset="0"/>
              <a:buChar char="►"/>
              <a:defRPr/>
            </a:pPr>
            <a:r>
              <a:rPr lang="en-US" dirty="0"/>
              <a:t>Athlete and Military samples</a:t>
            </a:r>
          </a:p>
          <a:p>
            <a:pPr lvl="1" eaLnBrk="1" hangingPunct="1">
              <a:lnSpc>
                <a:spcPct val="100000"/>
              </a:lnSpc>
              <a:defRPr/>
            </a:pPr>
            <a:r>
              <a:rPr lang="en-US" dirty="0"/>
              <a:t>Predictors of early PCS: retrograde amnesia, PTA</a:t>
            </a:r>
          </a:p>
          <a:p>
            <a:pPr lvl="1" eaLnBrk="1" hangingPunct="1">
              <a:lnSpc>
                <a:spcPct val="100000"/>
              </a:lnSpc>
              <a:defRPr/>
            </a:pPr>
            <a:r>
              <a:rPr lang="en-US" dirty="0"/>
              <a:t>NOT predictive: on field LOC</a:t>
            </a:r>
          </a:p>
          <a:p>
            <a:pPr marL="228600" marR="0" lvl="0" indent="-182880" algn="l" defTabSz="914400" rtl="0" eaLnBrk="1" fontAlgn="auto" latinLnBrk="0" hangingPunct="1">
              <a:lnSpc>
                <a:spcPct val="100000"/>
              </a:lnSpc>
              <a:spcBef>
                <a:spcPts val="1400"/>
              </a:spcBef>
              <a:spcAft>
                <a:spcPts val="0"/>
              </a:spcAft>
              <a:buClr>
                <a:srgbClr val="DF5327"/>
              </a:buClr>
              <a:buSzPct val="80000"/>
              <a:buFont typeface="Arial" charset="0"/>
              <a:buChar char="►"/>
              <a:tabLst/>
              <a:defRPr/>
            </a:pPr>
            <a:r>
              <a:rPr lang="en-US" dirty="0">
                <a:solidFill>
                  <a:srgbClr val="DF5327"/>
                </a:solidFill>
                <a:latin typeface="Corbel" panose="020B0503020204020204"/>
              </a:rPr>
              <a:t>Predictors of Persistent PCS</a:t>
            </a:r>
            <a:endParaRPr kumimoji="0" lang="en-US" b="0" i="0" u="none" strike="noStrike" kern="1200" cap="none" spc="0" normalizeH="0" baseline="0" noProof="0" dirty="0">
              <a:ln>
                <a:noFill/>
              </a:ln>
              <a:solidFill>
                <a:srgbClr val="DF5327"/>
              </a:solidFill>
              <a:effectLst/>
              <a:uLnTx/>
              <a:uFillTx/>
              <a:latin typeface="Corbel" panose="020B0503020204020204"/>
              <a:ea typeface="+mn-ea"/>
              <a:cs typeface="+mn-cs"/>
            </a:endParaRPr>
          </a:p>
          <a:p>
            <a:pPr marL="457200" marR="0" lvl="1" indent="-182880" algn="l" defTabSz="914400" rtl="0" eaLnBrk="1" fontAlgn="auto" latinLnBrk="0" hangingPunct="1">
              <a:lnSpc>
                <a:spcPct val="100000"/>
              </a:lnSpc>
              <a:spcBef>
                <a:spcPts val="200"/>
              </a:spcBef>
              <a:spcAft>
                <a:spcPts val="400"/>
              </a:spcAft>
              <a:buClr>
                <a:srgbClr val="DF5327"/>
              </a:buClr>
              <a:buSzPct val="80000"/>
              <a:buFont typeface="Corbel" pitchFamily="34" charset="0"/>
              <a:buChar char="•"/>
              <a:tabLst/>
              <a:defRPr/>
            </a:pPr>
            <a:r>
              <a:rPr lang="en-US" dirty="0">
                <a:solidFill>
                  <a:srgbClr val="DF5327"/>
                </a:solidFill>
                <a:latin typeface="Corbel" panose="020B0503020204020204"/>
              </a:rPr>
              <a:t>Early symptom severity, Mental health history, prior mild TBIs, Female gender, comorbidities, litigation &amp; work comp, emerging evidence on blast mechanism</a:t>
            </a:r>
            <a:endParaRPr kumimoji="0" lang="en-US" sz="2000" b="0" i="0" u="none" strike="noStrike" kern="1200" cap="none" spc="0" normalizeH="0" baseline="0" noProof="0" dirty="0">
              <a:ln>
                <a:noFill/>
              </a:ln>
              <a:solidFill>
                <a:srgbClr val="DF5327"/>
              </a:solidFill>
              <a:effectLst/>
              <a:uLnTx/>
              <a:uFillTx/>
              <a:latin typeface="Corbel" panose="020B0503020204020204"/>
              <a:ea typeface="+mn-ea"/>
              <a:cs typeface="+mn-cs"/>
            </a:endParaRPr>
          </a:p>
          <a:p>
            <a:pPr lvl="1" eaLnBrk="1" hangingPunct="1">
              <a:lnSpc>
                <a:spcPct val="100000"/>
              </a:lnSpc>
              <a:defRPr/>
            </a:pPr>
            <a:endParaRPr lang="en-US" dirty="0"/>
          </a:p>
          <a:p>
            <a:pPr>
              <a:lnSpc>
                <a:spcPct val="100000"/>
              </a:lnSpc>
              <a:defRPr/>
            </a:pPr>
            <a:endParaRPr lang="en-US" dirty="0"/>
          </a:p>
        </p:txBody>
      </p:sp>
    </p:spTree>
    <p:extLst>
      <p:ext uri="{BB962C8B-B14F-4D97-AF65-F5344CB8AC3E}">
        <p14:creationId xmlns:p14="http://schemas.microsoft.com/office/powerpoint/2010/main" val="2477768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9F02-751F-434A-AD02-91FF966FD8FB}"/>
              </a:ext>
            </a:extLst>
          </p:cNvPr>
          <p:cNvSpPr>
            <a:spLocks noGrp="1"/>
          </p:cNvSpPr>
          <p:nvPr>
            <p:ph type="title"/>
          </p:nvPr>
        </p:nvSpPr>
        <p:spPr/>
        <p:txBody>
          <a:bodyPr/>
          <a:lstStyle/>
          <a:p>
            <a:r>
              <a:rPr lang="en-US" dirty="0"/>
              <a:t>Repetitive mild TBI may have unique poorer outcomes</a:t>
            </a:r>
          </a:p>
        </p:txBody>
      </p:sp>
      <p:sp>
        <p:nvSpPr>
          <p:cNvPr id="3" name="Content Placeholder 2">
            <a:extLst>
              <a:ext uri="{FF2B5EF4-FFF2-40B4-BE49-F238E27FC236}">
                <a16:creationId xmlns:a16="http://schemas.microsoft.com/office/drawing/2014/main" id="{BD91EAE3-85BA-4336-83FF-771EC5B424CD}"/>
              </a:ext>
            </a:extLst>
          </p:cNvPr>
          <p:cNvSpPr>
            <a:spLocks noGrp="1"/>
          </p:cNvSpPr>
          <p:nvPr>
            <p:ph idx="1"/>
          </p:nvPr>
        </p:nvSpPr>
        <p:spPr/>
        <p:txBody>
          <a:bodyPr/>
          <a:lstStyle/>
          <a:p>
            <a:pPr>
              <a:spcAft>
                <a:spcPts val="1800"/>
              </a:spcAft>
            </a:pPr>
            <a:r>
              <a:rPr lang="en-US" sz="2800" dirty="0"/>
              <a:t>Research findings are not conclusive, but </a:t>
            </a:r>
          </a:p>
          <a:p>
            <a:pPr lvl="1">
              <a:spcAft>
                <a:spcPts val="1800"/>
              </a:spcAft>
            </a:pPr>
            <a:r>
              <a:rPr lang="en-US" sz="2400" dirty="0"/>
              <a:t>Linked to evidence for chronic traumatic encephalopathy (CTE), or dementia pugilistica and can result in extrapyramidal symptoms and pathology similar to Alzheimer's. </a:t>
            </a:r>
          </a:p>
          <a:p>
            <a:pPr lvl="1">
              <a:spcAft>
                <a:spcPts val="1800"/>
              </a:spcAft>
            </a:pPr>
            <a:r>
              <a:rPr lang="en-US" sz="2400" dirty="0"/>
              <a:t>Anecdotal reports of repeat mild TBI before last mild TBI fully recovers (Second impact syndrome results from inability to autoregulate blood pressure after repeat concussion; this hypertensive emergency has resulted in death (in those younger than 18).</a:t>
            </a:r>
          </a:p>
          <a:p>
            <a:endParaRPr lang="en-US" dirty="0"/>
          </a:p>
        </p:txBody>
      </p:sp>
    </p:spTree>
    <p:extLst>
      <p:ext uri="{BB962C8B-B14F-4D97-AF65-F5344CB8AC3E}">
        <p14:creationId xmlns:p14="http://schemas.microsoft.com/office/powerpoint/2010/main" val="50751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C81B730C-7E6C-46D7-9126-2A6513F4F5B9}"/>
              </a:ext>
            </a:extLst>
          </p:cNvPr>
          <p:cNvSpPr>
            <a:spLocks noGrp="1"/>
          </p:cNvSpPr>
          <p:nvPr>
            <p:ph type="title"/>
          </p:nvPr>
        </p:nvSpPr>
        <p:spPr>
          <a:xfrm>
            <a:off x="1752600" y="381000"/>
            <a:ext cx="7848600" cy="1143000"/>
          </a:xfrm>
        </p:spPr>
        <p:txBody>
          <a:bodyPr>
            <a:noAutofit/>
          </a:bodyPr>
          <a:lstStyle/>
          <a:p>
            <a:pPr marL="484632">
              <a:defRPr/>
            </a:pPr>
            <a:r>
              <a:rPr lang="en-US" sz="3600" dirty="0">
                <a:effectLst>
                  <a:outerShdw blurRad="38100" dist="38100" dir="2700000" algn="tl">
                    <a:srgbClr val="000000">
                      <a:alpha val="43137"/>
                    </a:srgbClr>
                  </a:outerShdw>
                </a:effectLst>
              </a:rPr>
              <a:t>Definition of Mild TBI </a:t>
            </a:r>
            <a:endParaRPr lang="en-US" sz="3600" dirty="0">
              <a:effectLst>
                <a:outerShdw blurRad="38100" dist="38100" dir="2700000" algn="tl">
                  <a:srgbClr val="000000">
                    <a:alpha val="43137"/>
                  </a:srgbClr>
                </a:outerShdw>
              </a:effectLst>
              <a:latin typeface="Impact" pitchFamily="34" charset="0"/>
            </a:endParaRPr>
          </a:p>
        </p:txBody>
      </p:sp>
      <p:sp>
        <p:nvSpPr>
          <p:cNvPr id="3" name="Content Placeholder 2">
            <a:extLst>
              <a:ext uri="{FF2B5EF4-FFF2-40B4-BE49-F238E27FC236}">
                <a16:creationId xmlns:a16="http://schemas.microsoft.com/office/drawing/2014/main" id="{C1D84D48-3162-4340-AE6B-F1F10ABCAAE7}"/>
              </a:ext>
            </a:extLst>
          </p:cNvPr>
          <p:cNvSpPr>
            <a:spLocks noGrp="1"/>
          </p:cNvSpPr>
          <p:nvPr>
            <p:ph idx="1"/>
          </p:nvPr>
        </p:nvSpPr>
        <p:spPr>
          <a:xfrm>
            <a:off x="1752600" y="1447800"/>
            <a:ext cx="8686800" cy="914400"/>
          </a:xfrm>
        </p:spPr>
        <p:txBody>
          <a:bodyPr rtlCol="0">
            <a:normAutofit/>
          </a:bodyPr>
          <a:lstStyle/>
          <a:p>
            <a:pPr marL="447675" indent="-382588">
              <a:buClr>
                <a:schemeClr val="accent3"/>
              </a:buClr>
              <a:buFont typeface="Wingdings" pitchFamily="2" charset="2"/>
              <a:buChar char="Ø"/>
              <a:defRPr/>
            </a:pPr>
            <a:r>
              <a:rPr lang="en-US" sz="2400" dirty="0"/>
              <a:t>A disruption of brain function resulting from a traumatic force to the head or brain</a:t>
            </a:r>
          </a:p>
          <a:p>
            <a:pPr marL="448056" indent="-384048">
              <a:buClr>
                <a:schemeClr val="accent3"/>
              </a:buClr>
              <a:buNone/>
              <a:defRPr/>
            </a:pPr>
            <a:endParaRPr lang="en-US" dirty="0"/>
          </a:p>
        </p:txBody>
      </p:sp>
      <p:graphicFrame>
        <p:nvGraphicFramePr>
          <p:cNvPr id="7" name="Table 6">
            <a:extLst>
              <a:ext uri="{FF2B5EF4-FFF2-40B4-BE49-F238E27FC236}">
                <a16:creationId xmlns:a16="http://schemas.microsoft.com/office/drawing/2014/main" id="{BCEE0CAD-536C-48FA-ADEB-5D3DF8945791}"/>
              </a:ext>
            </a:extLst>
          </p:cNvPr>
          <p:cNvGraphicFramePr>
            <a:graphicFrameLocks noGrp="1"/>
          </p:cNvGraphicFramePr>
          <p:nvPr>
            <p:extLst>
              <p:ext uri="{D42A27DB-BD31-4B8C-83A1-F6EECF244321}">
                <p14:modId xmlns:p14="http://schemas.microsoft.com/office/powerpoint/2010/main" val="1534751249"/>
              </p:ext>
            </p:extLst>
          </p:nvPr>
        </p:nvGraphicFramePr>
        <p:xfrm>
          <a:off x="1752600" y="2362200"/>
          <a:ext cx="8686800" cy="3206699"/>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0"/>
                    </a:ext>
                  </a:extLst>
                </a:gridCol>
              </a:tblGrid>
              <a:tr h="656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Indicated by new onset of </a:t>
                      </a:r>
                      <a:r>
                        <a:rPr lang="en-US" sz="2400" b="1" u="sng" dirty="0">
                          <a:solidFill>
                            <a:schemeClr val="tx1"/>
                          </a:solidFill>
                        </a:rPr>
                        <a:t>at least one of the following</a:t>
                      </a:r>
                      <a:r>
                        <a:rPr lang="en-US" sz="2400" b="1" dirty="0">
                          <a:solidFill>
                            <a:schemeClr val="tx1"/>
                          </a:solidFill>
                        </a:rPr>
                        <a:t>:</a:t>
                      </a:r>
                    </a:p>
                  </a:txBody>
                  <a:tcPr/>
                </a:tc>
                <a:extLst>
                  <a:ext uri="{0D108BD9-81ED-4DB2-BD59-A6C34878D82A}">
                    <a16:rowId xmlns:a16="http://schemas.microsoft.com/office/drawing/2014/main" val="10000"/>
                  </a:ext>
                </a:extLst>
              </a:tr>
              <a:tr h="4502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a:t>Loss of consciousness (LOC</a:t>
                      </a:r>
                      <a:r>
                        <a:rPr lang="en-US" sz="1800" dirty="0"/>
                        <a:t>) </a:t>
                      </a:r>
                      <a:r>
                        <a:rPr lang="en-US" sz="1800" b="1" dirty="0"/>
                        <a:t>&lt; 30 min</a:t>
                      </a:r>
                    </a:p>
                  </a:txBody>
                  <a:tcPr/>
                </a:tc>
                <a:extLst>
                  <a:ext uri="{0D108BD9-81ED-4DB2-BD59-A6C34878D82A}">
                    <a16:rowId xmlns:a16="http://schemas.microsoft.com/office/drawing/2014/main" val="10001"/>
                  </a:ext>
                </a:extLst>
              </a:tr>
              <a:tr h="69491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a:t>Post-traumatic amnesia (PTA) &lt; 24</a:t>
                      </a:r>
                      <a:r>
                        <a:rPr lang="en-US" sz="1800" b="1" baseline="0" dirty="0"/>
                        <a:t> hr</a:t>
                      </a:r>
                      <a:endParaRPr lang="en-US" sz="1800" b="1" dirty="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t>   Loss of memory for events immediately after (+/- before) injury </a:t>
                      </a:r>
                    </a:p>
                  </a:txBody>
                  <a:tcPr/>
                </a:tc>
                <a:extLst>
                  <a:ext uri="{0D108BD9-81ED-4DB2-BD59-A6C34878D82A}">
                    <a16:rowId xmlns:a16="http://schemas.microsoft.com/office/drawing/2014/main" val="10002"/>
                  </a:ext>
                </a:extLst>
              </a:tr>
              <a:tr h="7103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a:t>Alteration of consciousness (AOC)</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a:t>   </a:t>
                      </a:r>
                      <a:r>
                        <a:rPr lang="en-US" sz="1800" dirty="0"/>
                        <a:t>Change in mental status at the time of injury such</a:t>
                      </a:r>
                      <a:r>
                        <a:rPr lang="en-US" sz="1800" baseline="0" dirty="0"/>
                        <a:t> as c</a:t>
                      </a:r>
                      <a:r>
                        <a:rPr lang="en-US" sz="1800" dirty="0"/>
                        <a:t>onfused, disoriented, or dazed</a:t>
                      </a:r>
                    </a:p>
                  </a:txBody>
                  <a:tcPr/>
                </a:tc>
                <a:extLst>
                  <a:ext uri="{0D108BD9-81ED-4DB2-BD59-A6C34878D82A}">
                    <a16:rowId xmlns:a16="http://schemas.microsoft.com/office/drawing/2014/main" val="10003"/>
                  </a:ext>
                </a:extLst>
              </a:tr>
              <a:tr h="69491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a:t>Neurological deficits that may or may not be temporary</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a:t>   Seizure, w</a:t>
                      </a:r>
                      <a:r>
                        <a:rPr lang="en-US" sz="1800" dirty="0"/>
                        <a:t>eakness, loss of balance, paralysis etc</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8402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4D74E66-4743-4DC1-BFD9-7768704D510E}"/>
              </a:ext>
            </a:extLst>
          </p:cNvPr>
          <p:cNvSpPr>
            <a:spLocks noGrp="1"/>
          </p:cNvSpPr>
          <p:nvPr>
            <p:ph type="title"/>
          </p:nvPr>
        </p:nvSpPr>
        <p:spPr/>
        <p:txBody>
          <a:bodyPr>
            <a:normAutofit/>
          </a:bodyPr>
          <a:lstStyle/>
          <a:p>
            <a:pPr>
              <a:defRPr/>
            </a:pPr>
            <a:r>
              <a:rPr lang="en-US" sz="3600">
                <a:solidFill>
                  <a:schemeClr val="accent1"/>
                </a:solidFill>
              </a:rPr>
              <a:t>Mild </a:t>
            </a:r>
            <a:r>
              <a:rPr lang="en-US" sz="3600" b="1">
                <a:solidFill>
                  <a:schemeClr val="accent1"/>
                </a:solidFill>
              </a:rPr>
              <a:t>TBI </a:t>
            </a:r>
            <a:r>
              <a:rPr lang="en-US" sz="3600" b="1" dirty="0">
                <a:solidFill>
                  <a:schemeClr val="accent1"/>
                </a:solidFill>
              </a:rPr>
              <a:t>diagnosis    </a:t>
            </a:r>
            <a:r>
              <a:rPr lang="en-US" sz="3600" b="1" dirty="0">
                <a:solidFill>
                  <a:srgbClr val="FF0000"/>
                </a:solidFill>
              </a:rPr>
              <a:t>Must Have:</a:t>
            </a:r>
            <a:br>
              <a:rPr lang="en-US" dirty="0"/>
            </a:br>
            <a:r>
              <a:rPr lang="en-US" dirty="0"/>
              <a:t>Evidence of immediate AOC</a:t>
            </a:r>
          </a:p>
        </p:txBody>
      </p:sp>
      <p:sp>
        <p:nvSpPr>
          <p:cNvPr id="3" name="Content Placeholder 2">
            <a:extLst>
              <a:ext uri="{FF2B5EF4-FFF2-40B4-BE49-F238E27FC236}">
                <a16:creationId xmlns:a16="http://schemas.microsoft.com/office/drawing/2014/main" id="{10242B57-178B-4A04-B3FB-40E9DF8263DC}"/>
              </a:ext>
            </a:extLst>
          </p:cNvPr>
          <p:cNvSpPr>
            <a:spLocks noGrp="1"/>
          </p:cNvSpPr>
          <p:nvPr>
            <p:ph idx="1"/>
          </p:nvPr>
        </p:nvSpPr>
        <p:spPr>
          <a:xfrm>
            <a:off x="1750981" y="1965960"/>
            <a:ext cx="8842375" cy="4789488"/>
          </a:xfrm>
        </p:spPr>
        <p:txBody>
          <a:bodyPr>
            <a:normAutofit/>
          </a:bodyPr>
          <a:lstStyle/>
          <a:p>
            <a:pPr>
              <a:buFont typeface="Arial" charset="0"/>
              <a:buChar char="►"/>
              <a:defRPr/>
            </a:pPr>
            <a:r>
              <a:rPr lang="en-US" dirty="0"/>
              <a:t>MSE during AOC window c/w AOC </a:t>
            </a:r>
            <a:r>
              <a:rPr lang="en-US" sz="2400" dirty="0"/>
              <a:t>(or seizure)</a:t>
            </a:r>
          </a:p>
          <a:p>
            <a:pPr>
              <a:spcBef>
                <a:spcPts val="1800"/>
              </a:spcBef>
              <a:buFont typeface="Arial" charset="0"/>
              <a:buChar char="►"/>
              <a:defRPr/>
            </a:pPr>
            <a:r>
              <a:rPr lang="en-US" dirty="0"/>
              <a:t>Patient Interview </a:t>
            </a:r>
            <a:r>
              <a:rPr lang="en-US" b="1" dirty="0"/>
              <a:t>after</a:t>
            </a:r>
            <a:r>
              <a:rPr lang="en-US" dirty="0"/>
              <a:t> AOC window</a:t>
            </a:r>
          </a:p>
          <a:p>
            <a:pPr lvl="1">
              <a:spcBef>
                <a:spcPts val="1200"/>
              </a:spcBef>
              <a:defRPr/>
            </a:pPr>
            <a:r>
              <a:rPr lang="en-US" dirty="0"/>
              <a:t>Witness corroborated LOC </a:t>
            </a:r>
            <a:r>
              <a:rPr lang="en-US" sz="2000" dirty="0"/>
              <a:t>(or seizure)</a:t>
            </a:r>
          </a:p>
          <a:p>
            <a:pPr lvl="1">
              <a:spcBef>
                <a:spcPts val="1200"/>
              </a:spcBef>
              <a:defRPr/>
            </a:pPr>
            <a:r>
              <a:rPr lang="en-US" dirty="0"/>
              <a:t>Memory gap pattern c/w TBI physiology</a:t>
            </a:r>
          </a:p>
          <a:p>
            <a:pPr lvl="1">
              <a:spcBef>
                <a:spcPts val="1200"/>
              </a:spcBef>
              <a:defRPr/>
            </a:pPr>
            <a:r>
              <a:rPr lang="en-US" dirty="0"/>
              <a:t>AOC symptoms c/w TBI physiology</a:t>
            </a:r>
          </a:p>
          <a:p>
            <a:pPr lvl="1">
              <a:defRPr/>
            </a:pPr>
            <a:endParaRPr lang="en-US" sz="1600" dirty="0"/>
          </a:p>
          <a:p>
            <a:pPr lvl="1">
              <a:defRPr/>
            </a:pPr>
            <a:endParaRPr lang="en-US" sz="800" dirty="0"/>
          </a:p>
          <a:p>
            <a:pPr lvl="5">
              <a:spcBef>
                <a:spcPts val="600"/>
              </a:spcBef>
              <a:buFont typeface="Arial" charset="0"/>
              <a:buChar char="►"/>
              <a:defRPr/>
            </a:pPr>
            <a:r>
              <a:rPr lang="en-US" sz="2000" dirty="0"/>
              <a:t>Dazed</a:t>
            </a:r>
          </a:p>
          <a:p>
            <a:pPr lvl="5">
              <a:spcBef>
                <a:spcPts val="1800"/>
              </a:spcBef>
              <a:buFont typeface="Arial" charset="0"/>
              <a:buChar char="►"/>
              <a:defRPr/>
            </a:pPr>
            <a:r>
              <a:rPr lang="en-US" sz="2000" dirty="0"/>
              <a:t>Confused</a:t>
            </a:r>
          </a:p>
          <a:p>
            <a:pPr lvl="5">
              <a:spcBef>
                <a:spcPts val="1800"/>
              </a:spcBef>
              <a:buFont typeface="Arial" charset="0"/>
              <a:buChar char="►"/>
              <a:defRPr/>
            </a:pPr>
            <a:r>
              <a:rPr lang="en-US" sz="2000" dirty="0"/>
              <a:t>Saw Stars</a:t>
            </a:r>
          </a:p>
        </p:txBody>
      </p:sp>
      <p:sp>
        <p:nvSpPr>
          <p:cNvPr id="4" name="TextBox 3">
            <a:extLst>
              <a:ext uri="{FF2B5EF4-FFF2-40B4-BE49-F238E27FC236}">
                <a16:creationId xmlns:a16="http://schemas.microsoft.com/office/drawing/2014/main" id="{0EFEBD08-1C01-438D-BA30-2B487E70F0DA}"/>
              </a:ext>
            </a:extLst>
          </p:cNvPr>
          <p:cNvSpPr txBox="1">
            <a:spLocks noChangeArrowheads="1"/>
          </p:cNvSpPr>
          <p:nvPr/>
        </p:nvSpPr>
        <p:spPr bwMode="auto">
          <a:xfrm>
            <a:off x="4800600" y="4705887"/>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t>Least specific</a:t>
            </a:r>
          </a:p>
        </p:txBody>
      </p:sp>
      <p:sp>
        <p:nvSpPr>
          <p:cNvPr id="5" name="TextBox 4">
            <a:extLst>
              <a:ext uri="{FF2B5EF4-FFF2-40B4-BE49-F238E27FC236}">
                <a16:creationId xmlns:a16="http://schemas.microsoft.com/office/drawing/2014/main" id="{20C7910A-BD52-4EC6-B1F4-96521DA08CB0}"/>
              </a:ext>
            </a:extLst>
          </p:cNvPr>
          <p:cNvSpPr txBox="1">
            <a:spLocks noChangeArrowheads="1"/>
          </p:cNvSpPr>
          <p:nvPr/>
        </p:nvSpPr>
        <p:spPr bwMode="auto">
          <a:xfrm>
            <a:off x="4800600" y="5950649"/>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t>Most specific</a:t>
            </a:r>
          </a:p>
        </p:txBody>
      </p:sp>
      <p:sp>
        <p:nvSpPr>
          <p:cNvPr id="6" name="Down Arrow 5">
            <a:extLst>
              <a:ext uri="{FF2B5EF4-FFF2-40B4-BE49-F238E27FC236}">
                <a16:creationId xmlns:a16="http://schemas.microsoft.com/office/drawing/2014/main" id="{1B87612F-2B1A-4A0A-8855-7F640E032599}"/>
              </a:ext>
            </a:extLst>
          </p:cNvPr>
          <p:cNvSpPr>
            <a:spLocks noChangeArrowheads="1"/>
          </p:cNvSpPr>
          <p:nvPr/>
        </p:nvSpPr>
        <p:spPr bwMode="auto">
          <a:xfrm>
            <a:off x="5322438" y="5039515"/>
            <a:ext cx="304800" cy="990600"/>
          </a:xfrm>
          <a:prstGeom prst="downArrow">
            <a:avLst>
              <a:gd name="adj1" fmla="val 50000"/>
              <a:gd name="adj2" fmla="val 49999"/>
            </a:avLst>
          </a:prstGeom>
          <a:solidFill>
            <a:schemeClr val="accent1"/>
          </a:solidFill>
          <a:ln w="9525" algn="ctr">
            <a:solidFill>
              <a:schemeClr val="tx1"/>
            </a:solidFill>
            <a:miter lim="800000"/>
            <a:headEnd/>
            <a:tailEnd/>
          </a:ln>
        </p:spPr>
        <p:txBody>
          <a:bodyPr wrap="none"/>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9" name="TextBox 8">
            <a:extLst>
              <a:ext uri="{FF2B5EF4-FFF2-40B4-BE49-F238E27FC236}">
                <a16:creationId xmlns:a16="http://schemas.microsoft.com/office/drawing/2014/main" id="{6B56ED34-5C17-4837-903B-0D6B40313F43}"/>
              </a:ext>
            </a:extLst>
          </p:cNvPr>
          <p:cNvSpPr txBox="1"/>
          <p:nvPr/>
        </p:nvSpPr>
        <p:spPr>
          <a:xfrm>
            <a:off x="6743729" y="4850378"/>
            <a:ext cx="4909931" cy="1323439"/>
          </a:xfrm>
          <a:prstGeom prst="rect">
            <a:avLst/>
          </a:prstGeom>
          <a:noFill/>
        </p:spPr>
        <p:txBody>
          <a:bodyPr wrap="square">
            <a:spAutoFit/>
          </a:bodyPr>
          <a:lstStyle/>
          <a:p>
            <a:r>
              <a:rPr lang="en-US" sz="1600" b="1" dirty="0">
                <a:solidFill>
                  <a:srgbClr val="000000"/>
                </a:solidFill>
                <a:effectLst/>
                <a:latin typeface="Times New Roman" panose="02020603050405020304" pitchFamily="18" charset="0"/>
                <a:ea typeface="Times New Roman" panose="02020603050405020304" pitchFamily="18" charset="0"/>
              </a:rPr>
              <a:t>Walker WC</a:t>
            </a:r>
            <a:r>
              <a:rPr lang="en-US" sz="1600" dirty="0">
                <a:solidFill>
                  <a:srgbClr val="000000"/>
                </a:solidFill>
                <a:effectLst/>
                <a:latin typeface="Times New Roman" panose="02020603050405020304" pitchFamily="18" charset="0"/>
                <a:ea typeface="Times New Roman" panose="02020603050405020304" pitchFamily="18" charset="0"/>
              </a:rPr>
              <a:t>, Cifu DX, Hudak A, Goldberg G, Kunz RD, Sima A.  </a:t>
            </a:r>
            <a:r>
              <a:rPr lang="en-US" sz="1600" b="1" dirty="0">
                <a:solidFill>
                  <a:srgbClr val="000000"/>
                </a:solidFill>
                <a:effectLst/>
                <a:latin typeface="Times New Roman" panose="02020603050405020304" pitchFamily="18" charset="0"/>
                <a:ea typeface="Times New Roman" panose="02020603050405020304" pitchFamily="18" charset="0"/>
              </a:rPr>
              <a:t>Structured interview for m</a:t>
            </a:r>
            <a:r>
              <a:rPr lang="en-US" sz="1600" b="1" dirty="0">
                <a:effectLst/>
                <a:latin typeface="Times New Roman" panose="02020603050405020304" pitchFamily="18" charset="0"/>
                <a:ea typeface="Times New Roman" panose="02020603050405020304" pitchFamily="18" charset="0"/>
              </a:rPr>
              <a:t>ild traumatic brain injury after military blast: inter-rater agreement and development of a diagnostic algorithm</a:t>
            </a:r>
            <a:r>
              <a:rPr lang="en-US" sz="1600" b="1" dirty="0">
                <a:solidFill>
                  <a:srgbClr val="000000"/>
                </a:solidFill>
                <a:effectLst/>
                <a:latin typeface="Times New Roman" panose="02020603050405020304" pitchFamily="18" charset="0"/>
                <a:ea typeface="Times New Roman" panose="02020603050405020304" pitchFamily="18" charset="0"/>
              </a:rPr>
              <a:t>.</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i="1" dirty="0">
                <a:solidFill>
                  <a:srgbClr val="000000"/>
                </a:solidFill>
                <a:effectLst/>
                <a:latin typeface="Times New Roman" panose="02020603050405020304" pitchFamily="18" charset="0"/>
                <a:ea typeface="Times New Roman" panose="02020603050405020304" pitchFamily="18" charset="0"/>
              </a:rPr>
              <a:t>J Neurotrauma</a:t>
            </a:r>
            <a:r>
              <a:rPr lang="en-US" sz="1600" dirty="0">
                <a:effectLst/>
                <a:latin typeface="Times New Roman" panose="02020603050405020304" pitchFamily="18" charset="0"/>
                <a:ea typeface="Times New Roman" panose="02020603050405020304" pitchFamily="18" charset="0"/>
              </a:rPr>
              <a:t> 2015;32(7):464-73. </a:t>
            </a:r>
            <a:endParaRPr lang="en-US" sz="1600" dirty="0"/>
          </a:p>
        </p:txBody>
      </p:sp>
    </p:spTree>
    <p:extLst>
      <p:ext uri="{BB962C8B-B14F-4D97-AF65-F5344CB8AC3E}">
        <p14:creationId xmlns:p14="http://schemas.microsoft.com/office/powerpoint/2010/main" val="40187283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1E74-AD22-4FED-A355-066C3301348C}"/>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DDF0CC6E-7E5A-4849-B639-711E13993472}"/>
              </a:ext>
            </a:extLst>
          </p:cNvPr>
          <p:cNvSpPr>
            <a:spLocks noGrp="1"/>
          </p:cNvSpPr>
          <p:nvPr>
            <p:ph type="body" idx="1"/>
          </p:nvPr>
        </p:nvSpPr>
        <p:spPr/>
        <p:txBody>
          <a:bodyPr/>
          <a:lstStyle/>
          <a:p>
            <a:r>
              <a:rPr lang="en-US" dirty="0"/>
              <a:t>TBI prognosis versus other acquired Brain Injury conditions</a:t>
            </a:r>
          </a:p>
          <a:p>
            <a:r>
              <a:rPr lang="en-US" dirty="0"/>
              <a:t>GOS classification trees; Walker WC et al 2018 </a:t>
            </a:r>
          </a:p>
          <a:p>
            <a:endParaRPr lang="en-US" dirty="0"/>
          </a:p>
        </p:txBody>
      </p:sp>
    </p:spTree>
    <p:extLst>
      <p:ext uri="{BB962C8B-B14F-4D97-AF65-F5344CB8AC3E}">
        <p14:creationId xmlns:p14="http://schemas.microsoft.com/office/powerpoint/2010/main" val="3933957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BC7D-775E-49A5-A44E-D818823D4E98}"/>
              </a:ext>
            </a:extLst>
          </p:cNvPr>
          <p:cNvSpPr>
            <a:spLocks noGrp="1"/>
          </p:cNvSpPr>
          <p:nvPr>
            <p:ph type="title"/>
          </p:nvPr>
        </p:nvSpPr>
        <p:spPr>
          <a:xfrm>
            <a:off x="767080" y="291219"/>
            <a:ext cx="5958840" cy="1325563"/>
          </a:xfrm>
          <a:ln w="28575">
            <a:solidFill>
              <a:schemeClr val="accent1"/>
            </a:solidFill>
          </a:ln>
        </p:spPr>
        <p:txBody>
          <a:bodyPr>
            <a:normAutofit/>
          </a:bodyPr>
          <a:lstStyle/>
          <a:p>
            <a:r>
              <a:rPr lang="en-US" dirty="0"/>
              <a:t>Prognosis in Acquired Brain Injury</a:t>
            </a:r>
          </a:p>
        </p:txBody>
      </p:sp>
      <p:sp>
        <p:nvSpPr>
          <p:cNvPr id="3" name="Content Placeholder 2">
            <a:extLst>
              <a:ext uri="{FF2B5EF4-FFF2-40B4-BE49-F238E27FC236}">
                <a16:creationId xmlns:a16="http://schemas.microsoft.com/office/drawing/2014/main" id="{749078F7-19F0-4DA6-A484-56837CE103F6}"/>
              </a:ext>
            </a:extLst>
          </p:cNvPr>
          <p:cNvSpPr>
            <a:spLocks noGrp="1"/>
          </p:cNvSpPr>
          <p:nvPr>
            <p:ph idx="1"/>
          </p:nvPr>
        </p:nvSpPr>
        <p:spPr>
          <a:xfrm>
            <a:off x="1099923" y="1848413"/>
            <a:ext cx="6314440" cy="4699462"/>
          </a:xfrm>
        </p:spPr>
        <p:txBody>
          <a:bodyPr>
            <a:normAutofit fontScale="92500" lnSpcReduction="10000"/>
          </a:bodyPr>
          <a:lstStyle/>
          <a:p>
            <a:r>
              <a:rPr lang="en-US" dirty="0"/>
              <a:t>Acute Care Setting</a:t>
            </a:r>
          </a:p>
          <a:p>
            <a:pPr lvl="1"/>
            <a:r>
              <a:rPr lang="en-US" dirty="0"/>
              <a:t>Mortality</a:t>
            </a:r>
          </a:p>
          <a:p>
            <a:pPr lvl="1"/>
            <a:r>
              <a:rPr lang="en-US" dirty="0"/>
              <a:t>Disposition: Rehab vs SNF vs other</a:t>
            </a:r>
          </a:p>
          <a:p>
            <a:pPr lvl="1"/>
            <a:r>
              <a:rPr lang="en-US" dirty="0"/>
              <a:t>Consciousness</a:t>
            </a:r>
          </a:p>
          <a:p>
            <a:pPr lvl="1"/>
            <a:r>
              <a:rPr lang="en-US" dirty="0"/>
              <a:t>Complications: </a:t>
            </a:r>
            <a:r>
              <a:rPr lang="en-US" dirty="0" err="1"/>
              <a:t>Sz</a:t>
            </a:r>
            <a:r>
              <a:rPr lang="en-US" dirty="0"/>
              <a:t>, HC, herniation, elevated ICP, </a:t>
            </a:r>
            <a:r>
              <a:rPr lang="en-US" dirty="0" err="1"/>
              <a:t>etc</a:t>
            </a:r>
            <a:endParaRPr lang="en-US" dirty="0"/>
          </a:p>
          <a:p>
            <a:r>
              <a:rPr lang="en-US" dirty="0"/>
              <a:t>Inpatient Rehab Setting</a:t>
            </a:r>
          </a:p>
          <a:p>
            <a:pPr lvl="1"/>
            <a:r>
              <a:rPr lang="en-US" dirty="0"/>
              <a:t>Impairment</a:t>
            </a:r>
          </a:p>
          <a:p>
            <a:pPr lvl="2"/>
            <a:r>
              <a:rPr lang="en-US" dirty="0"/>
              <a:t>Motor</a:t>
            </a:r>
          </a:p>
          <a:p>
            <a:pPr lvl="2"/>
            <a:r>
              <a:rPr lang="en-US" dirty="0"/>
              <a:t>Cognitive/behavioral/communication</a:t>
            </a:r>
          </a:p>
          <a:p>
            <a:pPr lvl="1"/>
            <a:r>
              <a:rPr lang="en-US" dirty="0"/>
              <a:t>Functional</a:t>
            </a:r>
          </a:p>
          <a:p>
            <a:pPr lvl="2"/>
            <a:r>
              <a:rPr lang="en-US" dirty="0"/>
              <a:t>Motor</a:t>
            </a:r>
          </a:p>
          <a:p>
            <a:pPr lvl="2"/>
            <a:r>
              <a:rPr lang="en-US" dirty="0"/>
              <a:t>Cognitive</a:t>
            </a:r>
          </a:p>
          <a:p>
            <a:pPr lvl="1"/>
            <a:r>
              <a:rPr lang="en-US" dirty="0"/>
              <a:t>Disposition</a:t>
            </a:r>
          </a:p>
          <a:p>
            <a:pPr lvl="2"/>
            <a:r>
              <a:rPr lang="en-US" dirty="0"/>
              <a:t>Community vs Facility</a:t>
            </a:r>
          </a:p>
          <a:p>
            <a:pPr lvl="2"/>
            <a:r>
              <a:rPr lang="en-US" dirty="0"/>
              <a:t>ELOS</a:t>
            </a:r>
          </a:p>
        </p:txBody>
      </p:sp>
      <p:sp>
        <p:nvSpPr>
          <p:cNvPr id="5" name="Arrow: Left 4">
            <a:extLst>
              <a:ext uri="{FF2B5EF4-FFF2-40B4-BE49-F238E27FC236}">
                <a16:creationId xmlns:a16="http://schemas.microsoft.com/office/drawing/2014/main" id="{7BE48A5D-0E00-4AF4-BD04-814BCE6140C6}"/>
              </a:ext>
            </a:extLst>
          </p:cNvPr>
          <p:cNvSpPr/>
          <p:nvPr/>
        </p:nvSpPr>
        <p:spPr>
          <a:xfrm>
            <a:off x="5618480" y="3639128"/>
            <a:ext cx="2032000" cy="9451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Remediation</a:t>
            </a:r>
          </a:p>
        </p:txBody>
      </p:sp>
      <p:sp>
        <p:nvSpPr>
          <p:cNvPr id="6" name="TextBox 5">
            <a:extLst>
              <a:ext uri="{FF2B5EF4-FFF2-40B4-BE49-F238E27FC236}">
                <a16:creationId xmlns:a16="http://schemas.microsoft.com/office/drawing/2014/main" id="{3E2FB6B4-6639-467A-9E23-9601397244A7}"/>
              </a:ext>
            </a:extLst>
          </p:cNvPr>
          <p:cNvSpPr txBox="1"/>
          <p:nvPr/>
        </p:nvSpPr>
        <p:spPr>
          <a:xfrm>
            <a:off x="7650480" y="3564200"/>
            <a:ext cx="2153920" cy="1077218"/>
          </a:xfrm>
          <a:prstGeom prst="rect">
            <a:avLst/>
          </a:prstGeom>
          <a:noFill/>
          <a:ln>
            <a:solidFill>
              <a:schemeClr val="accent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Natural Recovery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Plasticity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Exercise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Other?</a:t>
            </a:r>
          </a:p>
        </p:txBody>
      </p:sp>
      <p:sp>
        <p:nvSpPr>
          <p:cNvPr id="7" name="Arrow: Left 6">
            <a:extLst>
              <a:ext uri="{FF2B5EF4-FFF2-40B4-BE49-F238E27FC236}">
                <a16:creationId xmlns:a16="http://schemas.microsoft.com/office/drawing/2014/main" id="{3F268436-BE76-4C5B-8DA7-78E8A2872771}"/>
              </a:ext>
            </a:extLst>
          </p:cNvPr>
          <p:cNvSpPr/>
          <p:nvPr/>
        </p:nvSpPr>
        <p:spPr>
          <a:xfrm>
            <a:off x="3817620" y="4786733"/>
            <a:ext cx="2032000" cy="9364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Compensatory</a:t>
            </a:r>
          </a:p>
        </p:txBody>
      </p:sp>
      <p:sp>
        <p:nvSpPr>
          <p:cNvPr id="8" name="TextBox 7">
            <a:extLst>
              <a:ext uri="{FF2B5EF4-FFF2-40B4-BE49-F238E27FC236}">
                <a16:creationId xmlns:a16="http://schemas.microsoft.com/office/drawing/2014/main" id="{32592D35-0DC2-4F53-A1A9-D99DE8FEBC81}"/>
              </a:ext>
            </a:extLst>
          </p:cNvPr>
          <p:cNvSpPr txBox="1"/>
          <p:nvPr/>
        </p:nvSpPr>
        <p:spPr>
          <a:xfrm>
            <a:off x="5849620" y="4786733"/>
            <a:ext cx="2518410" cy="1077218"/>
          </a:xfrm>
          <a:prstGeom prst="rect">
            <a:avLst/>
          </a:prstGeom>
          <a:noFill/>
          <a:ln>
            <a:solidFill>
              <a:schemeClr val="accent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ADL-mobility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Adaptation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External aids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Other?</a:t>
            </a:r>
          </a:p>
        </p:txBody>
      </p:sp>
      <p:sp>
        <p:nvSpPr>
          <p:cNvPr id="9" name="Rectangle 8">
            <a:extLst>
              <a:ext uri="{FF2B5EF4-FFF2-40B4-BE49-F238E27FC236}">
                <a16:creationId xmlns:a16="http://schemas.microsoft.com/office/drawing/2014/main" id="{87ECBFBC-5A4B-4081-8FB9-C9D17735600B}"/>
              </a:ext>
            </a:extLst>
          </p:cNvPr>
          <p:cNvSpPr/>
          <p:nvPr/>
        </p:nvSpPr>
        <p:spPr>
          <a:xfrm>
            <a:off x="7295294" y="994049"/>
            <a:ext cx="4785360" cy="2005677"/>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Long Term; additional outcomes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Employment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Other participation (</a:t>
            </a:r>
            <a:r>
              <a:rPr kumimoji="0" lang="en-US" sz="1900" b="0" i="0" u="none" strike="noStrike" kern="1200" cap="none" spc="0" normalizeH="0" baseline="0" noProof="0" dirty="0" err="1">
                <a:ln>
                  <a:noFill/>
                </a:ln>
                <a:solidFill>
                  <a:prstClr val="black"/>
                </a:solidFill>
                <a:effectLst/>
                <a:uLnTx/>
                <a:uFillTx/>
                <a:latin typeface="Corbel" panose="020B0503020204020204"/>
                <a:ea typeface="+mn-ea"/>
                <a:cs typeface="+mn-cs"/>
              </a:rPr>
              <a:t>eg.</a:t>
            </a: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 Driving)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IADLS/supervision needs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Satisfaction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Global</a:t>
            </a:r>
          </a:p>
        </p:txBody>
      </p:sp>
      <p:sp>
        <p:nvSpPr>
          <p:cNvPr id="10" name="Arrow: Curved Right 9">
            <a:extLst>
              <a:ext uri="{FF2B5EF4-FFF2-40B4-BE49-F238E27FC236}">
                <a16:creationId xmlns:a16="http://schemas.microsoft.com/office/drawing/2014/main" id="{CA7BFE83-8AEF-4A1D-96D5-70C7F8B3B6AE}"/>
              </a:ext>
            </a:extLst>
          </p:cNvPr>
          <p:cNvSpPr/>
          <p:nvPr/>
        </p:nvSpPr>
        <p:spPr>
          <a:xfrm>
            <a:off x="698449" y="3907919"/>
            <a:ext cx="704216" cy="9729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 name="Arrow: Curved Right 10">
            <a:extLst>
              <a:ext uri="{FF2B5EF4-FFF2-40B4-BE49-F238E27FC236}">
                <a16:creationId xmlns:a16="http://schemas.microsoft.com/office/drawing/2014/main" id="{C69F51FA-CA6F-434D-8395-F160820366AD}"/>
              </a:ext>
            </a:extLst>
          </p:cNvPr>
          <p:cNvSpPr/>
          <p:nvPr/>
        </p:nvSpPr>
        <p:spPr>
          <a:xfrm>
            <a:off x="630315" y="4864637"/>
            <a:ext cx="805688" cy="10070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0E2C77F1-70F5-4AC7-AFF4-667DDBAC7E72}"/>
              </a:ext>
            </a:extLst>
          </p:cNvPr>
          <p:cNvSpPr txBox="1"/>
          <p:nvPr/>
        </p:nvSpPr>
        <p:spPr>
          <a:xfrm>
            <a:off x="210452" y="5571563"/>
            <a:ext cx="975994" cy="58477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Social Supports</a:t>
            </a:r>
          </a:p>
        </p:txBody>
      </p:sp>
      <p:sp>
        <p:nvSpPr>
          <p:cNvPr id="14" name="TextBox 13">
            <a:extLst>
              <a:ext uri="{FF2B5EF4-FFF2-40B4-BE49-F238E27FC236}">
                <a16:creationId xmlns:a16="http://schemas.microsoft.com/office/drawing/2014/main" id="{5AF5A668-A3CD-44CD-85F6-F7DEF2B55BC2}"/>
              </a:ext>
            </a:extLst>
          </p:cNvPr>
          <p:cNvSpPr txBox="1"/>
          <p:nvPr/>
        </p:nvSpPr>
        <p:spPr>
          <a:xfrm>
            <a:off x="207319" y="4489940"/>
            <a:ext cx="704216" cy="338554"/>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Effort</a:t>
            </a:r>
          </a:p>
        </p:txBody>
      </p:sp>
    </p:spTree>
    <p:extLst>
      <p:ext uri="{BB962C8B-B14F-4D97-AF65-F5344CB8AC3E}">
        <p14:creationId xmlns:p14="http://schemas.microsoft.com/office/powerpoint/2010/main" val="169122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1"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0811638-B6E1-41B9-87CE-14EFCBB727F7}"/>
              </a:ext>
            </a:extLst>
          </p:cNvPr>
          <p:cNvSpPr>
            <a:spLocks noGrp="1" noChangeArrowheads="1"/>
          </p:cNvSpPr>
          <p:nvPr>
            <p:ph type="title"/>
          </p:nvPr>
        </p:nvSpPr>
        <p:spPr/>
        <p:txBody>
          <a:bodyPr/>
          <a:lstStyle/>
          <a:p>
            <a:pPr>
              <a:defRPr/>
            </a:pPr>
            <a:r>
              <a:rPr lang="en-US" dirty="0">
                <a:solidFill>
                  <a:schemeClr val="accent1">
                    <a:satMod val="150000"/>
                  </a:schemeClr>
                </a:solidFill>
                <a:effectLst>
                  <a:outerShdw blurRad="38100" dist="38100" dir="2700000" algn="tl">
                    <a:srgbClr val="000000">
                      <a:alpha val="43137"/>
                    </a:srgbClr>
                  </a:outerShdw>
                </a:effectLst>
              </a:rPr>
              <a:t>Why Predict Long-Term Outcome?</a:t>
            </a:r>
          </a:p>
        </p:txBody>
      </p:sp>
      <p:sp>
        <p:nvSpPr>
          <p:cNvPr id="12291" name="Rectangle 3">
            <a:extLst>
              <a:ext uri="{FF2B5EF4-FFF2-40B4-BE49-F238E27FC236}">
                <a16:creationId xmlns:a16="http://schemas.microsoft.com/office/drawing/2014/main" id="{790D3EB3-0641-4A05-AC6F-B517D263E737}"/>
              </a:ext>
            </a:extLst>
          </p:cNvPr>
          <p:cNvSpPr>
            <a:spLocks noGrp="1" noChangeArrowheads="1"/>
          </p:cNvSpPr>
          <p:nvPr>
            <p:ph idx="1"/>
          </p:nvPr>
        </p:nvSpPr>
        <p:spPr/>
        <p:txBody>
          <a:bodyPr>
            <a:normAutofit/>
          </a:bodyPr>
          <a:lstStyle/>
          <a:p>
            <a:pPr eaLnBrk="1" hangingPunct="1"/>
            <a:r>
              <a:rPr lang="en-US" altLang="en-US" sz="2400" dirty="0"/>
              <a:t>Financial planning</a:t>
            </a:r>
          </a:p>
          <a:p>
            <a:pPr eaLnBrk="1" hangingPunct="1"/>
            <a:r>
              <a:rPr lang="en-US" altLang="en-US" sz="2400" dirty="0"/>
              <a:t>Disability planning</a:t>
            </a:r>
          </a:p>
          <a:p>
            <a:pPr eaLnBrk="1" hangingPunct="1"/>
            <a:r>
              <a:rPr lang="en-US" altLang="en-US" sz="2400" dirty="0"/>
              <a:t>Long-term support system needs</a:t>
            </a:r>
          </a:p>
          <a:p>
            <a:pPr eaLnBrk="1" hangingPunct="1"/>
            <a:r>
              <a:rPr lang="en-US" altLang="en-US" sz="2400" dirty="0"/>
              <a:t>Resource utilization planning</a:t>
            </a:r>
          </a:p>
        </p:txBody>
      </p:sp>
    </p:spTree>
    <p:extLst>
      <p:ext uri="{BB962C8B-B14F-4D97-AF65-F5344CB8AC3E}">
        <p14:creationId xmlns:p14="http://schemas.microsoft.com/office/powerpoint/2010/main" val="41481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335C-D9A5-4FA9-83F6-290690950677}"/>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Brain Injury Prognosis; Diffuse vs Focal injury</a:t>
            </a:r>
          </a:p>
        </p:txBody>
      </p:sp>
      <p:graphicFrame>
        <p:nvGraphicFramePr>
          <p:cNvPr id="4" name="Content Placeholder 3">
            <a:extLst>
              <a:ext uri="{FF2B5EF4-FFF2-40B4-BE49-F238E27FC236}">
                <a16:creationId xmlns:a16="http://schemas.microsoft.com/office/drawing/2014/main" id="{98AE78AD-5BBD-4A39-B074-27842EC6855C}"/>
              </a:ext>
            </a:extLst>
          </p:cNvPr>
          <p:cNvGraphicFramePr>
            <a:graphicFrameLocks noGrp="1"/>
          </p:cNvGraphicFramePr>
          <p:nvPr>
            <p:ph idx="1"/>
          </p:nvPr>
        </p:nvGraphicFramePr>
        <p:xfrm>
          <a:off x="506028" y="1965960"/>
          <a:ext cx="10847772" cy="3772453"/>
        </p:xfrm>
        <a:graphic>
          <a:graphicData uri="http://schemas.openxmlformats.org/drawingml/2006/table">
            <a:tbl>
              <a:tblPr firstRow="1" bandRow="1">
                <a:tableStyleId>{5C22544A-7EE6-4342-B048-85BDC9FD1C3A}</a:tableStyleId>
              </a:tblPr>
              <a:tblGrid>
                <a:gridCol w="3615924">
                  <a:extLst>
                    <a:ext uri="{9D8B030D-6E8A-4147-A177-3AD203B41FA5}">
                      <a16:colId xmlns:a16="http://schemas.microsoft.com/office/drawing/2014/main" val="1128490526"/>
                    </a:ext>
                  </a:extLst>
                </a:gridCol>
                <a:gridCol w="3615924">
                  <a:extLst>
                    <a:ext uri="{9D8B030D-6E8A-4147-A177-3AD203B41FA5}">
                      <a16:colId xmlns:a16="http://schemas.microsoft.com/office/drawing/2014/main" val="2782566305"/>
                    </a:ext>
                  </a:extLst>
                </a:gridCol>
                <a:gridCol w="3615924">
                  <a:extLst>
                    <a:ext uri="{9D8B030D-6E8A-4147-A177-3AD203B41FA5}">
                      <a16:colId xmlns:a16="http://schemas.microsoft.com/office/drawing/2014/main" val="3223647110"/>
                    </a:ext>
                  </a:extLst>
                </a:gridCol>
              </a:tblGrid>
              <a:tr h="459712">
                <a:tc>
                  <a:txBody>
                    <a:bodyPr/>
                    <a:lstStyle/>
                    <a:p>
                      <a:r>
                        <a:rPr lang="en-US" dirty="0"/>
                        <a:t>Diagnostic Category</a:t>
                      </a:r>
                    </a:p>
                  </a:txBody>
                  <a:tcPr/>
                </a:tc>
                <a:tc>
                  <a:txBody>
                    <a:bodyPr/>
                    <a:lstStyle/>
                    <a:p>
                      <a:r>
                        <a:rPr lang="en-US" dirty="0"/>
                        <a:t>Prevailing Impairment</a:t>
                      </a:r>
                    </a:p>
                  </a:txBody>
                  <a:tcPr/>
                </a:tc>
                <a:tc>
                  <a:txBody>
                    <a:bodyPr/>
                    <a:lstStyle/>
                    <a:p>
                      <a:r>
                        <a:rPr lang="en-US" dirty="0"/>
                        <a:t>Time until “Max”</a:t>
                      </a:r>
                    </a:p>
                  </a:txBody>
                  <a:tcPr/>
                </a:tc>
                <a:extLst>
                  <a:ext uri="{0D108BD9-81ED-4DB2-BD59-A6C34878D82A}">
                    <a16:rowId xmlns:a16="http://schemas.microsoft.com/office/drawing/2014/main" val="1700248006"/>
                  </a:ext>
                </a:extLst>
              </a:tr>
              <a:tr h="459712">
                <a:tc>
                  <a:txBody>
                    <a:bodyPr/>
                    <a:lstStyle/>
                    <a:p>
                      <a:r>
                        <a:rPr lang="en-US" dirty="0"/>
                        <a:t>Closed TBI (DAI </a:t>
                      </a:r>
                      <a:r>
                        <a:rPr lang="en-US" dirty="0" err="1"/>
                        <a:t>esp</a:t>
                      </a:r>
                      <a:r>
                        <a:rPr lang="en-US" dirty="0"/>
                        <a:t>)</a:t>
                      </a:r>
                    </a:p>
                  </a:txBody>
                  <a:tcPr/>
                </a:tc>
                <a:tc>
                  <a:txBody>
                    <a:bodyPr/>
                    <a:lstStyle/>
                    <a:p>
                      <a:r>
                        <a:rPr lang="en-US" dirty="0"/>
                        <a:t>Cognitive-Behavioral</a:t>
                      </a:r>
                    </a:p>
                  </a:txBody>
                  <a:tcPr/>
                </a:tc>
                <a:tc>
                  <a:txBody>
                    <a:bodyPr/>
                    <a:lstStyle/>
                    <a:p>
                      <a:r>
                        <a:rPr lang="en-US" dirty="0"/>
                        <a:t>Several Years</a:t>
                      </a:r>
                    </a:p>
                  </a:txBody>
                  <a:tcPr/>
                </a:tc>
                <a:extLst>
                  <a:ext uri="{0D108BD9-81ED-4DB2-BD59-A6C34878D82A}">
                    <a16:rowId xmlns:a16="http://schemas.microsoft.com/office/drawing/2014/main" val="1640378564"/>
                  </a:ext>
                </a:extLst>
              </a:tr>
              <a:tr h="459712">
                <a:tc>
                  <a:txBody>
                    <a:bodyPr/>
                    <a:lstStyle/>
                    <a:p>
                      <a:r>
                        <a:rPr lang="en-US" dirty="0"/>
                        <a:t>SAH</a:t>
                      </a:r>
                    </a:p>
                  </a:txBody>
                  <a:tcPr/>
                </a:tc>
                <a:tc>
                  <a:txBody>
                    <a:bodyPr/>
                    <a:lstStyle/>
                    <a:p>
                      <a:r>
                        <a:rPr lang="en-US"/>
                        <a:t>Cognitive-Behavioral</a:t>
                      </a:r>
                      <a:endParaRPr lang="en-US" dirty="0"/>
                    </a:p>
                  </a:txBody>
                  <a:tcPr/>
                </a:tc>
                <a:tc>
                  <a:txBody>
                    <a:bodyPr/>
                    <a:lstStyle/>
                    <a:p>
                      <a:r>
                        <a:rPr lang="en-US" dirty="0"/>
                        <a:t>Several Months</a:t>
                      </a:r>
                    </a:p>
                  </a:txBody>
                  <a:tcPr/>
                </a:tc>
                <a:extLst>
                  <a:ext uri="{0D108BD9-81ED-4DB2-BD59-A6C34878D82A}">
                    <a16:rowId xmlns:a16="http://schemas.microsoft.com/office/drawing/2014/main" val="1884035029"/>
                  </a:ext>
                </a:extLst>
              </a:tr>
              <a:tr h="459712">
                <a:tc>
                  <a:txBody>
                    <a:bodyPr/>
                    <a:lstStyle/>
                    <a:p>
                      <a:r>
                        <a:rPr lang="en-US" dirty="0"/>
                        <a:t>Anoxic BI</a:t>
                      </a:r>
                    </a:p>
                  </a:txBody>
                  <a:tcPr/>
                </a:tc>
                <a:tc>
                  <a:txBody>
                    <a:bodyPr/>
                    <a:lstStyle/>
                    <a:p>
                      <a:r>
                        <a:rPr lang="en-US" dirty="0"/>
                        <a:t>Cognitive-Behavioral</a:t>
                      </a:r>
                    </a:p>
                  </a:txBody>
                  <a:tcPr/>
                </a:tc>
                <a:tc>
                  <a:txBody>
                    <a:bodyPr/>
                    <a:lstStyle/>
                    <a:p>
                      <a:r>
                        <a:rPr lang="en-US"/>
                        <a:t>Several Months</a:t>
                      </a:r>
                      <a:endParaRPr lang="en-US" dirty="0"/>
                    </a:p>
                  </a:txBody>
                  <a:tcPr/>
                </a:tc>
                <a:extLst>
                  <a:ext uri="{0D108BD9-81ED-4DB2-BD59-A6C34878D82A}">
                    <a16:rowId xmlns:a16="http://schemas.microsoft.com/office/drawing/2014/main" val="2544163467"/>
                  </a:ext>
                </a:extLst>
              </a:tr>
              <a:tr h="459712">
                <a:tc>
                  <a:txBody>
                    <a:bodyPr/>
                    <a:lstStyle/>
                    <a:p>
                      <a:r>
                        <a:rPr lang="en-US" dirty="0"/>
                        <a:t>Stroke, Ischemic</a:t>
                      </a:r>
                    </a:p>
                  </a:txBody>
                  <a:tcPr/>
                </a:tc>
                <a:tc>
                  <a:txBody>
                    <a:bodyPr/>
                    <a:lstStyle/>
                    <a:p>
                      <a:r>
                        <a:rPr lang="en-US" dirty="0"/>
                        <a:t>Focal Neuro deficit</a:t>
                      </a:r>
                    </a:p>
                  </a:txBody>
                  <a:tcPr/>
                </a:tc>
                <a:tc>
                  <a:txBody>
                    <a:bodyPr/>
                    <a:lstStyle/>
                    <a:p>
                      <a:r>
                        <a:rPr lang="en-US"/>
                        <a:t>Several Months</a:t>
                      </a:r>
                      <a:endParaRPr lang="en-US" dirty="0"/>
                    </a:p>
                  </a:txBody>
                  <a:tcPr/>
                </a:tc>
                <a:extLst>
                  <a:ext uri="{0D108BD9-81ED-4DB2-BD59-A6C34878D82A}">
                    <a16:rowId xmlns:a16="http://schemas.microsoft.com/office/drawing/2014/main" val="3130351367"/>
                  </a:ext>
                </a:extLst>
              </a:tr>
              <a:tr h="793475">
                <a:tc>
                  <a:txBody>
                    <a:bodyPr/>
                    <a:lstStyle/>
                    <a:p>
                      <a:r>
                        <a:rPr lang="en-US" dirty="0"/>
                        <a:t>Stroke, Hemorrhagic</a:t>
                      </a:r>
                    </a:p>
                  </a:txBody>
                  <a:tcPr/>
                </a:tc>
                <a:tc>
                  <a:txBody>
                    <a:bodyPr/>
                    <a:lstStyle/>
                    <a:p>
                      <a:r>
                        <a:rPr lang="en-US" dirty="0"/>
                        <a:t>Cognitive-Behavioral +</a:t>
                      </a:r>
                    </a:p>
                    <a:p>
                      <a:r>
                        <a:rPr lang="en-US" dirty="0"/>
                        <a:t>Focal Neuro deficit</a:t>
                      </a:r>
                    </a:p>
                  </a:txBody>
                  <a:tcPr/>
                </a:tc>
                <a:tc>
                  <a:txBody>
                    <a:bodyPr/>
                    <a:lstStyle/>
                    <a:p>
                      <a:r>
                        <a:rPr lang="en-US" dirty="0"/>
                        <a:t>Several Months</a:t>
                      </a:r>
                    </a:p>
                  </a:txBody>
                  <a:tcPr/>
                </a:tc>
                <a:extLst>
                  <a:ext uri="{0D108BD9-81ED-4DB2-BD59-A6C34878D82A}">
                    <a16:rowId xmlns:a16="http://schemas.microsoft.com/office/drawing/2014/main" val="334645829"/>
                  </a:ext>
                </a:extLst>
              </a:tr>
              <a:tr h="680418">
                <a:tc>
                  <a:txBody>
                    <a:bodyPr/>
                    <a:lstStyle/>
                    <a:p>
                      <a:pPr indent="-457200"/>
                      <a:r>
                        <a:rPr lang="en-US" dirty="0"/>
                        <a:t>Complex TBI (penetrating, DAI c/b</a:t>
                      </a:r>
                    </a:p>
                    <a:p>
                      <a:pPr indent="-457200"/>
                      <a:r>
                        <a:rPr lang="en-US" dirty="0"/>
                        <a:t>                            traumatic stroke)</a:t>
                      </a:r>
                    </a:p>
                  </a:txBody>
                  <a:tcPr/>
                </a:tc>
                <a:tc>
                  <a:txBody>
                    <a:bodyPr/>
                    <a:lstStyle/>
                    <a:p>
                      <a:r>
                        <a:rPr lang="en-US" dirty="0"/>
                        <a:t>Cognitive-Behavioral +</a:t>
                      </a:r>
                    </a:p>
                    <a:p>
                      <a:r>
                        <a:rPr lang="en-US" dirty="0"/>
                        <a:t>Focal Neuro deficit</a:t>
                      </a:r>
                    </a:p>
                  </a:txBody>
                  <a:tcPr/>
                </a:tc>
                <a:tc>
                  <a:txBody>
                    <a:bodyPr/>
                    <a:lstStyle/>
                    <a:p>
                      <a:r>
                        <a:rPr lang="en-US" dirty="0"/>
                        <a:t>Mixed</a:t>
                      </a:r>
                    </a:p>
                  </a:txBody>
                  <a:tcPr/>
                </a:tc>
                <a:extLst>
                  <a:ext uri="{0D108BD9-81ED-4DB2-BD59-A6C34878D82A}">
                    <a16:rowId xmlns:a16="http://schemas.microsoft.com/office/drawing/2014/main" val="662342668"/>
                  </a:ext>
                </a:extLst>
              </a:tr>
            </a:tbl>
          </a:graphicData>
        </a:graphic>
      </p:graphicFrame>
    </p:spTree>
    <p:extLst>
      <p:ext uri="{BB962C8B-B14F-4D97-AF65-F5344CB8AC3E}">
        <p14:creationId xmlns:p14="http://schemas.microsoft.com/office/powerpoint/2010/main" val="4155431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EDE6-424B-4240-AE6D-5EFDBB6C4D6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Other Diffuse Brain Injury conditions</a:t>
            </a:r>
          </a:p>
        </p:txBody>
      </p:sp>
      <p:sp>
        <p:nvSpPr>
          <p:cNvPr id="3" name="Content Placeholder 2">
            <a:extLst>
              <a:ext uri="{FF2B5EF4-FFF2-40B4-BE49-F238E27FC236}">
                <a16:creationId xmlns:a16="http://schemas.microsoft.com/office/drawing/2014/main" id="{126DE2F9-28B2-408B-A7BF-170D750817D7}"/>
              </a:ext>
            </a:extLst>
          </p:cNvPr>
          <p:cNvSpPr>
            <a:spLocks noGrp="1"/>
          </p:cNvSpPr>
          <p:nvPr>
            <p:ph idx="1"/>
          </p:nvPr>
        </p:nvSpPr>
        <p:spPr/>
        <p:txBody>
          <a:bodyPr>
            <a:normAutofit/>
          </a:bodyPr>
          <a:lstStyle/>
          <a:p>
            <a:pPr>
              <a:lnSpc>
                <a:spcPct val="100000"/>
              </a:lnSpc>
            </a:pPr>
            <a:r>
              <a:rPr lang="en-US" sz="2400" dirty="0"/>
              <a:t>Hypoxic</a:t>
            </a:r>
          </a:p>
          <a:p>
            <a:pPr>
              <a:lnSpc>
                <a:spcPct val="100000"/>
              </a:lnSpc>
            </a:pPr>
            <a:r>
              <a:rPr lang="en-US" sz="2400" dirty="0"/>
              <a:t>SAH</a:t>
            </a:r>
          </a:p>
          <a:p>
            <a:pPr>
              <a:lnSpc>
                <a:spcPct val="100000"/>
              </a:lnSpc>
            </a:pPr>
            <a:r>
              <a:rPr lang="en-US" sz="2400" dirty="0"/>
              <a:t>Similar to TBI, “good” physical outcomes can have residual cognitive, behavioral &amp; social difficulties</a:t>
            </a:r>
          </a:p>
          <a:p>
            <a:pPr>
              <a:lnSpc>
                <a:spcPct val="100000"/>
              </a:lnSpc>
            </a:pPr>
            <a:r>
              <a:rPr lang="en-US" sz="2400" b="1" dirty="0"/>
              <a:t>Prognosis TBI &gt; SAH &gt; Hypoxic</a:t>
            </a:r>
          </a:p>
        </p:txBody>
      </p:sp>
    </p:spTree>
    <p:extLst>
      <p:ext uri="{BB962C8B-B14F-4D97-AF65-F5344CB8AC3E}">
        <p14:creationId xmlns:p14="http://schemas.microsoft.com/office/powerpoint/2010/main" val="436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0BB0B45-6C51-463B-99FF-6D4305B572F4}"/>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Hypoxic/Ischemic BI</a:t>
            </a:r>
          </a:p>
        </p:txBody>
      </p:sp>
      <p:sp>
        <p:nvSpPr>
          <p:cNvPr id="29699" name="Rectangle 3">
            <a:extLst>
              <a:ext uri="{FF2B5EF4-FFF2-40B4-BE49-F238E27FC236}">
                <a16:creationId xmlns:a16="http://schemas.microsoft.com/office/drawing/2014/main" id="{F7379617-90F9-4200-943B-2453562178BD}"/>
              </a:ext>
            </a:extLst>
          </p:cNvPr>
          <p:cNvSpPr>
            <a:spLocks noGrp="1" noChangeArrowheads="1"/>
          </p:cNvSpPr>
          <p:nvPr>
            <p:ph idx="1"/>
          </p:nvPr>
        </p:nvSpPr>
        <p:spPr/>
        <p:txBody>
          <a:bodyPr/>
          <a:lstStyle/>
          <a:p>
            <a:r>
              <a:rPr lang="en-US" altLang="en-US" dirty="0"/>
              <a:t>Often seen in conjunction with severe TBI</a:t>
            </a:r>
          </a:p>
          <a:p>
            <a:r>
              <a:rPr lang="en-US" altLang="en-US" dirty="0"/>
              <a:t>What brain regions are more susceptible to hypoxic injury?</a:t>
            </a:r>
          </a:p>
          <a:p>
            <a:pPr lvl="1"/>
            <a:r>
              <a:rPr lang="en-US" altLang="en-US" dirty="0"/>
              <a:t>Hippocampus</a:t>
            </a:r>
          </a:p>
          <a:p>
            <a:pPr lvl="1"/>
            <a:r>
              <a:rPr lang="en-US" altLang="en-US" dirty="0"/>
              <a:t>Basal Ganglia</a:t>
            </a:r>
          </a:p>
          <a:p>
            <a:pPr lvl="1"/>
            <a:r>
              <a:rPr lang="en-US" altLang="en-US" dirty="0"/>
              <a:t>Cerebellum</a:t>
            </a:r>
          </a:p>
          <a:p>
            <a:pPr lvl="1"/>
            <a:r>
              <a:rPr lang="en-US" altLang="en-US" dirty="0"/>
              <a:t>Outer Cortex Layer</a:t>
            </a:r>
          </a:p>
          <a:p>
            <a:r>
              <a:rPr lang="en-US" altLang="en-US" dirty="0"/>
              <a:t>Boundary zone injuries usually related to perfusion failure with injury confined to overlap territories of major cerebral</a:t>
            </a:r>
          </a:p>
        </p:txBody>
      </p:sp>
    </p:spTree>
    <p:extLst>
      <p:ext uri="{BB962C8B-B14F-4D97-AF65-F5344CB8AC3E}">
        <p14:creationId xmlns:p14="http://schemas.microsoft.com/office/powerpoint/2010/main" val="19011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43F6D47-966B-47DD-AF03-85C8ACBF0416}"/>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Subarachnoid Hemorrhage</a:t>
            </a:r>
          </a:p>
        </p:txBody>
      </p:sp>
      <p:sp>
        <p:nvSpPr>
          <p:cNvPr id="46083" name="Rectangle 3">
            <a:extLst>
              <a:ext uri="{FF2B5EF4-FFF2-40B4-BE49-F238E27FC236}">
                <a16:creationId xmlns:a16="http://schemas.microsoft.com/office/drawing/2014/main" id="{2C93DC87-BD0E-4357-90A7-17526A18C331}"/>
              </a:ext>
            </a:extLst>
          </p:cNvPr>
          <p:cNvSpPr>
            <a:spLocks noGrp="1" noChangeArrowheads="1"/>
          </p:cNvSpPr>
          <p:nvPr>
            <p:ph idx="1"/>
          </p:nvPr>
        </p:nvSpPr>
        <p:spPr/>
        <p:txBody>
          <a:bodyPr/>
          <a:lstStyle/>
          <a:p>
            <a:r>
              <a:rPr lang="en-US" altLang="en-US"/>
              <a:t>Ruptured aneurysm cause in 70-90%</a:t>
            </a:r>
          </a:p>
          <a:p>
            <a:r>
              <a:rPr lang="en-US" altLang="en-US"/>
              <a:t>Aneurysms usually located at circle of Willis involving AntCommArt, MCA trifurcation, Carotid, &amp; PostCommArt</a:t>
            </a:r>
          </a:p>
          <a:p>
            <a:r>
              <a:rPr lang="en-US" altLang="en-US"/>
              <a:t>40-45% die in first month</a:t>
            </a:r>
          </a:p>
          <a:p>
            <a:r>
              <a:rPr lang="en-US" altLang="en-US"/>
              <a:t>Many will have intracerebral component (infarct or hemorrhage)</a:t>
            </a:r>
          </a:p>
        </p:txBody>
      </p:sp>
    </p:spTree>
    <p:extLst>
      <p:ext uri="{BB962C8B-B14F-4D97-AF65-F5344CB8AC3E}">
        <p14:creationId xmlns:p14="http://schemas.microsoft.com/office/powerpoint/2010/main" val="2615556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6F02-7AC5-40C0-A684-6F39D2E4725F}"/>
              </a:ext>
            </a:extLst>
          </p:cNvPr>
          <p:cNvSpPr>
            <a:spLocks noGrp="1"/>
          </p:cNvSpPr>
          <p:nvPr>
            <p:ph type="title"/>
          </p:nvPr>
        </p:nvSpPr>
        <p:spPr/>
        <p:txBody>
          <a:bodyPr>
            <a:normAutofit/>
          </a:bodyPr>
          <a:lstStyle/>
          <a:p>
            <a:r>
              <a:rPr lang="en-US" sz="3600" b="1" dirty="0">
                <a:solidFill>
                  <a:schemeClr val="accent2"/>
                </a:solidFill>
              </a:rPr>
              <a:t>Year-1 GOS Prediction Tree</a:t>
            </a:r>
          </a:p>
        </p:txBody>
      </p:sp>
      <p:pic>
        <p:nvPicPr>
          <p:cNvPr id="4" name="Picture 3">
            <a:extLst>
              <a:ext uri="{FF2B5EF4-FFF2-40B4-BE49-F238E27FC236}">
                <a16:creationId xmlns:a16="http://schemas.microsoft.com/office/drawing/2014/main" id="{2D7A614D-82CB-4A21-8FFA-4D77B87B98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8519"/>
          <a:stretch/>
        </p:blipFill>
        <p:spPr>
          <a:xfrm>
            <a:off x="247281" y="1524001"/>
            <a:ext cx="8555955" cy="4914900"/>
          </a:xfrm>
          <a:prstGeom prst="rect">
            <a:avLst/>
          </a:prstGeom>
        </p:spPr>
      </p:pic>
      <p:pic>
        <p:nvPicPr>
          <p:cNvPr id="6" name="Picture 5">
            <a:extLst>
              <a:ext uri="{FF2B5EF4-FFF2-40B4-BE49-F238E27FC236}">
                <a16:creationId xmlns:a16="http://schemas.microsoft.com/office/drawing/2014/main" id="{8DB7E182-FE75-435F-85B7-F91F03F837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518" r="61796"/>
          <a:stretch/>
        </p:blipFill>
        <p:spPr>
          <a:xfrm>
            <a:off x="9053717" y="452719"/>
            <a:ext cx="2791897" cy="6222048"/>
          </a:xfrm>
          <a:prstGeom prst="rect">
            <a:avLst/>
          </a:prstGeom>
        </p:spPr>
      </p:pic>
      <p:sp>
        <p:nvSpPr>
          <p:cNvPr id="5" name="Rectangle 4">
            <a:extLst>
              <a:ext uri="{FF2B5EF4-FFF2-40B4-BE49-F238E27FC236}">
                <a16:creationId xmlns:a16="http://schemas.microsoft.com/office/drawing/2014/main" id="{2588C197-7E3B-4FF5-93F3-6265FD3BC4E0}"/>
              </a:ext>
            </a:extLst>
          </p:cNvPr>
          <p:cNvSpPr/>
          <p:nvPr/>
        </p:nvSpPr>
        <p:spPr>
          <a:xfrm>
            <a:off x="130629" y="3356150"/>
            <a:ext cx="8742066" cy="2075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CEEA313-ABD7-453D-BF8F-808B62A7560C}"/>
              </a:ext>
            </a:extLst>
          </p:cNvPr>
          <p:cNvSpPr/>
          <p:nvPr/>
        </p:nvSpPr>
        <p:spPr>
          <a:xfrm>
            <a:off x="130629" y="3727938"/>
            <a:ext cx="8752114" cy="24368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EDD8AB5-E7C8-4467-B629-E29B463F4199}"/>
              </a:ext>
            </a:extLst>
          </p:cNvPr>
          <p:cNvSpPr/>
          <p:nvPr/>
        </p:nvSpPr>
        <p:spPr>
          <a:xfrm>
            <a:off x="3876227" y="2365987"/>
            <a:ext cx="1157997"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5B123B6-C564-446C-BE96-0B58B3E73E5F}"/>
              </a:ext>
            </a:extLst>
          </p:cNvPr>
          <p:cNvSpPr/>
          <p:nvPr/>
        </p:nvSpPr>
        <p:spPr>
          <a:xfrm>
            <a:off x="8218602" y="2793371"/>
            <a:ext cx="744604" cy="39858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42D635C-C219-432B-AC04-69FFFB28E797}"/>
              </a:ext>
            </a:extLst>
          </p:cNvPr>
          <p:cNvSpPr/>
          <p:nvPr/>
        </p:nvSpPr>
        <p:spPr>
          <a:xfrm>
            <a:off x="167774" y="2849564"/>
            <a:ext cx="744604" cy="398585"/>
          </a:xfrm>
          <a:prstGeom prst="ellipse">
            <a:avLst/>
          </a:prstGeom>
          <a:noFill/>
          <a:ln w="19050">
            <a:solidFill>
              <a:schemeClr val="accent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85AFC570-FB91-461F-813C-A2430013E98A}"/>
              </a:ext>
            </a:extLst>
          </p:cNvPr>
          <p:cNvSpPr/>
          <p:nvPr/>
        </p:nvSpPr>
        <p:spPr>
          <a:xfrm>
            <a:off x="3336053" y="4294639"/>
            <a:ext cx="4882549" cy="8358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8AD25945-E2C7-438C-982D-D1891E741678}"/>
              </a:ext>
            </a:extLst>
          </p:cNvPr>
          <p:cNvSpPr/>
          <p:nvPr/>
        </p:nvSpPr>
        <p:spPr>
          <a:xfrm>
            <a:off x="9870666" y="3443146"/>
            <a:ext cx="1157997"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F48AC76-843D-4626-8581-6DC8935672C7}"/>
              </a:ext>
            </a:extLst>
          </p:cNvPr>
          <p:cNvSpPr/>
          <p:nvPr/>
        </p:nvSpPr>
        <p:spPr>
          <a:xfrm>
            <a:off x="9761809" y="365125"/>
            <a:ext cx="1157997"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2BD7177-F49B-41DD-A735-9D3675690518}"/>
              </a:ext>
            </a:extLst>
          </p:cNvPr>
          <p:cNvSpPr/>
          <p:nvPr/>
        </p:nvSpPr>
        <p:spPr>
          <a:xfrm>
            <a:off x="1723128" y="4244065"/>
            <a:ext cx="1157997"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52838CF-7994-4E6A-A9CC-74123D1EEBD0}"/>
              </a:ext>
            </a:extLst>
          </p:cNvPr>
          <p:cNvSpPr/>
          <p:nvPr/>
        </p:nvSpPr>
        <p:spPr>
          <a:xfrm>
            <a:off x="9440262" y="5043885"/>
            <a:ext cx="1157997" cy="3721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486241E-2963-4F42-8204-F867EBAF4A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AD91-5326-48DA-B706-D035CD3F28E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4C56C8A-27B2-4EAE-898B-5DDD6B0A6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91" y="365125"/>
            <a:ext cx="11969448" cy="6355208"/>
          </a:xfrm>
          <a:prstGeom prst="rect">
            <a:avLst/>
          </a:prstGeom>
        </p:spPr>
      </p:pic>
      <p:sp>
        <p:nvSpPr>
          <p:cNvPr id="5" name="Title 1">
            <a:extLst>
              <a:ext uri="{FF2B5EF4-FFF2-40B4-BE49-F238E27FC236}">
                <a16:creationId xmlns:a16="http://schemas.microsoft.com/office/drawing/2014/main" id="{C0ED474E-E8FE-455D-90D4-1910F45AE899}"/>
              </a:ext>
            </a:extLst>
          </p:cNvPr>
          <p:cNvSpPr txBox="1">
            <a:spLocks/>
          </p:cNvSpPr>
          <p:nvPr/>
        </p:nvSpPr>
        <p:spPr>
          <a:xfrm>
            <a:off x="409892" y="536539"/>
            <a:ext cx="5122229" cy="70933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ED7D31"/>
                </a:solidFill>
                <a:effectLst/>
                <a:uLnTx/>
                <a:uFillTx/>
                <a:latin typeface="Calibri Light" panose="020F0302020204030204"/>
                <a:ea typeface="+mj-ea"/>
                <a:cs typeface="+mj-cs"/>
              </a:rPr>
              <a:t>Year-2 GOS Prediction Tree</a:t>
            </a:r>
          </a:p>
        </p:txBody>
      </p:sp>
      <p:sp>
        <p:nvSpPr>
          <p:cNvPr id="7" name="Rectangle 6">
            <a:extLst>
              <a:ext uri="{FF2B5EF4-FFF2-40B4-BE49-F238E27FC236}">
                <a16:creationId xmlns:a16="http://schemas.microsoft.com/office/drawing/2014/main" id="{E02C84F0-31AE-46D4-9971-89FE9C92A5A6}"/>
              </a:ext>
            </a:extLst>
          </p:cNvPr>
          <p:cNvSpPr/>
          <p:nvPr/>
        </p:nvSpPr>
        <p:spPr>
          <a:xfrm>
            <a:off x="2241755" y="1769806"/>
            <a:ext cx="9853484" cy="16550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8327BD8-F2C3-48AA-AE9C-EEEA13EA142E}"/>
              </a:ext>
            </a:extLst>
          </p:cNvPr>
          <p:cNvSpPr/>
          <p:nvPr/>
        </p:nvSpPr>
        <p:spPr>
          <a:xfrm>
            <a:off x="2205928" y="2052756"/>
            <a:ext cx="9889311" cy="14641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F646F82-280D-471F-B11B-1511C24757BC}"/>
              </a:ext>
            </a:extLst>
          </p:cNvPr>
          <p:cNvSpPr/>
          <p:nvPr/>
        </p:nvSpPr>
        <p:spPr>
          <a:xfrm>
            <a:off x="11602064" y="1315359"/>
            <a:ext cx="589935" cy="39858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59E27FBC-FFBA-4CDC-8509-24FA1CBF9094}"/>
              </a:ext>
            </a:extLst>
          </p:cNvPr>
          <p:cNvSpPr/>
          <p:nvPr/>
        </p:nvSpPr>
        <p:spPr>
          <a:xfrm>
            <a:off x="5760671" y="985717"/>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8648FC07-576E-4CFB-BF7D-FF12F07A8E73}"/>
              </a:ext>
            </a:extLst>
          </p:cNvPr>
          <p:cNvSpPr/>
          <p:nvPr/>
        </p:nvSpPr>
        <p:spPr>
          <a:xfrm>
            <a:off x="2166550" y="2396418"/>
            <a:ext cx="1023538" cy="3984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C834FF3-1801-4C3E-A14F-09E8784ADFCC}"/>
              </a:ext>
            </a:extLst>
          </p:cNvPr>
          <p:cNvSpPr/>
          <p:nvPr/>
        </p:nvSpPr>
        <p:spPr>
          <a:xfrm>
            <a:off x="7289587" y="2396418"/>
            <a:ext cx="1023538" cy="3984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360D6D5-426C-452F-A017-46DEE0AE0A01}"/>
              </a:ext>
            </a:extLst>
          </p:cNvPr>
          <p:cNvSpPr/>
          <p:nvPr/>
        </p:nvSpPr>
        <p:spPr>
          <a:xfrm>
            <a:off x="5450955" y="3814426"/>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049E945-BA43-40B2-8E1D-C3A6F91EBB9E}"/>
              </a:ext>
            </a:extLst>
          </p:cNvPr>
          <p:cNvSpPr/>
          <p:nvPr/>
        </p:nvSpPr>
        <p:spPr>
          <a:xfrm>
            <a:off x="4192426" y="5257833"/>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1072CDD-6214-4BE5-8526-5266F5F6E8CF}"/>
              </a:ext>
            </a:extLst>
          </p:cNvPr>
          <p:cNvSpPr/>
          <p:nvPr/>
        </p:nvSpPr>
        <p:spPr>
          <a:xfrm>
            <a:off x="623802" y="5257833"/>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EB0EBC5-1D63-49DD-AA98-ABBF6FE8648D}"/>
              </a:ext>
            </a:extLst>
          </p:cNvPr>
          <p:cNvSpPr/>
          <p:nvPr/>
        </p:nvSpPr>
        <p:spPr>
          <a:xfrm>
            <a:off x="10812245" y="1281810"/>
            <a:ext cx="589935" cy="39858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0D10220-2E96-430F-AD4B-F630C1002022}"/>
              </a:ext>
            </a:extLst>
          </p:cNvPr>
          <p:cNvSpPr/>
          <p:nvPr/>
        </p:nvSpPr>
        <p:spPr>
          <a:xfrm>
            <a:off x="10378642" y="2405555"/>
            <a:ext cx="1023538" cy="3984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09F6D-A24B-4663-B609-0A8AF8CD0E8E}"/>
              </a:ext>
            </a:extLst>
          </p:cNvPr>
          <p:cNvSpPr/>
          <p:nvPr/>
        </p:nvSpPr>
        <p:spPr>
          <a:xfrm>
            <a:off x="10117394" y="3143981"/>
            <a:ext cx="1582994" cy="20371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0B5EE9EB-CCA4-4252-939B-8458CE2B3231}"/>
              </a:ext>
            </a:extLst>
          </p:cNvPr>
          <p:cNvSpPr/>
          <p:nvPr/>
        </p:nvSpPr>
        <p:spPr>
          <a:xfrm>
            <a:off x="326431" y="3795333"/>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CD26B2C1-A3ED-4019-B30D-70A97B95334B}"/>
              </a:ext>
            </a:extLst>
          </p:cNvPr>
          <p:cNvSpPr/>
          <p:nvPr/>
        </p:nvSpPr>
        <p:spPr>
          <a:xfrm>
            <a:off x="2256454" y="3795333"/>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7E96D57-01F0-4052-972D-35FF822DFCE1}"/>
              </a:ext>
            </a:extLst>
          </p:cNvPr>
          <p:cNvSpPr/>
          <p:nvPr/>
        </p:nvSpPr>
        <p:spPr>
          <a:xfrm>
            <a:off x="3853704" y="3814426"/>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A50E14F6-5A43-4E72-8C8B-8B954EC4B29D}"/>
              </a:ext>
            </a:extLst>
          </p:cNvPr>
          <p:cNvSpPr/>
          <p:nvPr/>
        </p:nvSpPr>
        <p:spPr>
          <a:xfrm>
            <a:off x="5760671" y="2439968"/>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A31BC89-652B-4C1B-AE62-CBE440E966DB}"/>
              </a:ext>
            </a:extLst>
          </p:cNvPr>
          <p:cNvSpPr/>
          <p:nvPr/>
        </p:nvSpPr>
        <p:spPr>
          <a:xfrm>
            <a:off x="8834114" y="2430995"/>
            <a:ext cx="1023538" cy="329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0C0B130-D43E-48C4-BCC2-ADD76BC6D6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0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1" presetClass="exit"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1" presetClass="exit"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par>
                                <p:cTn id="101" presetID="1" presetClass="exit" presetSubtype="0" fill="hold" grpId="1" nodeType="withEffect">
                                  <p:stCondLst>
                                    <p:cond delay="0"/>
                                  </p:stCondLst>
                                  <p:childTnLst>
                                    <p:set>
                                      <p:cBhvr>
                                        <p:cTn id="102" dur="1" fill="hold">
                                          <p:stCondLst>
                                            <p:cond delay="0"/>
                                          </p:stCondLst>
                                        </p:cTn>
                                        <p:tgtEl>
                                          <p:spTgt spid="11"/>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2"/>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0" grpId="0" animBg="1"/>
      <p:bldP spid="20" grpId="1" animBg="1"/>
      <p:bldP spid="21" grpId="0" animBg="1"/>
      <p:bldP spid="22" grpId="0" animBg="1"/>
      <p:bldP spid="23" grpId="0" animBg="1"/>
      <p:bldP spid="24" grpId="0" animBg="1"/>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5A01C1-C3BE-4490-A8EC-0A170BBD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2" y="94774"/>
            <a:ext cx="10547047" cy="6656241"/>
          </a:xfrm>
          <a:prstGeom prst="rect">
            <a:avLst/>
          </a:prstGeom>
        </p:spPr>
      </p:pic>
      <p:sp>
        <p:nvSpPr>
          <p:cNvPr id="5" name="Title 1">
            <a:extLst>
              <a:ext uri="{FF2B5EF4-FFF2-40B4-BE49-F238E27FC236}">
                <a16:creationId xmlns:a16="http://schemas.microsoft.com/office/drawing/2014/main" id="{DA03EB8A-B552-4444-AAC9-877F96B20C2B}"/>
              </a:ext>
            </a:extLst>
          </p:cNvPr>
          <p:cNvSpPr txBox="1">
            <a:spLocks/>
          </p:cNvSpPr>
          <p:nvPr/>
        </p:nvSpPr>
        <p:spPr>
          <a:xfrm>
            <a:off x="536332" y="333182"/>
            <a:ext cx="5152292" cy="91651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ED7D31"/>
                </a:solidFill>
                <a:effectLst/>
                <a:uLnTx/>
                <a:uFillTx/>
                <a:latin typeface="Calibri Light" panose="020F0302020204030204"/>
                <a:ea typeface="+mj-ea"/>
                <a:cs typeface="+mj-cs"/>
              </a:rPr>
              <a:t>Year-5 GOS Prediction Tree</a:t>
            </a:r>
          </a:p>
        </p:txBody>
      </p:sp>
      <p:sp>
        <p:nvSpPr>
          <p:cNvPr id="2" name="Oval 1">
            <a:extLst>
              <a:ext uri="{FF2B5EF4-FFF2-40B4-BE49-F238E27FC236}">
                <a16:creationId xmlns:a16="http://schemas.microsoft.com/office/drawing/2014/main" id="{24744CD9-1AA3-458A-8B07-1D0A837AA198}"/>
              </a:ext>
            </a:extLst>
          </p:cNvPr>
          <p:cNvSpPr/>
          <p:nvPr/>
        </p:nvSpPr>
        <p:spPr>
          <a:xfrm>
            <a:off x="6096000" y="940777"/>
            <a:ext cx="1069731"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FD81E3C-10A8-4E25-A25A-6054DDF300F3}"/>
              </a:ext>
            </a:extLst>
          </p:cNvPr>
          <p:cNvSpPr/>
          <p:nvPr/>
        </p:nvSpPr>
        <p:spPr>
          <a:xfrm>
            <a:off x="1901882" y="1424354"/>
            <a:ext cx="744604" cy="398585"/>
          </a:xfrm>
          <a:prstGeom prst="ellipse">
            <a:avLst/>
          </a:prstGeom>
          <a:noFill/>
          <a:ln w="19050">
            <a:solidFill>
              <a:schemeClr val="accent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C7D3653-C09A-46D6-9E09-B1D82B76A623}"/>
              </a:ext>
            </a:extLst>
          </p:cNvPr>
          <p:cNvSpPr/>
          <p:nvPr/>
        </p:nvSpPr>
        <p:spPr>
          <a:xfrm>
            <a:off x="5008498" y="1424353"/>
            <a:ext cx="744604" cy="398585"/>
          </a:xfrm>
          <a:prstGeom prst="ellipse">
            <a:avLst/>
          </a:prstGeom>
          <a:noFill/>
          <a:ln w="19050">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1963CDB-C459-4E1A-83AC-F208C3F214F2}"/>
              </a:ext>
            </a:extLst>
          </p:cNvPr>
          <p:cNvSpPr/>
          <p:nvPr/>
        </p:nvSpPr>
        <p:spPr>
          <a:xfrm>
            <a:off x="10786694" y="1424352"/>
            <a:ext cx="744604" cy="39858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C96CB17-34D5-4385-B63F-9E286202F300}"/>
              </a:ext>
            </a:extLst>
          </p:cNvPr>
          <p:cNvSpPr/>
          <p:nvPr/>
        </p:nvSpPr>
        <p:spPr>
          <a:xfrm>
            <a:off x="8830314" y="1424351"/>
            <a:ext cx="744604" cy="398585"/>
          </a:xfrm>
          <a:prstGeom prst="ellipse">
            <a:avLst/>
          </a:prstGeom>
          <a:noFill/>
          <a:ln w="19050">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36FAA57-9844-4729-85C2-4BF8D8781839}"/>
              </a:ext>
            </a:extLst>
          </p:cNvPr>
          <p:cNvSpPr/>
          <p:nvPr/>
        </p:nvSpPr>
        <p:spPr>
          <a:xfrm>
            <a:off x="887836" y="3857790"/>
            <a:ext cx="753776" cy="28513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6697E5B-1BD1-4638-90CD-4B1DAB1FA094}"/>
              </a:ext>
            </a:extLst>
          </p:cNvPr>
          <p:cNvSpPr/>
          <p:nvPr/>
        </p:nvSpPr>
        <p:spPr>
          <a:xfrm>
            <a:off x="1641611" y="5721430"/>
            <a:ext cx="845949" cy="28513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1D37E47-D640-4CF4-A6FE-EEE52C951853}"/>
              </a:ext>
            </a:extLst>
          </p:cNvPr>
          <p:cNvSpPr/>
          <p:nvPr/>
        </p:nvSpPr>
        <p:spPr>
          <a:xfrm>
            <a:off x="2104103" y="3857789"/>
            <a:ext cx="919271" cy="28513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04CB6200-7A5E-4FDD-8A03-0E077895873F}"/>
              </a:ext>
            </a:extLst>
          </p:cNvPr>
          <p:cNvSpPr/>
          <p:nvPr/>
        </p:nvSpPr>
        <p:spPr>
          <a:xfrm>
            <a:off x="3395404" y="3857788"/>
            <a:ext cx="919271" cy="28513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0EB38104-4DBC-412E-9F3A-D4EB9BA6C439}"/>
              </a:ext>
            </a:extLst>
          </p:cNvPr>
          <p:cNvSpPr/>
          <p:nvPr/>
        </p:nvSpPr>
        <p:spPr>
          <a:xfrm>
            <a:off x="1952694" y="2885196"/>
            <a:ext cx="1069731"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CCE6C57-3327-446D-91B4-39AC6E869819}"/>
              </a:ext>
            </a:extLst>
          </p:cNvPr>
          <p:cNvSpPr/>
          <p:nvPr/>
        </p:nvSpPr>
        <p:spPr>
          <a:xfrm>
            <a:off x="2042747" y="4762479"/>
            <a:ext cx="1069731"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262015D-6F31-4B5B-92E3-F1E340272721}"/>
              </a:ext>
            </a:extLst>
          </p:cNvPr>
          <p:cNvSpPr/>
          <p:nvPr/>
        </p:nvSpPr>
        <p:spPr>
          <a:xfrm>
            <a:off x="1619772" y="6093654"/>
            <a:ext cx="845949" cy="285135"/>
          </a:xfrm>
          <a:prstGeom prst="ellipse">
            <a:avLst/>
          </a:prstGeom>
          <a:noFill/>
          <a:ln w="19050">
            <a:solidFill>
              <a:schemeClr val="accent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F460F929-3616-4978-AB10-11A3FAC69715}"/>
              </a:ext>
            </a:extLst>
          </p:cNvPr>
          <p:cNvSpPr/>
          <p:nvPr/>
        </p:nvSpPr>
        <p:spPr>
          <a:xfrm>
            <a:off x="2646486" y="6093654"/>
            <a:ext cx="845949" cy="285135"/>
          </a:xfrm>
          <a:prstGeom prst="ellipse">
            <a:avLst/>
          </a:prstGeom>
          <a:noFill/>
          <a:ln w="19050">
            <a:solidFill>
              <a:schemeClr val="accent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2397BCC9-AE25-4118-B090-F844E68C7BFE}"/>
              </a:ext>
            </a:extLst>
          </p:cNvPr>
          <p:cNvSpPr/>
          <p:nvPr/>
        </p:nvSpPr>
        <p:spPr>
          <a:xfrm>
            <a:off x="2076590" y="2370402"/>
            <a:ext cx="845949" cy="285135"/>
          </a:xfrm>
          <a:prstGeom prst="ellipse">
            <a:avLst/>
          </a:prstGeom>
          <a:noFill/>
          <a:ln w="19050">
            <a:solidFill>
              <a:schemeClr val="accent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857608CB-9FF5-46EB-A805-8038F351CFCA}"/>
              </a:ext>
            </a:extLst>
          </p:cNvPr>
          <p:cNvSpPr/>
          <p:nvPr/>
        </p:nvSpPr>
        <p:spPr>
          <a:xfrm>
            <a:off x="4703818" y="3857787"/>
            <a:ext cx="902157" cy="28513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73D158F-27EA-46FA-BE7A-8B9BDB498384}"/>
              </a:ext>
            </a:extLst>
          </p:cNvPr>
          <p:cNvSpPr/>
          <p:nvPr/>
        </p:nvSpPr>
        <p:spPr>
          <a:xfrm>
            <a:off x="6887054" y="3857786"/>
            <a:ext cx="902157" cy="285135"/>
          </a:xfrm>
          <a:prstGeom prst="ellipse">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9723C34C-3EE5-45A2-97A0-C164280B2179}"/>
              </a:ext>
            </a:extLst>
          </p:cNvPr>
          <p:cNvSpPr/>
          <p:nvPr/>
        </p:nvSpPr>
        <p:spPr>
          <a:xfrm>
            <a:off x="5183046" y="2885195"/>
            <a:ext cx="1069731"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02CDFC9-EBA2-425B-940E-3B967BD10C16}"/>
              </a:ext>
            </a:extLst>
          </p:cNvPr>
          <p:cNvSpPr/>
          <p:nvPr/>
        </p:nvSpPr>
        <p:spPr>
          <a:xfrm>
            <a:off x="8271447" y="2885194"/>
            <a:ext cx="1069731" cy="483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E5DFE743-EDDA-4AE0-8162-3C704167F986}"/>
              </a:ext>
            </a:extLst>
          </p:cNvPr>
          <p:cNvSpPr/>
          <p:nvPr/>
        </p:nvSpPr>
        <p:spPr>
          <a:xfrm>
            <a:off x="5041095" y="3333320"/>
            <a:ext cx="435473" cy="3383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25B6A04-FD65-4322-BCA8-87664B6ECA80}"/>
              </a:ext>
            </a:extLst>
          </p:cNvPr>
          <p:cNvSpPr/>
          <p:nvPr/>
        </p:nvSpPr>
        <p:spPr>
          <a:xfrm>
            <a:off x="6902659" y="3344375"/>
            <a:ext cx="490010" cy="3383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E79EC54-2677-462E-8C1D-D27EAF05B6D2}"/>
              </a:ext>
            </a:extLst>
          </p:cNvPr>
          <p:cNvSpPr/>
          <p:nvPr/>
        </p:nvSpPr>
        <p:spPr>
          <a:xfrm>
            <a:off x="1846148" y="2025445"/>
            <a:ext cx="9685150" cy="16990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80F1944-1EF8-4224-8A86-DC0424D26528}"/>
              </a:ext>
            </a:extLst>
          </p:cNvPr>
          <p:cNvSpPr/>
          <p:nvPr/>
        </p:nvSpPr>
        <p:spPr>
          <a:xfrm>
            <a:off x="1846148" y="2411825"/>
            <a:ext cx="9685150" cy="16990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F13DA29-48A8-44DE-8304-BBFB679C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3CDBA-D671-4D7A-9AEA-AA3B6475A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9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par>
                                <p:cTn id="89" presetID="2" presetClass="entr" presetSubtype="4" fill="hold" grpId="2" nodeType="with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par>
                          <p:cTn id="93" fill="hold">
                            <p:stCondLst>
                              <p:cond delay="500"/>
                            </p:stCondLst>
                            <p:childTnLst>
                              <p:par>
                                <p:cTn id="94" presetID="1" presetClass="exit" presetSubtype="0" fill="hold" grpId="1" nodeType="afterEffect">
                                  <p:stCondLst>
                                    <p:cond delay="0"/>
                                  </p:stCondLst>
                                  <p:childTnLst>
                                    <p:set>
                                      <p:cBhvr>
                                        <p:cTn id="95" dur="1" fill="hold">
                                          <p:stCondLst>
                                            <p:cond delay="0"/>
                                          </p:stCondLst>
                                        </p:cTn>
                                        <p:tgtEl>
                                          <p:spTgt spid="18"/>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additive="base">
                                        <p:cTn id="102" dur="500" fill="hold"/>
                                        <p:tgtEl>
                                          <p:spTgt spid="10"/>
                                        </p:tgtEl>
                                        <p:attrNameLst>
                                          <p:attrName>ppt_x</p:attrName>
                                        </p:attrNameLst>
                                      </p:cBhvr>
                                      <p:tavLst>
                                        <p:tav tm="0">
                                          <p:val>
                                            <p:strVal val="#ppt_x"/>
                                          </p:val>
                                        </p:tav>
                                        <p:tav tm="100000">
                                          <p:val>
                                            <p:strVal val="#ppt_x"/>
                                          </p:val>
                                        </p:tav>
                                      </p:tavLst>
                                    </p:anim>
                                    <p:anim calcmode="lin" valueType="num">
                                      <p:cBhvr additive="base">
                                        <p:cTn id="103" dur="500" fill="hold"/>
                                        <p:tgtEl>
                                          <p:spTgt spid="10"/>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500" fill="hold"/>
                                        <p:tgtEl>
                                          <p:spTgt spid="8"/>
                                        </p:tgtEl>
                                        <p:attrNameLst>
                                          <p:attrName>ppt_x</p:attrName>
                                        </p:attrNameLst>
                                      </p:cBhvr>
                                      <p:tavLst>
                                        <p:tav tm="0">
                                          <p:val>
                                            <p:strVal val="#ppt_x"/>
                                          </p:val>
                                        </p:tav>
                                        <p:tav tm="100000">
                                          <p:val>
                                            <p:strVal val="#ppt_x"/>
                                          </p:val>
                                        </p:tav>
                                      </p:tavLst>
                                    </p:anim>
                                    <p:anim calcmode="lin" valueType="num">
                                      <p:cBhvr additive="base">
                                        <p:cTn id="107" dur="500" fill="hold"/>
                                        <p:tgtEl>
                                          <p:spTgt spid="8"/>
                                        </p:tgtEl>
                                        <p:attrNameLst>
                                          <p:attrName>ppt_y</p:attrName>
                                        </p:attrNameLst>
                                      </p:cBhvr>
                                      <p:tavLst>
                                        <p:tav tm="0">
                                          <p:val>
                                            <p:strVal val="1+#ppt_h/2"/>
                                          </p:val>
                                        </p:tav>
                                        <p:tav tm="100000">
                                          <p:val>
                                            <p:strVal val="#ppt_y"/>
                                          </p:val>
                                        </p:tav>
                                      </p:tavLst>
                                    </p:anim>
                                  </p:childTnLst>
                                </p:cTn>
                              </p:par>
                              <p:par>
                                <p:cTn id="108" presetID="1" presetClass="exit" presetSubtype="0" fill="hold" grpId="1" nodeType="withEffect">
                                  <p:stCondLst>
                                    <p:cond delay="0"/>
                                  </p:stCondLst>
                                  <p:childTnLst>
                                    <p:set>
                                      <p:cBhvr>
                                        <p:cTn id="109" dur="1" fill="hold">
                                          <p:stCondLst>
                                            <p:cond delay="0"/>
                                          </p:stCondLst>
                                        </p:cTn>
                                        <p:tgtEl>
                                          <p:spTgt spid="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7"/>
                                        </p:tgtEl>
                                        <p:attrNameLst>
                                          <p:attrName>style.visibility</p:attrName>
                                        </p:attrNameLst>
                                      </p:cBhvr>
                                      <p:to>
                                        <p:strVal val="hidden"/>
                                      </p:to>
                                    </p:set>
                                  </p:childTnLst>
                                </p:cTn>
                              </p:par>
                              <p:par>
                                <p:cTn id="114" presetID="1" presetClass="exit" presetSubtype="0" fill="hold" grpId="3" nodeType="withEffect">
                                  <p:stCondLst>
                                    <p:cond delay="0"/>
                                  </p:stCondLst>
                                  <p:childTnLst>
                                    <p:set>
                                      <p:cBhvr>
                                        <p:cTn id="115" dur="1" fill="hold">
                                          <p:stCondLst>
                                            <p:cond delay="0"/>
                                          </p:stCondLst>
                                        </p:cTn>
                                        <p:tgtEl>
                                          <p:spTgt spid="11"/>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2"/>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additive="base">
                                        <p:cTn id="122" dur="500" fill="hold"/>
                                        <p:tgtEl>
                                          <p:spTgt spid="23"/>
                                        </p:tgtEl>
                                        <p:attrNameLst>
                                          <p:attrName>ppt_x</p:attrName>
                                        </p:attrNameLst>
                                      </p:cBhvr>
                                      <p:tavLst>
                                        <p:tav tm="0">
                                          <p:val>
                                            <p:strVal val="#ppt_x"/>
                                          </p:val>
                                        </p:tav>
                                        <p:tav tm="100000">
                                          <p:val>
                                            <p:strVal val="#ppt_x"/>
                                          </p:val>
                                        </p:tav>
                                      </p:tavLst>
                                    </p:anim>
                                    <p:anim calcmode="lin" valueType="num">
                                      <p:cBhvr additive="base">
                                        <p:cTn id="123" dur="500" fill="hold"/>
                                        <p:tgtEl>
                                          <p:spTgt spid="2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additive="base">
                                        <p:cTn id="126" dur="500" fill="hold"/>
                                        <p:tgtEl>
                                          <p:spTgt spid="25"/>
                                        </p:tgtEl>
                                        <p:attrNameLst>
                                          <p:attrName>ppt_x</p:attrName>
                                        </p:attrNameLst>
                                      </p:cBhvr>
                                      <p:tavLst>
                                        <p:tav tm="0">
                                          <p:val>
                                            <p:strVal val="#ppt_x"/>
                                          </p:val>
                                        </p:tav>
                                        <p:tav tm="100000">
                                          <p:val>
                                            <p:strVal val="#ppt_x"/>
                                          </p:val>
                                        </p:tav>
                                      </p:tavLst>
                                    </p:anim>
                                    <p:anim calcmode="lin" valueType="num">
                                      <p:cBhvr additive="base">
                                        <p:cTn id="127" dur="500" fill="hold"/>
                                        <p:tgtEl>
                                          <p:spTgt spid="25"/>
                                        </p:tgtEl>
                                        <p:attrNameLst>
                                          <p:attrName>ppt_y</p:attrName>
                                        </p:attrNameLst>
                                      </p:cBhvr>
                                      <p:tavLst>
                                        <p:tav tm="0">
                                          <p:val>
                                            <p:strVal val="1+#ppt_h/2"/>
                                          </p:val>
                                        </p:tav>
                                        <p:tav tm="100000">
                                          <p:val>
                                            <p:strVal val="#ppt_y"/>
                                          </p:val>
                                        </p:tav>
                                      </p:tavLst>
                                    </p:anim>
                                  </p:childTnLst>
                                </p:cTn>
                              </p:par>
                            </p:childTnLst>
                          </p:cTn>
                        </p:par>
                        <p:par>
                          <p:cTn id="128" fill="hold">
                            <p:stCondLst>
                              <p:cond delay="500"/>
                            </p:stCondLst>
                            <p:childTnLst>
                              <p:par>
                                <p:cTn id="129" presetID="2" presetClass="entr" presetSubtype="4" fill="hold" grpId="0" nodeType="after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additive="base">
                                        <p:cTn id="131" dur="500" fill="hold"/>
                                        <p:tgtEl>
                                          <p:spTgt spid="21"/>
                                        </p:tgtEl>
                                        <p:attrNameLst>
                                          <p:attrName>ppt_x</p:attrName>
                                        </p:attrNameLst>
                                      </p:cBhvr>
                                      <p:tavLst>
                                        <p:tav tm="0">
                                          <p:val>
                                            <p:strVal val="#ppt_x"/>
                                          </p:val>
                                        </p:tav>
                                        <p:tav tm="100000">
                                          <p:val>
                                            <p:strVal val="#ppt_x"/>
                                          </p:val>
                                        </p:tav>
                                      </p:tavLst>
                                    </p:anim>
                                    <p:anim calcmode="lin" valueType="num">
                                      <p:cBhvr additive="base">
                                        <p:cTn id="1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anim calcmode="lin" valueType="num">
                                      <p:cBhvr additive="base">
                                        <p:cTn id="137" dur="500" fill="hold"/>
                                        <p:tgtEl>
                                          <p:spTgt spid="24"/>
                                        </p:tgtEl>
                                        <p:attrNameLst>
                                          <p:attrName>ppt_x</p:attrName>
                                        </p:attrNameLst>
                                      </p:cBhvr>
                                      <p:tavLst>
                                        <p:tav tm="0">
                                          <p:val>
                                            <p:strVal val="#ppt_x"/>
                                          </p:val>
                                        </p:tav>
                                        <p:tav tm="100000">
                                          <p:val>
                                            <p:strVal val="#ppt_x"/>
                                          </p:val>
                                        </p:tav>
                                      </p:tavLst>
                                    </p:anim>
                                    <p:anim calcmode="lin" valueType="num">
                                      <p:cBhvr additive="base">
                                        <p:cTn id="138" dur="500" fill="hold"/>
                                        <p:tgtEl>
                                          <p:spTgt spid="2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additive="base">
                                        <p:cTn id="141" dur="500" fill="hold"/>
                                        <p:tgtEl>
                                          <p:spTgt spid="27"/>
                                        </p:tgtEl>
                                        <p:attrNameLst>
                                          <p:attrName>ppt_x</p:attrName>
                                        </p:attrNameLst>
                                      </p:cBhvr>
                                      <p:tavLst>
                                        <p:tav tm="0">
                                          <p:val>
                                            <p:strVal val="#ppt_x"/>
                                          </p:val>
                                        </p:tav>
                                        <p:tav tm="100000">
                                          <p:val>
                                            <p:strVal val="#ppt_x"/>
                                          </p:val>
                                        </p:tav>
                                      </p:tavLst>
                                    </p:anim>
                                    <p:anim calcmode="lin" valueType="num">
                                      <p:cBhvr additive="base">
                                        <p:cTn id="142" dur="500" fill="hold"/>
                                        <p:tgtEl>
                                          <p:spTgt spid="2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22"/>
                                        </p:tgtEl>
                                        <p:attrNameLst>
                                          <p:attrName>style.visibility</p:attrName>
                                        </p:attrNameLst>
                                      </p:cBhvr>
                                      <p:to>
                                        <p:strVal val="visible"/>
                                      </p:to>
                                    </p:set>
                                    <p:anim calcmode="lin" valueType="num">
                                      <p:cBhvr additive="base">
                                        <p:cTn id="145" dur="500" fill="hold"/>
                                        <p:tgtEl>
                                          <p:spTgt spid="22"/>
                                        </p:tgtEl>
                                        <p:attrNameLst>
                                          <p:attrName>ppt_x</p:attrName>
                                        </p:attrNameLst>
                                      </p:cBhvr>
                                      <p:tavLst>
                                        <p:tav tm="0">
                                          <p:val>
                                            <p:strVal val="#ppt_x"/>
                                          </p:val>
                                        </p:tav>
                                        <p:tav tm="100000">
                                          <p:val>
                                            <p:strVal val="#ppt_x"/>
                                          </p:val>
                                        </p:tav>
                                      </p:tavLst>
                                    </p:anim>
                                    <p:anim calcmode="lin" valueType="num">
                                      <p:cBhvr additive="base">
                                        <p:cTn id="1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8" grpId="0" animBg="1"/>
      <p:bldP spid="9" grpId="0" animBg="1"/>
      <p:bldP spid="9" grpId="1" animBg="1"/>
      <p:bldP spid="10" grpId="0" animBg="1"/>
      <p:bldP spid="11" grpId="0" animBg="1"/>
      <p:bldP spid="11" grpId="1" animBg="1"/>
      <p:bldP spid="11" grpId="2" animBg="1"/>
      <p:bldP spid="11" grpId="3"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animBg="1"/>
      <p:bldP spid="23" grpId="0" animBg="1"/>
      <p:bldP spid="24" grpId="0" animBg="1"/>
      <p:bldP spid="25" grpId="0" animBg="1"/>
      <p:bldP spid="27" grpId="0" animBg="1"/>
      <p:bldP spid="3" grpId="0" animBg="1"/>
      <p:bldP spid="3" grpId="1" animBg="1"/>
      <p:bldP spid="28" grpId="0" animBg="1"/>
      <p:bldP spid="2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BC7D-775E-49A5-A44E-D818823D4E98}"/>
              </a:ext>
            </a:extLst>
          </p:cNvPr>
          <p:cNvSpPr>
            <a:spLocks noGrp="1"/>
          </p:cNvSpPr>
          <p:nvPr>
            <p:ph type="title"/>
          </p:nvPr>
        </p:nvSpPr>
        <p:spPr>
          <a:xfrm>
            <a:off x="1371600" y="509881"/>
            <a:ext cx="9670774" cy="961110"/>
          </a:xfrm>
          <a:ln w="28575">
            <a:solidFill>
              <a:schemeClr val="accent1"/>
            </a:solidFill>
          </a:ln>
        </p:spPr>
        <p:txBody>
          <a:bodyPr>
            <a:normAutofit fontScale="90000"/>
          </a:bodyPr>
          <a:lstStyle/>
          <a:p>
            <a:r>
              <a:rPr lang="en-US" dirty="0"/>
              <a:t>Outcomes of interest across care continuum </a:t>
            </a:r>
          </a:p>
        </p:txBody>
      </p:sp>
      <p:sp>
        <p:nvSpPr>
          <p:cNvPr id="3" name="Content Placeholder 2">
            <a:extLst>
              <a:ext uri="{FF2B5EF4-FFF2-40B4-BE49-F238E27FC236}">
                <a16:creationId xmlns:a16="http://schemas.microsoft.com/office/drawing/2014/main" id="{749078F7-19F0-4DA6-A484-56837CE103F6}"/>
              </a:ext>
            </a:extLst>
          </p:cNvPr>
          <p:cNvSpPr>
            <a:spLocks noGrp="1"/>
          </p:cNvSpPr>
          <p:nvPr>
            <p:ph idx="1"/>
          </p:nvPr>
        </p:nvSpPr>
        <p:spPr>
          <a:xfrm>
            <a:off x="1099923" y="1729409"/>
            <a:ext cx="5857468" cy="4818466"/>
          </a:xfrm>
        </p:spPr>
        <p:txBody>
          <a:bodyPr>
            <a:normAutofit fontScale="92500" lnSpcReduction="10000"/>
          </a:bodyPr>
          <a:lstStyle/>
          <a:p>
            <a:r>
              <a:rPr lang="en-US" b="1" dirty="0"/>
              <a:t>Acute Care Setting</a:t>
            </a:r>
          </a:p>
          <a:p>
            <a:pPr lvl="1"/>
            <a:r>
              <a:rPr lang="en-US" dirty="0"/>
              <a:t>Mortality</a:t>
            </a:r>
          </a:p>
          <a:p>
            <a:pPr lvl="1"/>
            <a:r>
              <a:rPr lang="en-US" dirty="0"/>
              <a:t>Disposition: Rehab vs SNF vs other</a:t>
            </a:r>
          </a:p>
          <a:p>
            <a:pPr lvl="1"/>
            <a:r>
              <a:rPr lang="en-US" dirty="0"/>
              <a:t>Consciousness</a:t>
            </a:r>
          </a:p>
          <a:p>
            <a:pPr lvl="1"/>
            <a:r>
              <a:rPr lang="en-US" dirty="0"/>
              <a:t>Complications: </a:t>
            </a:r>
            <a:r>
              <a:rPr lang="en-US" dirty="0" err="1"/>
              <a:t>Sz</a:t>
            </a:r>
            <a:r>
              <a:rPr lang="en-US" dirty="0"/>
              <a:t>, HC, herniation, elevated ICP, </a:t>
            </a:r>
            <a:r>
              <a:rPr lang="en-US" dirty="0" err="1"/>
              <a:t>etc</a:t>
            </a:r>
            <a:endParaRPr lang="en-US" dirty="0"/>
          </a:p>
          <a:p>
            <a:r>
              <a:rPr lang="en-US" b="1" dirty="0"/>
              <a:t>Inpatient Rehab Setting (post-acute)</a:t>
            </a:r>
          </a:p>
          <a:p>
            <a:pPr lvl="1"/>
            <a:r>
              <a:rPr lang="en-US" dirty="0"/>
              <a:t>Impairment</a:t>
            </a:r>
          </a:p>
          <a:p>
            <a:pPr lvl="2"/>
            <a:r>
              <a:rPr lang="en-US" dirty="0"/>
              <a:t>Motor/balance or other focal neuro deficit</a:t>
            </a:r>
          </a:p>
          <a:p>
            <a:pPr lvl="2"/>
            <a:r>
              <a:rPr lang="en-US" dirty="0"/>
              <a:t>Cognitive/behavioral (TBI’s signature impairment; RLAS describes pattern of recovery for severe TBI)</a:t>
            </a:r>
          </a:p>
          <a:p>
            <a:pPr lvl="1"/>
            <a:r>
              <a:rPr lang="en-US" dirty="0"/>
              <a:t>Functional</a:t>
            </a:r>
          </a:p>
          <a:p>
            <a:pPr lvl="2"/>
            <a:r>
              <a:rPr lang="en-US" dirty="0"/>
              <a:t>Mobility/self-care</a:t>
            </a:r>
          </a:p>
          <a:p>
            <a:pPr lvl="2"/>
            <a:r>
              <a:rPr lang="en-US" dirty="0"/>
              <a:t>Functional cognition/communication</a:t>
            </a:r>
          </a:p>
          <a:p>
            <a:pPr lvl="1"/>
            <a:r>
              <a:rPr lang="en-US" dirty="0"/>
              <a:t>Disposition</a:t>
            </a:r>
          </a:p>
          <a:p>
            <a:pPr lvl="2"/>
            <a:r>
              <a:rPr lang="en-US" dirty="0"/>
              <a:t>Community vs Facility</a:t>
            </a:r>
          </a:p>
          <a:p>
            <a:pPr lvl="2"/>
            <a:r>
              <a:rPr lang="en-US" dirty="0"/>
              <a:t>ELOS and degree of assist</a:t>
            </a:r>
          </a:p>
        </p:txBody>
      </p:sp>
      <p:sp>
        <p:nvSpPr>
          <p:cNvPr id="9" name="Rectangle 8">
            <a:extLst>
              <a:ext uri="{FF2B5EF4-FFF2-40B4-BE49-F238E27FC236}">
                <a16:creationId xmlns:a16="http://schemas.microsoft.com/office/drawing/2014/main" id="{87ECBFBC-5A4B-4081-8FB9-C9D17735600B}"/>
              </a:ext>
            </a:extLst>
          </p:cNvPr>
          <p:cNvSpPr/>
          <p:nvPr/>
        </p:nvSpPr>
        <p:spPr>
          <a:xfrm>
            <a:off x="7563651" y="3195305"/>
            <a:ext cx="4785360" cy="2005677"/>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orbel" panose="020B0503020204020204"/>
                <a:ea typeface="+mn-ea"/>
                <a:cs typeface="+mn-cs"/>
              </a:rPr>
              <a:t>Long Term; additional outcomes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Employment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Other participation (</a:t>
            </a:r>
            <a:r>
              <a:rPr kumimoji="0" lang="en-US" sz="1900" b="0" i="0" u="none" strike="noStrike" kern="1200" cap="none" spc="0" normalizeH="0" baseline="0" noProof="0" dirty="0" err="1">
                <a:ln>
                  <a:noFill/>
                </a:ln>
                <a:solidFill>
                  <a:prstClr val="black"/>
                </a:solidFill>
                <a:effectLst/>
                <a:uLnTx/>
                <a:uFillTx/>
                <a:latin typeface="Corbel" panose="020B0503020204020204"/>
                <a:ea typeface="+mn-ea"/>
                <a:cs typeface="+mn-cs"/>
              </a:rPr>
              <a:t>eg.</a:t>
            </a: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 Driving)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IADLS/supervision needs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Satisfaction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orbel" panose="020B0503020204020204"/>
                <a:ea typeface="+mn-ea"/>
                <a:cs typeface="+mn-cs"/>
              </a:rPr>
              <a:t>Global</a:t>
            </a:r>
          </a:p>
        </p:txBody>
      </p:sp>
    </p:spTree>
    <p:extLst>
      <p:ext uri="{BB962C8B-B14F-4D97-AF65-F5344CB8AC3E}">
        <p14:creationId xmlns:p14="http://schemas.microsoft.com/office/powerpoint/2010/main" val="19066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2D8A-5582-4B2D-9720-BB823F32359E}"/>
              </a:ext>
            </a:extLst>
          </p:cNvPr>
          <p:cNvSpPr>
            <a:spLocks noGrp="1"/>
          </p:cNvSpPr>
          <p:nvPr>
            <p:ph type="title"/>
          </p:nvPr>
        </p:nvSpPr>
        <p:spPr>
          <a:xfrm>
            <a:off x="960120" y="469264"/>
            <a:ext cx="10515600" cy="1356360"/>
          </a:xfrm>
        </p:spPr>
        <p:txBody>
          <a:bodyPr>
            <a:normAutofit/>
          </a:bodyPr>
          <a:lstStyle/>
          <a:p>
            <a:r>
              <a:rPr lang="en-US" sz="3600" dirty="0">
                <a:effectLst>
                  <a:outerShdw blurRad="38100" dist="38100" dir="2700000" algn="tl">
                    <a:srgbClr val="000000">
                      <a:alpha val="43137"/>
                    </a:srgbClr>
                  </a:outerShdw>
                </a:effectLst>
              </a:rPr>
              <a:t>Rancho Los Amigos Scale (RLAS) stages of cognitive-behavioral impairment recovery after severe TBI</a:t>
            </a:r>
          </a:p>
        </p:txBody>
      </p:sp>
      <p:sp>
        <p:nvSpPr>
          <p:cNvPr id="3" name="Content Placeholder 2">
            <a:extLst>
              <a:ext uri="{FF2B5EF4-FFF2-40B4-BE49-F238E27FC236}">
                <a16:creationId xmlns:a16="http://schemas.microsoft.com/office/drawing/2014/main" id="{78CEEF17-8978-4978-9F60-79BB6FCECF5A}"/>
              </a:ext>
            </a:extLst>
          </p:cNvPr>
          <p:cNvSpPr>
            <a:spLocks noGrp="1"/>
          </p:cNvSpPr>
          <p:nvPr>
            <p:ph idx="1"/>
          </p:nvPr>
        </p:nvSpPr>
        <p:spPr>
          <a:xfrm>
            <a:off x="838200" y="1825624"/>
            <a:ext cx="10515600" cy="4707255"/>
          </a:xfrm>
        </p:spPr>
        <p:txBody>
          <a:bodyPr>
            <a:normAutofit lnSpcReduction="10000"/>
          </a:bodyPr>
          <a:lstStyle/>
          <a:p>
            <a:pPr marL="571500" indent="-571500">
              <a:buFont typeface="+mj-lt"/>
              <a:buAutoNum type="romanUcPeriod"/>
            </a:pPr>
            <a:r>
              <a:rPr lang="en-US" b="1" dirty="0"/>
              <a:t>Coma</a:t>
            </a:r>
          </a:p>
          <a:p>
            <a:pPr marL="571500" indent="-571500">
              <a:buFont typeface="+mj-lt"/>
              <a:buAutoNum type="romanUcPeriod"/>
            </a:pPr>
            <a:r>
              <a:rPr lang="en-US" b="1" dirty="0"/>
              <a:t>Vegetative</a:t>
            </a:r>
          </a:p>
          <a:p>
            <a:pPr marL="571500" indent="-571500">
              <a:buFont typeface="+mj-lt"/>
              <a:buAutoNum type="romanUcPeriod"/>
            </a:pPr>
            <a:r>
              <a:rPr lang="en-US" b="1" dirty="0"/>
              <a:t>Minimally responsive (localizes, Not consistently FOC)</a:t>
            </a:r>
          </a:p>
          <a:p>
            <a:pPr marL="571500" indent="-571500">
              <a:buFont typeface="+mj-lt"/>
              <a:buAutoNum type="romanUcPeriod"/>
            </a:pPr>
            <a:r>
              <a:rPr lang="en-US" b="1" dirty="0"/>
              <a:t>Agitated, Confused</a:t>
            </a:r>
          </a:p>
          <a:p>
            <a:pPr marL="571500" indent="-571500">
              <a:buFont typeface="+mj-lt"/>
              <a:buAutoNum type="romanUcPeriod"/>
            </a:pPr>
            <a:r>
              <a:rPr lang="en-US" b="1" dirty="0"/>
              <a:t>Confused, Inappropriate</a:t>
            </a:r>
          </a:p>
          <a:p>
            <a:pPr marL="571500" indent="-571500">
              <a:buFont typeface="+mj-lt"/>
              <a:buAutoNum type="romanUcPeriod"/>
            </a:pPr>
            <a:r>
              <a:rPr lang="en-US" b="1" dirty="0"/>
              <a:t>Confused, Appropriate</a:t>
            </a:r>
          </a:p>
          <a:p>
            <a:pPr marL="571500" indent="-571500">
              <a:buFont typeface="+mj-lt"/>
              <a:buAutoNum type="romanUcPeriod"/>
            </a:pPr>
            <a:r>
              <a:rPr lang="en-US" b="1" dirty="0"/>
              <a:t>Automatic</a:t>
            </a:r>
          </a:p>
          <a:p>
            <a:pPr marL="571500" indent="-571500">
              <a:buFont typeface="+mj-lt"/>
              <a:buAutoNum type="romanUcPeriod"/>
            </a:pPr>
            <a:r>
              <a:rPr lang="en-US" b="1" dirty="0"/>
              <a:t>Purposeful, Stand by Assist (SBA)</a:t>
            </a:r>
          </a:p>
          <a:p>
            <a:pPr marL="571500" indent="-571500">
              <a:buFont typeface="+mj-lt"/>
              <a:buAutoNum type="romanUcPeriod"/>
            </a:pPr>
            <a:r>
              <a:rPr lang="en-US" b="1" dirty="0"/>
              <a:t>Purposeful, SBA on Request</a:t>
            </a:r>
          </a:p>
          <a:p>
            <a:pPr marL="571500" indent="-571500">
              <a:buFont typeface="+mj-lt"/>
              <a:buAutoNum type="romanUcPeriod"/>
            </a:pPr>
            <a:r>
              <a:rPr lang="en-US" b="1" dirty="0"/>
              <a:t>Purposeful, Modified Independent</a:t>
            </a:r>
          </a:p>
        </p:txBody>
      </p:sp>
    </p:spTree>
    <p:extLst>
      <p:ext uri="{BB962C8B-B14F-4D97-AF65-F5344CB8AC3E}">
        <p14:creationId xmlns:p14="http://schemas.microsoft.com/office/powerpoint/2010/main" val="134466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6F05DF7-57BC-4C23-B721-74AF9B59E4FE}"/>
              </a:ext>
            </a:extLst>
          </p:cNvPr>
          <p:cNvSpPr>
            <a:spLocks noGrp="1" noChangeArrowheads="1"/>
          </p:cNvSpPr>
          <p:nvPr>
            <p:ph type="title"/>
          </p:nvPr>
        </p:nvSpPr>
        <p:spPr/>
        <p:txBody>
          <a:bodyPr>
            <a:normAutofit/>
          </a:bodyPr>
          <a:lstStyle/>
          <a:p>
            <a:pPr>
              <a:defRPr/>
            </a:pPr>
            <a:r>
              <a:rPr lang="en-US" sz="3200" dirty="0">
                <a:solidFill>
                  <a:schemeClr val="accent1">
                    <a:satMod val="150000"/>
                  </a:schemeClr>
                </a:solidFill>
                <a:effectLst>
                  <a:outerShdw blurRad="38100" dist="38100" dir="2700000" algn="tl">
                    <a:srgbClr val="000000">
                      <a:alpha val="43137"/>
                    </a:srgbClr>
                  </a:outerShdw>
                </a:effectLst>
              </a:rPr>
              <a:t>TBI; What Outcome Measures are common in literature?</a:t>
            </a:r>
          </a:p>
        </p:txBody>
      </p:sp>
      <p:sp>
        <p:nvSpPr>
          <p:cNvPr id="13315" name="Rectangle 3">
            <a:extLst>
              <a:ext uri="{FF2B5EF4-FFF2-40B4-BE49-F238E27FC236}">
                <a16:creationId xmlns:a16="http://schemas.microsoft.com/office/drawing/2014/main" id="{BBE82588-C77D-44FF-BC95-6E1F72887343}"/>
              </a:ext>
            </a:extLst>
          </p:cNvPr>
          <p:cNvSpPr>
            <a:spLocks noGrp="1" noChangeArrowheads="1"/>
          </p:cNvSpPr>
          <p:nvPr>
            <p:ph idx="1"/>
          </p:nvPr>
        </p:nvSpPr>
        <p:spPr/>
        <p:txBody>
          <a:bodyPr/>
          <a:lstStyle/>
          <a:p>
            <a:pPr eaLnBrk="1" hangingPunct="1"/>
            <a:r>
              <a:rPr lang="en-US" altLang="en-US" dirty="0"/>
              <a:t>Mortality</a:t>
            </a:r>
          </a:p>
          <a:p>
            <a:pPr eaLnBrk="1" hangingPunct="1"/>
            <a:r>
              <a:rPr lang="en-US" altLang="en-US" dirty="0"/>
              <a:t>Glasgow outcome scale (GOS) (disability + handicap)</a:t>
            </a:r>
          </a:p>
          <a:p>
            <a:pPr lvl="1"/>
            <a:r>
              <a:rPr lang="en-US" altLang="en-US" dirty="0"/>
              <a:t>GOS extended (GOSE)</a:t>
            </a:r>
          </a:p>
          <a:p>
            <a:pPr eaLnBrk="1" hangingPunct="1"/>
            <a:r>
              <a:rPr lang="en-US" altLang="en-US" dirty="0"/>
              <a:t>Disability rating scale (DRS) (disability + handicap + impairment)</a:t>
            </a:r>
          </a:p>
          <a:p>
            <a:pPr eaLnBrk="1" hangingPunct="1"/>
            <a:r>
              <a:rPr lang="en-US" altLang="en-US" dirty="0"/>
              <a:t>Functional independence measure (FIM) (disability)</a:t>
            </a:r>
          </a:p>
          <a:p>
            <a:pPr eaLnBrk="1" hangingPunct="1"/>
            <a:r>
              <a:rPr lang="en-US" altLang="en-US" dirty="0"/>
              <a:t>Return to work (handicap/participation)</a:t>
            </a:r>
          </a:p>
          <a:p>
            <a:pPr eaLnBrk="1" hangingPunct="1"/>
            <a:r>
              <a:rPr lang="en-US" altLang="en-US" dirty="0"/>
              <a:t>Cognitive skills (impairment)</a:t>
            </a:r>
          </a:p>
          <a:p>
            <a:pPr lvl="1"/>
            <a:r>
              <a:rPr lang="en-US" altLang="en-US" dirty="0"/>
              <a:t>Measurement modes: Screening versus brief versus comprehensive (later typically done by neuropsychologists) </a:t>
            </a:r>
          </a:p>
        </p:txBody>
      </p:sp>
    </p:spTree>
    <p:extLst>
      <p:ext uri="{BB962C8B-B14F-4D97-AF65-F5344CB8AC3E}">
        <p14:creationId xmlns:p14="http://schemas.microsoft.com/office/powerpoint/2010/main" val="428277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23BAE55-DE14-4E48-AC7A-EB099F9C0C97}"/>
              </a:ext>
            </a:extLst>
          </p:cNvPr>
          <p:cNvSpPr>
            <a:spLocks noGrp="1" noChangeArrowheads="1"/>
          </p:cNvSpPr>
          <p:nvPr>
            <p:ph type="title"/>
          </p:nvPr>
        </p:nvSpPr>
        <p:spPr/>
        <p:txBody>
          <a:bodyPr>
            <a:normAutofit/>
          </a:bodyPr>
          <a:lstStyle/>
          <a:p>
            <a:pPr>
              <a:defRPr/>
            </a:pPr>
            <a:r>
              <a:rPr lang="en-US" sz="3600" dirty="0">
                <a:solidFill>
                  <a:schemeClr val="accent1">
                    <a:satMod val="150000"/>
                  </a:schemeClr>
                </a:solidFill>
                <a:effectLst>
                  <a:outerShdw blurRad="38100" dist="38100" dir="2700000" algn="tl">
                    <a:srgbClr val="000000">
                      <a:alpha val="43137"/>
                    </a:srgbClr>
                  </a:outerShdw>
                </a:effectLst>
              </a:rPr>
              <a:t>General Limitations of most Outcome Measures</a:t>
            </a:r>
          </a:p>
        </p:txBody>
      </p:sp>
      <p:sp>
        <p:nvSpPr>
          <p:cNvPr id="17411" name="Rectangle 3">
            <a:extLst>
              <a:ext uri="{FF2B5EF4-FFF2-40B4-BE49-F238E27FC236}">
                <a16:creationId xmlns:a16="http://schemas.microsoft.com/office/drawing/2014/main" id="{BE1EABDE-C25D-41F1-82EC-4857DC4963D7}"/>
              </a:ext>
            </a:extLst>
          </p:cNvPr>
          <p:cNvSpPr>
            <a:spLocks noGrp="1" noChangeArrowheads="1"/>
          </p:cNvSpPr>
          <p:nvPr>
            <p:ph idx="1"/>
          </p:nvPr>
        </p:nvSpPr>
        <p:spPr/>
        <p:txBody>
          <a:bodyPr>
            <a:normAutofit/>
          </a:bodyPr>
          <a:lstStyle/>
          <a:p>
            <a:pPr eaLnBrk="1" hangingPunct="1"/>
            <a:r>
              <a:rPr lang="en-US" altLang="en-US" sz="2400" dirty="0"/>
              <a:t>Domain specific</a:t>
            </a:r>
          </a:p>
          <a:p>
            <a:pPr eaLnBrk="1" hangingPunct="1"/>
            <a:r>
              <a:rPr lang="en-US" altLang="en-US" sz="2400" dirty="0"/>
              <a:t>Floor and ceiling effects</a:t>
            </a:r>
          </a:p>
          <a:p>
            <a:pPr eaLnBrk="1" hangingPunct="1"/>
            <a:r>
              <a:rPr lang="en-US" altLang="en-US" sz="2400" dirty="0"/>
              <a:t>Social biases</a:t>
            </a:r>
          </a:p>
          <a:p>
            <a:pPr eaLnBrk="1" hangingPunct="1"/>
            <a:r>
              <a:rPr lang="en-US" altLang="en-US" sz="2400" dirty="0"/>
              <a:t>Minority, age, and gender related differences</a:t>
            </a:r>
          </a:p>
          <a:p>
            <a:pPr eaLnBrk="1" hangingPunct="1"/>
            <a:r>
              <a:rPr lang="en-US" altLang="en-US" sz="2400" dirty="0"/>
              <a:t>Modes of administration</a:t>
            </a:r>
          </a:p>
        </p:txBody>
      </p:sp>
    </p:spTree>
    <p:extLst>
      <p:ext uri="{BB962C8B-B14F-4D97-AF65-F5344CB8AC3E}">
        <p14:creationId xmlns:p14="http://schemas.microsoft.com/office/powerpoint/2010/main" val="5935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6DF924-2A6C-4C80-BC08-8B3BC665FE66}"/>
              </a:ext>
            </a:extLst>
          </p:cNvPr>
          <p:cNvSpPr>
            <a:spLocks noGrp="1" noChangeArrowheads="1"/>
          </p:cNvSpPr>
          <p:nvPr>
            <p:ph type="title"/>
          </p:nvPr>
        </p:nvSpPr>
        <p:spPr>
          <a:xfrm>
            <a:off x="1158240" y="400878"/>
            <a:ext cx="9875520" cy="1356360"/>
          </a:xfrm>
        </p:spPr>
        <p:txBody>
          <a:bodyPr/>
          <a:lstStyle/>
          <a:p>
            <a:pPr>
              <a:defRPr/>
            </a:pPr>
            <a:r>
              <a:rPr lang="en-US" dirty="0">
                <a:solidFill>
                  <a:schemeClr val="accent1">
                    <a:satMod val="150000"/>
                  </a:schemeClr>
                </a:solidFill>
                <a:effectLst>
                  <a:outerShdw blurRad="38100" dist="38100" dir="2700000" algn="tl">
                    <a:srgbClr val="000000">
                      <a:alpha val="43137"/>
                    </a:srgbClr>
                  </a:outerShdw>
                </a:effectLst>
              </a:rPr>
              <a:t>Glasgow Outcome Scale (GOS)</a:t>
            </a:r>
          </a:p>
        </p:txBody>
      </p:sp>
      <p:sp>
        <p:nvSpPr>
          <p:cNvPr id="14339" name="Rectangle 3">
            <a:extLst>
              <a:ext uri="{FF2B5EF4-FFF2-40B4-BE49-F238E27FC236}">
                <a16:creationId xmlns:a16="http://schemas.microsoft.com/office/drawing/2014/main" id="{4B3853A8-D570-4855-9DE1-BF5017035C92}"/>
              </a:ext>
            </a:extLst>
          </p:cNvPr>
          <p:cNvSpPr>
            <a:spLocks noGrp="1" noChangeArrowheads="1"/>
          </p:cNvSpPr>
          <p:nvPr>
            <p:ph idx="1"/>
          </p:nvPr>
        </p:nvSpPr>
        <p:spPr>
          <a:xfrm>
            <a:off x="685801" y="1888435"/>
            <a:ext cx="4234070" cy="4412974"/>
          </a:xfrm>
        </p:spPr>
        <p:txBody>
          <a:bodyPr>
            <a:normAutofit/>
          </a:bodyPr>
          <a:lstStyle/>
          <a:p>
            <a:pPr eaLnBrk="1" hangingPunct="1">
              <a:lnSpc>
                <a:spcPct val="90000"/>
              </a:lnSpc>
            </a:pPr>
            <a:r>
              <a:rPr lang="en-US" altLang="en-US" dirty="0"/>
              <a:t>Widely used in trauma and neurosurgical literature as global outcome measure</a:t>
            </a:r>
          </a:p>
          <a:p>
            <a:pPr eaLnBrk="1" hangingPunct="1">
              <a:lnSpc>
                <a:spcPct val="100000"/>
              </a:lnSpc>
            </a:pPr>
            <a:r>
              <a:rPr lang="en-US" altLang="en-US" dirty="0"/>
              <a:t>5 broad categories (limited sensitivity but easy to translate clinically)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Levels relevant </a:t>
            </a:r>
            <a:r>
              <a:rPr kumimoji="0" lang="en-US" sz="18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fo</a:t>
            </a:r>
            <a:r>
              <a:rPr lang="en-US" sz="1800" dirty="0">
                <a:solidFill>
                  <a:prstClr val="black"/>
                </a:solidFill>
                <a:highlight>
                  <a:srgbClr val="FFFF00"/>
                </a:highlight>
                <a:latin typeface="Calibri" panose="020F0502020204030204"/>
              </a:rPr>
              <a:t>r</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patients admitted to IRF with severe TBI </a:t>
            </a:r>
          </a:p>
          <a:p>
            <a:pPr marL="228600" marR="0" lvl="0" indent="-182880" algn="l" defTabSz="914400" rtl="0" eaLnBrk="1" fontAlgn="auto" latinLnBrk="0" hangingPunct="1">
              <a:lnSpc>
                <a:spcPct val="100000"/>
              </a:lnSpc>
              <a:spcBef>
                <a:spcPts val="1400"/>
              </a:spcBef>
              <a:spcAft>
                <a:spcPts val="0"/>
              </a:spcAft>
              <a:buClr>
                <a:srgbClr val="DF5327"/>
              </a:buClr>
              <a:buSzPct val="80000"/>
              <a:buFont typeface="Corbel" pitchFamily="34" charset="0"/>
              <a:buChar char="•"/>
              <a:tabLst/>
              <a:defRPr/>
            </a:pPr>
            <a:r>
              <a:rPr kumimoji="0" lang="en-US" altLang="en-US" sz="2000" b="0" i="0" u="none" strike="noStrike" kern="1200" cap="none" spc="0" normalizeH="0" baseline="0" noProof="0" dirty="0">
                <a:ln>
                  <a:noFill/>
                </a:ln>
                <a:solidFill>
                  <a:srgbClr val="DF5327"/>
                </a:solidFill>
                <a:effectLst/>
                <a:uLnTx/>
                <a:uFillTx/>
                <a:latin typeface="Corbel" panose="020B0503020204020204"/>
                <a:ea typeface="+mn-ea"/>
                <a:cs typeface="+mn-cs"/>
              </a:rPr>
              <a:t>GOSE subdivides SD, MD and GR (added sensitivity for clinical trials research)</a:t>
            </a:r>
          </a:p>
        </p:txBody>
      </p:sp>
      <p:graphicFrame>
        <p:nvGraphicFramePr>
          <p:cNvPr id="4" name="Table 3">
            <a:extLst>
              <a:ext uri="{FF2B5EF4-FFF2-40B4-BE49-F238E27FC236}">
                <a16:creationId xmlns:a16="http://schemas.microsoft.com/office/drawing/2014/main" id="{BC6FB1E6-D881-4845-A750-975AB6403813}"/>
              </a:ext>
            </a:extLst>
          </p:cNvPr>
          <p:cNvGraphicFramePr>
            <a:graphicFrameLocks noGrp="1"/>
          </p:cNvGraphicFramePr>
          <p:nvPr>
            <p:extLst>
              <p:ext uri="{D42A27DB-BD31-4B8C-83A1-F6EECF244321}">
                <p14:modId xmlns:p14="http://schemas.microsoft.com/office/powerpoint/2010/main" val="3095702636"/>
              </p:ext>
            </p:extLst>
          </p:nvPr>
        </p:nvGraphicFramePr>
        <p:xfrm>
          <a:off x="5406887" y="1575081"/>
          <a:ext cx="6286147" cy="4713677"/>
        </p:xfrm>
        <a:graphic>
          <a:graphicData uri="http://schemas.openxmlformats.org/drawingml/2006/table">
            <a:tbl>
              <a:tblPr firstRow="1" firstCol="1" bandRow="1"/>
              <a:tblGrid>
                <a:gridCol w="1917560">
                  <a:extLst>
                    <a:ext uri="{9D8B030D-6E8A-4147-A177-3AD203B41FA5}">
                      <a16:colId xmlns:a16="http://schemas.microsoft.com/office/drawing/2014/main" val="1512263960"/>
                    </a:ext>
                  </a:extLst>
                </a:gridCol>
                <a:gridCol w="4368587">
                  <a:extLst>
                    <a:ext uri="{9D8B030D-6E8A-4147-A177-3AD203B41FA5}">
                      <a16:colId xmlns:a16="http://schemas.microsoft.com/office/drawing/2014/main" val="3486354066"/>
                    </a:ext>
                  </a:extLst>
                </a:gridCol>
              </a:tblGrid>
              <a:tr h="5944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2880" marR="0" algn="l">
                        <a:lnSpc>
                          <a:spcPct val="107000"/>
                        </a:lnSpc>
                        <a:spcBef>
                          <a:spcPts val="0"/>
                        </a:spcBef>
                        <a:spcAft>
                          <a:spcPts val="0"/>
                        </a:spcAft>
                      </a:pPr>
                      <a:r>
                        <a:rPr lang="en-US" sz="2100" b="1" dirty="0">
                          <a:effectLst/>
                        </a:rPr>
                        <a:t>GOS Level</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2880" marR="0" algn="l">
                        <a:lnSpc>
                          <a:spcPct val="107000"/>
                        </a:lnSpc>
                        <a:spcBef>
                          <a:spcPts val="0"/>
                        </a:spcBef>
                        <a:spcAft>
                          <a:spcPts val="0"/>
                        </a:spcAft>
                      </a:pPr>
                      <a:r>
                        <a:rPr lang="en-US" sz="1900" b="1" dirty="0">
                          <a:effectLst/>
                        </a:rPr>
                        <a:t>Brief Description</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372297055"/>
                  </a:ext>
                </a:extLst>
              </a:tr>
              <a:tr h="5439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2880" marR="0" algn="l">
                        <a:lnSpc>
                          <a:spcPct val="107000"/>
                        </a:lnSpc>
                        <a:spcBef>
                          <a:spcPts val="0"/>
                        </a:spcBef>
                        <a:spcAft>
                          <a:spcPts val="0"/>
                        </a:spcAft>
                      </a:pPr>
                      <a:r>
                        <a:rPr lang="en-US" sz="1900">
                          <a:effectLst/>
                        </a:rPr>
                        <a:t>Dead</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2880" marR="0" algn="l">
                        <a:lnSpc>
                          <a:spcPct val="100000"/>
                        </a:lnSpc>
                        <a:spcBef>
                          <a:spcPts val="0"/>
                        </a:spcBef>
                        <a:spcAft>
                          <a:spcPts val="0"/>
                        </a:spcAft>
                      </a:pPr>
                      <a:r>
                        <a:rPr lang="en-US" sz="1900" dirty="0">
                          <a:effectLst/>
                        </a:rPr>
                        <a:t>N/A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32268232"/>
                  </a:ext>
                </a:extLst>
              </a:tr>
              <a:tr h="8388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2880" marR="0" algn="l">
                        <a:lnSpc>
                          <a:spcPct val="107000"/>
                        </a:lnSpc>
                        <a:spcBef>
                          <a:spcPts val="0"/>
                        </a:spcBef>
                        <a:spcAft>
                          <a:spcPts val="0"/>
                        </a:spcAft>
                      </a:pPr>
                      <a:r>
                        <a:rPr lang="en-US" sz="1900">
                          <a:effectLst/>
                        </a:rPr>
                        <a:t>Vegetative State</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2880" marR="0" algn="l">
                        <a:lnSpc>
                          <a:spcPct val="100000"/>
                        </a:lnSpc>
                        <a:spcBef>
                          <a:spcPts val="0"/>
                        </a:spcBef>
                        <a:spcAft>
                          <a:spcPts val="0"/>
                        </a:spcAft>
                      </a:pPr>
                      <a:r>
                        <a:rPr lang="en-US" sz="1900" dirty="0">
                          <a:effectLst/>
                        </a:rPr>
                        <a:t>Condition of unawareness with only reflex responses but with periods of spontaneous eye opening.</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3169152"/>
                  </a:ext>
                </a:extLst>
              </a:tr>
              <a:tr h="5904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2880" marR="0" algn="l">
                        <a:lnSpc>
                          <a:spcPct val="107000"/>
                        </a:lnSpc>
                        <a:spcBef>
                          <a:spcPts val="0"/>
                        </a:spcBef>
                        <a:spcAft>
                          <a:spcPts val="0"/>
                        </a:spcAft>
                      </a:pPr>
                      <a:r>
                        <a:rPr lang="en-US" sz="1900" dirty="0">
                          <a:solidFill>
                            <a:srgbClr val="FFFF00"/>
                          </a:solidFill>
                          <a:effectLst/>
                        </a:rPr>
                        <a:t>Severe Disability</a:t>
                      </a:r>
                      <a:endParaRPr lang="en-US" sz="1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2880" marR="0" algn="l">
                        <a:lnSpc>
                          <a:spcPct val="100000"/>
                        </a:lnSpc>
                        <a:spcBef>
                          <a:spcPts val="0"/>
                        </a:spcBef>
                        <a:spcAft>
                          <a:spcPts val="0"/>
                        </a:spcAft>
                      </a:pPr>
                      <a:r>
                        <a:rPr lang="en-US" sz="1900" dirty="0">
                          <a:effectLst/>
                        </a:rPr>
                        <a:t>Dependent for daily support for mental and/or physical disability.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540280812"/>
                  </a:ext>
                </a:extLst>
              </a:tr>
              <a:tr h="8388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2880" marR="0" algn="l">
                        <a:lnSpc>
                          <a:spcPct val="107000"/>
                        </a:lnSpc>
                        <a:spcBef>
                          <a:spcPts val="0"/>
                        </a:spcBef>
                        <a:spcAft>
                          <a:spcPts val="0"/>
                        </a:spcAft>
                      </a:pPr>
                      <a:r>
                        <a:rPr lang="en-US" sz="1900" dirty="0">
                          <a:solidFill>
                            <a:srgbClr val="FFFF00"/>
                          </a:solidFill>
                          <a:effectLst/>
                        </a:rPr>
                        <a:t>Moderate Disability</a:t>
                      </a:r>
                      <a:endParaRPr lang="en-US" sz="1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2880" marR="0" algn="l">
                        <a:lnSpc>
                          <a:spcPct val="100000"/>
                        </a:lnSpc>
                        <a:spcBef>
                          <a:spcPts val="0"/>
                        </a:spcBef>
                        <a:spcAft>
                          <a:spcPts val="0"/>
                        </a:spcAft>
                      </a:pPr>
                      <a:r>
                        <a:rPr lang="en-US" sz="1900" dirty="0">
                          <a:effectLst/>
                        </a:rPr>
                        <a:t>Some disability but able to look after themselves; Independent at home but dependent outside.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268803442"/>
                  </a:ext>
                </a:extLst>
              </a:tr>
              <a:tr h="111266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82880" marR="0" algn="l">
                        <a:lnSpc>
                          <a:spcPct val="107000"/>
                        </a:lnSpc>
                        <a:spcBef>
                          <a:spcPts val="0"/>
                        </a:spcBef>
                        <a:spcAft>
                          <a:spcPts val="0"/>
                        </a:spcAft>
                      </a:pPr>
                      <a:r>
                        <a:rPr lang="en-US" sz="1900" dirty="0">
                          <a:solidFill>
                            <a:srgbClr val="FFFF00"/>
                          </a:solidFill>
                          <a:effectLst/>
                        </a:rPr>
                        <a:t>Good Recovery</a:t>
                      </a:r>
                      <a:endParaRPr lang="en-US" sz="1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2880" marR="0" algn="l">
                        <a:lnSpc>
                          <a:spcPct val="100000"/>
                        </a:lnSpc>
                        <a:spcBef>
                          <a:spcPts val="0"/>
                        </a:spcBef>
                        <a:spcAft>
                          <a:spcPts val="0"/>
                        </a:spcAft>
                      </a:pPr>
                      <a:r>
                        <a:rPr lang="en-US" sz="1900" dirty="0">
                          <a:effectLst/>
                        </a:rPr>
                        <a:t>Resumption of normal life with the capacity to work even if pre-injury status has not been achieved; May have minor neurological or psychological deficits.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723642813"/>
                  </a:ext>
                </a:extLst>
              </a:tr>
            </a:tbl>
          </a:graphicData>
        </a:graphic>
      </p:graphicFrame>
    </p:spTree>
    <p:extLst>
      <p:ext uri="{BB962C8B-B14F-4D97-AF65-F5344CB8AC3E}">
        <p14:creationId xmlns:p14="http://schemas.microsoft.com/office/powerpoint/2010/main" val="2457139656"/>
      </p:ext>
    </p:extLst>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10571</TotalTime>
  <Words>3487</Words>
  <Application>Microsoft Office PowerPoint</Application>
  <PresentationFormat>Widescreen</PresentationFormat>
  <Paragraphs>442</Paragraphs>
  <Slides>46</Slides>
  <Notes>8</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46</vt:i4>
      </vt:variant>
    </vt:vector>
  </HeadingPairs>
  <TitlesOfParts>
    <vt:vector size="59" baseType="lpstr">
      <vt:lpstr>Arial</vt:lpstr>
      <vt:lpstr>Calibri</vt:lpstr>
      <vt:lpstr>Calibri Light</vt:lpstr>
      <vt:lpstr>Corbel</vt:lpstr>
      <vt:lpstr>Impact</vt:lpstr>
      <vt:lpstr>Tahoma</vt:lpstr>
      <vt:lpstr>Times New Roman</vt:lpstr>
      <vt:lpstr>Wingdings</vt:lpstr>
      <vt:lpstr>Compass</vt:lpstr>
      <vt:lpstr>Basis</vt:lpstr>
      <vt:lpstr>Office Theme</vt:lpstr>
      <vt:lpstr>1_Office Theme</vt:lpstr>
      <vt:lpstr>Chart</vt:lpstr>
      <vt:lpstr>Prognosis in  traumatic Brain Injury</vt:lpstr>
      <vt:lpstr>Besides injury factors and patient characteristics, PROGNOSIS depends on:</vt:lpstr>
      <vt:lpstr>Why Predict Short-Term Outcome?</vt:lpstr>
      <vt:lpstr>Why Predict Long-Term Outcome?</vt:lpstr>
      <vt:lpstr>Outcomes of interest across care continuum </vt:lpstr>
      <vt:lpstr>Rancho Los Amigos Scale (RLAS) stages of cognitive-behavioral impairment recovery after severe TBI</vt:lpstr>
      <vt:lpstr>TBI; What Outcome Measures are common in literature?</vt:lpstr>
      <vt:lpstr>General Limitations of most Outcome Measures</vt:lpstr>
      <vt:lpstr>Glasgow Outcome Scale (GOS)</vt:lpstr>
      <vt:lpstr>Disability Rating Scale (DRS)</vt:lpstr>
      <vt:lpstr>Types of factors used for TBI outcome prediction</vt:lpstr>
      <vt:lpstr>Injury characteristics; TBI Severity Categories</vt:lpstr>
      <vt:lpstr>Injury Characteristics-Severity-Glasgow Coma Scale</vt:lpstr>
      <vt:lpstr>What are specific limitations of early GCS?</vt:lpstr>
      <vt:lpstr>Far Better TBI Injury Severity Measures as predictors of long-term outcome</vt:lpstr>
      <vt:lpstr>TBI Length of Unresponsiveness; Caveats</vt:lpstr>
      <vt:lpstr>PTA = Anterograde Amnesia after TBI</vt:lpstr>
      <vt:lpstr>DAI: Phase Time Relation</vt:lpstr>
      <vt:lpstr>Walker WC, Ketchum JM, Marwitz JH, Chen T, Hammond F, Sherer M, Meythaler J. A multicentre study on the clinical utility of post-traumatic amnesia duration in predicting global outcome after moderate-severe traumatic brain injury. J Neurol Neurosurg Psychiatry 2010;81:87-89.</vt:lpstr>
      <vt:lpstr>Overall Results: Improvement in GOS levels over outcome years</vt:lpstr>
      <vt:lpstr>PowerPoint Presentation</vt:lpstr>
      <vt:lpstr>Findings Pattern Summary</vt:lpstr>
      <vt:lpstr>PTA duration top predictor</vt:lpstr>
      <vt:lpstr>PTA duration thresholds for Long Term GOS</vt:lpstr>
      <vt:lpstr>TBI Global Outcome Predictors: Other Injury Characteristics</vt:lpstr>
      <vt:lpstr>TBI outcome predictors: Patient background characteristics associated with poorer outcomes</vt:lpstr>
      <vt:lpstr>TBI Predictors: Functional Measures</vt:lpstr>
      <vt:lpstr>Other Severe TBI Thresholds</vt:lpstr>
      <vt:lpstr>TBI predictors: Radiologic Correlates</vt:lpstr>
      <vt:lpstr>Overall Results: Employed  (</vt:lpstr>
      <vt:lpstr>Summary from our employment study</vt:lpstr>
      <vt:lpstr>PowerPoint Presentation</vt:lpstr>
      <vt:lpstr>Return to Driving: determinates and predictors </vt:lpstr>
      <vt:lpstr>Prognosis in Mild TBI?</vt:lpstr>
      <vt:lpstr>Repetitive mild TBI may have unique poorer outcomes</vt:lpstr>
      <vt:lpstr>Definition of Mild TBI </vt:lpstr>
      <vt:lpstr>Mild TBI diagnosis    Must Have: Evidence of immediate AOC</vt:lpstr>
      <vt:lpstr>Appendix</vt:lpstr>
      <vt:lpstr>Prognosis in Acquired Brain Injury</vt:lpstr>
      <vt:lpstr>Brain Injury Prognosis; Diffuse vs Focal injury</vt:lpstr>
      <vt:lpstr>Other Diffuse Brain Injury conditions</vt:lpstr>
      <vt:lpstr>Hypoxic/Ischemic BI</vt:lpstr>
      <vt:lpstr>Subarachnoid Hemorrhage</vt:lpstr>
      <vt:lpstr>Year-1 GOS Prediction Tree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Prognosis in Brain Injury</dc:title>
  <dc:creator>Bill</dc:creator>
  <cp:lastModifiedBy>WILLIAM Walker</cp:lastModifiedBy>
  <cp:revision>114</cp:revision>
  <dcterms:created xsi:type="dcterms:W3CDTF">2017-10-31T14:55:15Z</dcterms:created>
  <dcterms:modified xsi:type="dcterms:W3CDTF">2023-10-23T17:49:59Z</dcterms:modified>
</cp:coreProperties>
</file>