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8" r:id="rId2"/>
    <p:sldId id="680" r:id="rId3"/>
    <p:sldId id="681" r:id="rId4"/>
    <p:sldId id="257" r:id="rId5"/>
    <p:sldId id="682"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17A46DA-A436-4EC7-9544-81510C8C027E}">
          <p14:sldIdLst>
            <p14:sldId id="258"/>
            <p14:sldId id="680"/>
            <p14:sldId id="681"/>
            <p14:sldId id="257"/>
            <p14:sldId id="68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8" name="Amma A. Agyemang" initials="AAA" lastIdx="2" clrIdx="1">
    <p:extLst>
      <p:ext uri="{19B8F6BF-5375-455C-9EA6-DF929625EA0E}">
        <p15:presenceInfo xmlns:p15="http://schemas.microsoft.com/office/powerpoint/2012/main" userId="Amma A. Agyemang" providerId="None"/>
      </p:ext>
    </p:extLst>
  </p:cmAuthor>
  <p:cmAuthor id="3" name="William Walker" initials="WW"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2250" autoAdjust="0"/>
  </p:normalViewPr>
  <p:slideViewPr>
    <p:cSldViewPr snapToGrid="0">
      <p:cViewPr varScale="1">
        <p:scale>
          <a:sx n="63" d="100"/>
          <a:sy n="63" d="100"/>
        </p:scale>
        <p:origin x="76" y="128"/>
      </p:cViewPr>
      <p:guideLst/>
    </p:cSldViewPr>
  </p:slideViewPr>
  <p:notesTextViewPr>
    <p:cViewPr>
      <p:scale>
        <a:sx n="1" d="1"/>
        <a:sy n="1" d="1"/>
      </p:scale>
      <p:origin x="0" y="0"/>
    </p:cViewPr>
  </p:notesTextViewPr>
  <p:notesViewPr>
    <p:cSldViewPr snapToGrid="0">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010365977536351"/>
          <c:y val="0.34750472621130779"/>
          <c:w val="0.49679080364139427"/>
          <c:h val="0.58711663666396652"/>
        </c:manualLayout>
      </c:layout>
      <c:pieChart>
        <c:varyColors val="1"/>
        <c:ser>
          <c:idx val="0"/>
          <c:order val="0"/>
          <c:tx>
            <c:strRef>
              <c:f>Sheet1!$B$1</c:f>
              <c:strCache>
                <c:ptCount val="1"/>
                <c:pt idx="0">
                  <c:v>Sales</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2-78CD-486A-97E7-D544BB617A91}"/>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78CD-486A-97E7-D544BB617A91}"/>
              </c:ext>
            </c:extLst>
          </c:dPt>
          <c:dPt>
            <c:idx val="2"/>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4-78CD-486A-97E7-D544BB617A91}"/>
              </c:ext>
            </c:extLst>
          </c:dPt>
          <c:dPt>
            <c:idx val="3"/>
            <c:bubble3D val="0"/>
            <c:spPr>
              <a:solidFill>
                <a:schemeClr val="bg2">
                  <a:lumMod val="50000"/>
                </a:schemeClr>
              </a:solidFill>
              <a:ln w="19050">
                <a:solidFill>
                  <a:schemeClr val="lt1"/>
                </a:solidFill>
              </a:ln>
              <a:effectLst/>
            </c:spPr>
            <c:extLst>
              <c:ext xmlns:c16="http://schemas.microsoft.com/office/drawing/2014/chart" uri="{C3380CC4-5D6E-409C-BE32-E72D297353CC}">
                <c16:uniqueId val="{00000005-78CD-486A-97E7-D544BB617A91}"/>
              </c:ext>
            </c:extLst>
          </c:dPt>
          <c:cat>
            <c:strRef>
              <c:f>Sheet1!$A$2:$A$5</c:f>
              <c:strCache>
                <c:ptCount val="4"/>
                <c:pt idx="0">
                  <c:v>Inactive</c:v>
                </c:pt>
                <c:pt idx="1">
                  <c:v>Insufiently active</c:v>
                </c:pt>
                <c:pt idx="2">
                  <c:v>Active</c:v>
                </c:pt>
                <c:pt idx="3">
                  <c:v>Highly active</c:v>
                </c:pt>
              </c:strCache>
            </c:strRef>
          </c:cat>
          <c:val>
            <c:numRef>
              <c:f>Sheet1!$B$2:$B$5</c:f>
              <c:numCache>
                <c:formatCode>General</c:formatCode>
                <c:ptCount val="4"/>
                <c:pt idx="0">
                  <c:v>23</c:v>
                </c:pt>
                <c:pt idx="1">
                  <c:v>46</c:v>
                </c:pt>
                <c:pt idx="2">
                  <c:v>19</c:v>
                </c:pt>
                <c:pt idx="3">
                  <c:v>13</c:v>
                </c:pt>
              </c:numCache>
            </c:numRef>
          </c:val>
          <c:extLst>
            <c:ext xmlns:c16="http://schemas.microsoft.com/office/drawing/2014/chart" uri="{C3380CC4-5D6E-409C-BE32-E72D297353CC}">
              <c16:uniqueId val="{00000000-78CD-486A-97E7-D544BB617A91}"/>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22115375313204408"/>
          <c:y val="1.3557237891781093E-2"/>
          <c:w val="0.58212578934482595"/>
          <c:h val="0.2785830283017590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55D02FC-A12E-4EAC-8AA8-259343F6B681}" type="datetimeFigureOut">
              <a:rPr lang="en-US" smtClean="0"/>
              <a:t>3/10/2023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27706FC-C5CC-4EB3-9558-089AFB845CE9}" type="slidenum">
              <a:rPr lang="en-US" smtClean="0"/>
              <a:t>‹#›</a:t>
            </a:fld>
            <a:endParaRPr lang="en-US" dirty="0"/>
          </a:p>
        </p:txBody>
      </p:sp>
    </p:spTree>
    <p:extLst>
      <p:ext uri="{BB962C8B-B14F-4D97-AF65-F5344CB8AC3E}">
        <p14:creationId xmlns:p14="http://schemas.microsoft.com/office/powerpoint/2010/main" val="1360878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Preregistered Hypotheses: objective cognitive performance and subjective well-being are better for those reporting higher levels of aerobic activity.</a:t>
            </a:r>
          </a:p>
          <a:p>
            <a:endParaRPr lang="en-US" dirty="0"/>
          </a:p>
        </p:txBody>
      </p:sp>
      <p:sp>
        <p:nvSpPr>
          <p:cNvPr id="4" name="Slide Number Placeholder 3"/>
          <p:cNvSpPr>
            <a:spLocks noGrp="1"/>
          </p:cNvSpPr>
          <p:nvPr>
            <p:ph type="sldNum" sz="quarter" idx="5"/>
          </p:nvPr>
        </p:nvSpPr>
        <p:spPr/>
        <p:txBody>
          <a:bodyPr/>
          <a:lstStyle/>
          <a:p>
            <a:fld id="{E27706FC-C5CC-4EB3-9558-089AFB845CE9}" type="slidenum">
              <a:rPr lang="en-US" smtClean="0"/>
              <a:t>1</a:t>
            </a:fld>
            <a:endParaRPr lang="en-US" dirty="0"/>
          </a:p>
        </p:txBody>
      </p:sp>
    </p:spTree>
    <p:extLst>
      <p:ext uri="{BB962C8B-B14F-4D97-AF65-F5344CB8AC3E}">
        <p14:creationId xmlns:p14="http://schemas.microsoft.com/office/powerpoint/2010/main" val="3285293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914400" y="3398839"/>
            <a:ext cx="104648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fld id="{DB00E4A2-C93F-4C6B-B2C6-E9EF6AE61771}" type="datetime1">
              <a:rPr lang="en-US" smtClean="0"/>
              <a:t>3/10/2023</a:t>
            </a:fld>
            <a:endParaRPr lang="en-US" dirty="0"/>
          </a:p>
        </p:txBody>
      </p:sp>
      <p:sp>
        <p:nvSpPr>
          <p:cNvPr id="7" name="Footer Placeholder 4"/>
          <p:cNvSpPr>
            <a:spLocks noGrp="1"/>
          </p:cNvSpPr>
          <p:nvPr>
            <p:ph type="ftr" sz="quarter" idx="11"/>
          </p:nvPr>
        </p:nvSpPr>
        <p:spPr/>
        <p:txBody>
          <a:bodyPr/>
          <a:lstStyle>
            <a:lvl1pPr>
              <a:defRPr/>
            </a:lvl1pPr>
          </a:lstStyle>
          <a:p>
            <a:endParaRPr lang="en-US" dirty="0"/>
          </a:p>
        </p:txBody>
      </p:sp>
      <p:sp>
        <p:nvSpPr>
          <p:cNvPr id="8" name="Slide Number Placeholder 5"/>
          <p:cNvSpPr>
            <a:spLocks noGrp="1"/>
          </p:cNvSpPr>
          <p:nvPr>
            <p:ph type="sldNum" sz="quarter" idx="12"/>
          </p:nvPr>
        </p:nvSpPr>
        <p:spPr/>
        <p:txBody>
          <a:bodyPr/>
          <a:lstStyle>
            <a:lvl1pPr>
              <a:defRPr/>
            </a:lvl1pPr>
          </a:lstStyle>
          <a:p>
            <a:fld id="{4475BAEC-E2D5-4F68-A525-98065435A546}" type="slidenum">
              <a:rPr lang="en-US" smtClean="0"/>
              <a:pPr/>
              <a:t>‹#›</a:t>
            </a:fld>
            <a:endParaRPr lang="en-US" dirty="0"/>
          </a:p>
        </p:txBody>
      </p:sp>
    </p:spTree>
    <p:extLst>
      <p:ext uri="{BB962C8B-B14F-4D97-AF65-F5344CB8AC3E}">
        <p14:creationId xmlns:p14="http://schemas.microsoft.com/office/powerpoint/2010/main" val="1235094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0F7BAFDC-FCC7-432C-9424-4CF0796C28A4}" type="datetime1">
              <a:rPr lang="en-US" smtClean="0"/>
              <a:t>3/10/2023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475BAEC-E2D5-4F68-A525-98065435A546}" type="slidenum">
              <a:rPr lang="en-US" smtClean="0"/>
              <a:pPr/>
              <a:t>‹#›</a:t>
            </a:fld>
            <a:endParaRPr lang="en-US" dirty="0"/>
          </a:p>
        </p:txBody>
      </p:sp>
    </p:spTree>
    <p:extLst>
      <p:ext uri="{BB962C8B-B14F-4D97-AF65-F5344CB8AC3E}">
        <p14:creationId xmlns:p14="http://schemas.microsoft.com/office/powerpoint/2010/main" val="2523128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F0A15BD6-7FBA-4D4E-8183-314500525B56}" type="datetime1">
              <a:rPr lang="en-US" smtClean="0"/>
              <a:t>3/10/2023</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475BAEC-E2D5-4F68-A525-98065435A546}" type="slidenum">
              <a:rPr lang="en-US" smtClean="0"/>
              <a:pPr/>
              <a:t>‹#›</a:t>
            </a:fld>
            <a:endParaRPr lang="en-US" dirty="0"/>
          </a:p>
        </p:txBody>
      </p:sp>
    </p:spTree>
    <p:extLst>
      <p:ext uri="{BB962C8B-B14F-4D97-AF65-F5344CB8AC3E}">
        <p14:creationId xmlns:p14="http://schemas.microsoft.com/office/powerpoint/2010/main" val="178705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524000"/>
            <a:ext cx="10972800" cy="4876800"/>
          </a:xfrm>
        </p:spPr>
        <p:txBody>
          <a:bodyPr/>
          <a:lstStyle>
            <a:lvl2pPr>
              <a:buClr>
                <a:srgbClr val="003E71"/>
              </a:buClr>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lvl1pPr>
              <a:defRPr/>
            </a:lvl1pPr>
          </a:lstStyle>
          <a:p>
            <a:fld id="{350D0EDF-07E0-4982-82A1-AFEEA5E0573C}" type="datetime1">
              <a:rPr lang="en-US" smtClean="0"/>
              <a:t>3/10/2023</a:t>
            </a:fld>
            <a:endParaRPr lang="en-US" dirty="0"/>
          </a:p>
        </p:txBody>
      </p:sp>
      <p:sp>
        <p:nvSpPr>
          <p:cNvPr id="8" name="Footer Placeholder 4"/>
          <p:cNvSpPr>
            <a:spLocks noGrp="1"/>
          </p:cNvSpPr>
          <p:nvPr>
            <p:ph type="ftr" sz="quarter" idx="11"/>
          </p:nvPr>
        </p:nvSpPr>
        <p:spPr/>
        <p:txBody>
          <a:bodyPr/>
          <a:lstStyle>
            <a:lvl1pPr>
              <a:defRPr/>
            </a:lvl1pPr>
          </a:lstStyle>
          <a:p>
            <a:endParaRPr lang="en-US" dirty="0"/>
          </a:p>
        </p:txBody>
      </p:sp>
      <p:sp>
        <p:nvSpPr>
          <p:cNvPr id="9" name="Slide Number Placeholder 5"/>
          <p:cNvSpPr>
            <a:spLocks noGrp="1"/>
          </p:cNvSpPr>
          <p:nvPr>
            <p:ph type="sldNum" sz="quarter" idx="12"/>
          </p:nvPr>
        </p:nvSpPr>
        <p:spPr/>
        <p:txBody>
          <a:bodyPr/>
          <a:lstStyle>
            <a:lvl1pPr>
              <a:defRPr/>
            </a:lvl1pPr>
          </a:lstStyle>
          <a:p>
            <a:fld id="{4475BAEC-E2D5-4F68-A525-98065435A546}" type="slidenum">
              <a:rPr lang="en-US" smtClean="0"/>
              <a:pPr/>
              <a:t>‹#›</a:t>
            </a:fld>
            <a:endParaRPr lang="en-US" dirty="0"/>
          </a:p>
        </p:txBody>
      </p:sp>
    </p:spTree>
    <p:extLst>
      <p:ext uri="{BB962C8B-B14F-4D97-AF65-F5344CB8AC3E}">
        <p14:creationId xmlns:p14="http://schemas.microsoft.com/office/powerpoint/2010/main" val="3075991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975784" y="4598989"/>
            <a:ext cx="104648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963084" y="2362201"/>
            <a:ext cx="10363200" cy="2200275"/>
          </a:xfrm>
        </p:spPr>
        <p:txBody>
          <a:bodyPr anchor="b"/>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748B251-4EB1-4055-A659-246D719A969D}" type="datetime1">
              <a:rPr lang="en-US" smtClean="0"/>
              <a:t>3/10/2023</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4475BAEC-E2D5-4F68-A525-98065435A546}" type="slidenum">
              <a:rPr lang="en-US" smtClean="0"/>
              <a:pPr/>
              <a:t>‹#›</a:t>
            </a:fld>
            <a:endParaRPr lang="en-US" dirty="0"/>
          </a:p>
        </p:txBody>
      </p:sp>
    </p:spTree>
    <p:extLst>
      <p:ext uri="{BB962C8B-B14F-4D97-AF65-F5344CB8AC3E}">
        <p14:creationId xmlns:p14="http://schemas.microsoft.com/office/powerpoint/2010/main" val="183109800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fld id="{C41B1225-CCAB-44D5-8C89-203BBE838971}" type="datetime1">
              <a:rPr lang="en-US" smtClean="0"/>
              <a:t>3/10/2023</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4475BAEC-E2D5-4F68-A525-98065435A546}" type="slidenum">
              <a:rPr lang="en-US" smtClean="0"/>
              <a:pPr/>
              <a:t>‹#›</a:t>
            </a:fld>
            <a:endParaRPr lang="en-US" dirty="0"/>
          </a:p>
        </p:txBody>
      </p:sp>
    </p:spTree>
    <p:extLst>
      <p:ext uri="{BB962C8B-B14F-4D97-AF65-F5344CB8AC3E}">
        <p14:creationId xmlns:p14="http://schemas.microsoft.com/office/powerpoint/2010/main" val="3501328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3742796" y="4045480"/>
            <a:ext cx="4708525"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p:cNvSpPr>
            <a:spLocks noGrp="1"/>
          </p:cNvSpPr>
          <p:nvPr>
            <p:ph type="dt" sz="half" idx="10"/>
          </p:nvPr>
        </p:nvSpPr>
        <p:spPr/>
        <p:txBody>
          <a:bodyPr/>
          <a:lstStyle>
            <a:lvl1pPr>
              <a:defRPr/>
            </a:lvl1pPr>
          </a:lstStyle>
          <a:p>
            <a:fld id="{FD78BD0D-3351-44E2-9C65-E4AC47CC7C49}" type="datetime1">
              <a:rPr lang="en-US" smtClean="0"/>
              <a:t>3/10/2023</a:t>
            </a:fld>
            <a:endParaRPr lang="en-US" dirty="0"/>
          </a:p>
        </p:txBody>
      </p:sp>
      <p:sp>
        <p:nvSpPr>
          <p:cNvPr id="9" name="Footer Placeholder 7"/>
          <p:cNvSpPr>
            <a:spLocks noGrp="1"/>
          </p:cNvSpPr>
          <p:nvPr>
            <p:ph type="ftr" sz="quarter" idx="11"/>
          </p:nvPr>
        </p:nvSpPr>
        <p:spPr/>
        <p:txBody>
          <a:bodyPr/>
          <a:lstStyle>
            <a:lvl1pPr>
              <a:defRPr/>
            </a:lvl1pPr>
          </a:lstStyle>
          <a:p>
            <a:endParaRPr lang="en-US" dirty="0"/>
          </a:p>
        </p:txBody>
      </p:sp>
      <p:sp>
        <p:nvSpPr>
          <p:cNvPr id="10" name="Slide Number Placeholder 8"/>
          <p:cNvSpPr>
            <a:spLocks noGrp="1"/>
          </p:cNvSpPr>
          <p:nvPr>
            <p:ph type="sldNum" sz="quarter" idx="12"/>
          </p:nvPr>
        </p:nvSpPr>
        <p:spPr/>
        <p:txBody>
          <a:bodyPr/>
          <a:lstStyle>
            <a:lvl1pPr>
              <a:defRPr/>
            </a:lvl1pPr>
          </a:lstStyle>
          <a:p>
            <a:fld id="{4475BAEC-E2D5-4F68-A525-98065435A546}" type="slidenum">
              <a:rPr lang="en-US" smtClean="0"/>
              <a:pPr/>
              <a:t>‹#›</a:t>
            </a:fld>
            <a:endParaRPr lang="en-US" dirty="0"/>
          </a:p>
        </p:txBody>
      </p:sp>
    </p:spTree>
    <p:extLst>
      <p:ext uri="{BB962C8B-B14F-4D97-AF65-F5344CB8AC3E}">
        <p14:creationId xmlns:p14="http://schemas.microsoft.com/office/powerpoint/2010/main" val="2019481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3"/>
          <p:cNvSpPr>
            <a:spLocks noGrp="1"/>
          </p:cNvSpPr>
          <p:nvPr>
            <p:ph type="dt" sz="half" idx="10"/>
          </p:nvPr>
        </p:nvSpPr>
        <p:spPr/>
        <p:txBody>
          <a:bodyPr/>
          <a:lstStyle>
            <a:lvl1pPr>
              <a:defRPr/>
            </a:lvl1pPr>
          </a:lstStyle>
          <a:p>
            <a:fld id="{1C07FE45-84C0-492C-BB02-961E6981DFB0}" type="datetime1">
              <a:rPr lang="en-US" smtClean="0"/>
              <a:t>3/10/2023</a:t>
            </a:fld>
            <a:endParaRPr lang="en-US" dirty="0"/>
          </a:p>
        </p:txBody>
      </p:sp>
      <p:sp>
        <p:nvSpPr>
          <p:cNvPr id="7" name="Footer Placeholder 4"/>
          <p:cNvSpPr>
            <a:spLocks noGrp="1"/>
          </p:cNvSpPr>
          <p:nvPr>
            <p:ph type="ftr" sz="quarter" idx="11"/>
          </p:nvPr>
        </p:nvSpPr>
        <p:spPr/>
        <p:txBody>
          <a:bodyPr/>
          <a:lstStyle>
            <a:lvl1pPr>
              <a:defRPr/>
            </a:lvl1pPr>
          </a:lstStyle>
          <a:p>
            <a:endParaRPr lang="en-US" dirty="0"/>
          </a:p>
        </p:txBody>
      </p:sp>
      <p:sp>
        <p:nvSpPr>
          <p:cNvPr id="8" name="Slide Number Placeholder 5"/>
          <p:cNvSpPr>
            <a:spLocks noGrp="1"/>
          </p:cNvSpPr>
          <p:nvPr>
            <p:ph type="sldNum" sz="quarter" idx="12"/>
          </p:nvPr>
        </p:nvSpPr>
        <p:spPr/>
        <p:txBody>
          <a:bodyPr/>
          <a:lstStyle>
            <a:lvl1pPr>
              <a:defRPr/>
            </a:lvl1pPr>
          </a:lstStyle>
          <a:p>
            <a:fld id="{4475BAEC-E2D5-4F68-A525-98065435A546}" type="slidenum">
              <a:rPr lang="en-US" smtClean="0"/>
              <a:pPr/>
              <a:t>‹#›</a:t>
            </a:fld>
            <a:endParaRPr lang="en-US" dirty="0"/>
          </a:p>
        </p:txBody>
      </p:sp>
    </p:spTree>
    <p:extLst>
      <p:ext uri="{BB962C8B-B14F-4D97-AF65-F5344CB8AC3E}">
        <p14:creationId xmlns:p14="http://schemas.microsoft.com/office/powerpoint/2010/main" val="244146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a:lvl1pPr>
          </a:lstStyle>
          <a:p>
            <a:fld id="{85093F1F-14A3-4DEC-AC18-760CC2DDBA5E}" type="datetime1">
              <a:rPr lang="en-US" smtClean="0"/>
              <a:t>3/10/2023</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4475BAEC-E2D5-4F68-A525-98065435A546}" type="slidenum">
              <a:rPr lang="en-US" smtClean="0"/>
              <a:pPr/>
              <a:t>‹#›</a:t>
            </a:fld>
            <a:endParaRPr lang="en-US" dirty="0"/>
          </a:p>
        </p:txBody>
      </p:sp>
    </p:spTree>
    <p:extLst>
      <p:ext uri="{BB962C8B-B14F-4D97-AF65-F5344CB8AC3E}">
        <p14:creationId xmlns:p14="http://schemas.microsoft.com/office/powerpoint/2010/main" val="580336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911754" y="3580343"/>
            <a:ext cx="5578475"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4"/>
          <p:cNvSpPr>
            <a:spLocks noGrp="1"/>
          </p:cNvSpPr>
          <p:nvPr>
            <p:ph type="dt" sz="half" idx="10"/>
          </p:nvPr>
        </p:nvSpPr>
        <p:spPr/>
        <p:txBody>
          <a:bodyPr/>
          <a:lstStyle>
            <a:lvl1pPr>
              <a:defRPr/>
            </a:lvl1pPr>
          </a:lstStyle>
          <a:p>
            <a:fld id="{242CDA04-9864-47A8-94B0-8F82970CA4D3}" type="datetime1">
              <a:rPr lang="en-US" smtClean="0"/>
              <a:t>3/10/2023</a:t>
            </a:fld>
            <a:endParaRPr lang="en-US" dirty="0"/>
          </a:p>
        </p:txBody>
      </p:sp>
      <p:sp>
        <p:nvSpPr>
          <p:cNvPr id="10" name="Footer Placeholder 5"/>
          <p:cNvSpPr>
            <a:spLocks noGrp="1"/>
          </p:cNvSpPr>
          <p:nvPr>
            <p:ph type="ftr" sz="quarter" idx="11"/>
          </p:nvPr>
        </p:nvSpPr>
        <p:spPr/>
        <p:txBody>
          <a:bodyPr/>
          <a:lstStyle>
            <a:lvl1pPr>
              <a:defRPr/>
            </a:lvl1pPr>
          </a:lstStyle>
          <a:p>
            <a:endParaRPr lang="en-US" dirty="0"/>
          </a:p>
        </p:txBody>
      </p:sp>
      <p:sp>
        <p:nvSpPr>
          <p:cNvPr id="11" name="Slide Number Placeholder 6"/>
          <p:cNvSpPr>
            <a:spLocks noGrp="1"/>
          </p:cNvSpPr>
          <p:nvPr>
            <p:ph type="sldNum" sz="quarter" idx="12"/>
          </p:nvPr>
        </p:nvSpPr>
        <p:spPr/>
        <p:txBody>
          <a:bodyPr/>
          <a:lstStyle>
            <a:lvl1pPr>
              <a:defRPr/>
            </a:lvl1pPr>
          </a:lstStyle>
          <a:p>
            <a:fld id="{4475BAEC-E2D5-4F68-A525-98065435A546}" type="slidenum">
              <a:rPr lang="en-US" smtClean="0"/>
              <a:pPr/>
              <a:t>‹#›</a:t>
            </a:fld>
            <a:endParaRPr lang="en-US" dirty="0"/>
          </a:p>
        </p:txBody>
      </p:sp>
    </p:spTree>
    <p:extLst>
      <p:ext uri="{BB962C8B-B14F-4D97-AF65-F5344CB8AC3E}">
        <p14:creationId xmlns:p14="http://schemas.microsoft.com/office/powerpoint/2010/main" val="1971327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348996D-B865-431C-928F-C05F130E0880}" type="datetime1">
              <a:rPr lang="en-US" smtClean="0"/>
              <a:t>3/10/2023</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4475BAEC-E2D5-4F68-A525-98065435A546}" type="slidenum">
              <a:rPr lang="en-US" smtClean="0"/>
              <a:pPr/>
              <a:t>‹#›</a:t>
            </a:fld>
            <a:endParaRPr lang="en-US" dirty="0"/>
          </a:p>
        </p:txBody>
      </p:sp>
    </p:spTree>
    <p:extLst>
      <p:ext uri="{BB962C8B-B14F-4D97-AF65-F5344CB8AC3E}">
        <p14:creationId xmlns:p14="http://schemas.microsoft.com/office/powerpoint/2010/main" val="2263518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p:cNvSpPr>
            <a:spLocks noGrp="1"/>
          </p:cNvSpPr>
          <p:nvPr>
            <p:ph type="body" idx="1"/>
          </p:nvPr>
        </p:nvSpPr>
        <p:spPr bwMode="auto">
          <a:xfrm>
            <a:off x="609600" y="1600200"/>
            <a:ext cx="10972800" cy="487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Rectangle 6"/>
          <p:cNvSpPr/>
          <p:nvPr/>
        </p:nvSpPr>
        <p:spPr>
          <a:xfrm>
            <a:off x="0" y="1"/>
            <a:ext cx="12192000" cy="365125"/>
          </a:xfrm>
          <a:prstGeom prst="rect">
            <a:avLst/>
          </a:prstGeom>
          <a:solidFill>
            <a:srgbClr val="003E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4" name="Date Placeholder 3"/>
          <p:cNvSpPr>
            <a:spLocks noGrp="1"/>
          </p:cNvSpPr>
          <p:nvPr>
            <p:ph type="dt" sz="half" idx="2"/>
          </p:nvPr>
        </p:nvSpPr>
        <p:spPr>
          <a:xfrm>
            <a:off x="609600" y="19051"/>
            <a:ext cx="3860800" cy="328613"/>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FFFFFF"/>
                </a:solidFill>
                <a:cs typeface="Arial" pitchFamily="34" charset="0"/>
              </a:defRPr>
            </a:lvl1pPr>
          </a:lstStyle>
          <a:p>
            <a:fld id="{240005D4-BFCF-43F6-889B-087F1DA50C67}" type="datetime1">
              <a:rPr lang="en-US" smtClean="0"/>
              <a:t>3/10/2023</a:t>
            </a:fld>
            <a:endParaRPr lang="en-US" dirty="0"/>
          </a:p>
        </p:txBody>
      </p:sp>
      <p:sp>
        <p:nvSpPr>
          <p:cNvPr id="5" name="Footer Placeholder 4"/>
          <p:cNvSpPr>
            <a:spLocks noGrp="1"/>
          </p:cNvSpPr>
          <p:nvPr>
            <p:ph type="ftr" sz="quarter" idx="3"/>
          </p:nvPr>
        </p:nvSpPr>
        <p:spPr>
          <a:xfrm>
            <a:off x="4572000" y="19051"/>
            <a:ext cx="5486400" cy="32861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rgbClr val="FFFFFF"/>
                </a:solidFill>
                <a:latin typeface="+mn-lt"/>
                <a:ea typeface="+mn-ea"/>
                <a:cs typeface="+mn-cs"/>
              </a:defRPr>
            </a:lvl1pPr>
          </a:lstStyle>
          <a:p>
            <a:endParaRPr lang="en-US" dirty="0"/>
          </a:p>
        </p:txBody>
      </p:sp>
      <p:sp>
        <p:nvSpPr>
          <p:cNvPr id="6" name="Slide Number Placeholder 5"/>
          <p:cNvSpPr>
            <a:spLocks noGrp="1"/>
          </p:cNvSpPr>
          <p:nvPr>
            <p:ph type="sldNum" sz="quarter" idx="4"/>
          </p:nvPr>
        </p:nvSpPr>
        <p:spPr>
          <a:xfrm>
            <a:off x="10160000" y="19051"/>
            <a:ext cx="1422400" cy="328613"/>
          </a:xfrm>
          <a:prstGeom prst="rect">
            <a:avLst/>
          </a:prstGeom>
        </p:spPr>
        <p:txBody>
          <a:bodyPr vert="horz" wrap="square" lIns="91440" tIns="45720" rIns="91440" bIns="45720" numCol="1" anchor="ctr" anchorCtr="0" compatLnSpc="1">
            <a:prstTxWarp prst="textNoShape">
              <a:avLst/>
            </a:prstTxWarp>
          </a:bodyPr>
          <a:lstStyle>
            <a:lvl1pPr eaLnBrk="1" hangingPunct="1">
              <a:defRPr sz="1400" b="1">
                <a:solidFill>
                  <a:srgbClr val="FFFFFF"/>
                </a:solidFill>
                <a:cs typeface="Arial" pitchFamily="34" charset="0"/>
              </a:defRPr>
            </a:lvl1pPr>
          </a:lstStyle>
          <a:p>
            <a:fld id="{4475BAEC-E2D5-4F68-A525-98065435A546}" type="slidenum">
              <a:rPr lang="en-US" smtClean="0"/>
              <a:pPr/>
              <a:t>‹#›</a:t>
            </a:fld>
            <a:endParaRPr lang="en-US" dirty="0"/>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047005" y="5657123"/>
            <a:ext cx="2890999" cy="1200877"/>
          </a:xfrm>
          <a:prstGeom prst="rect">
            <a:avLst/>
          </a:prstGeom>
        </p:spPr>
      </p:pic>
    </p:spTree>
    <p:extLst>
      <p:ext uri="{BB962C8B-B14F-4D97-AF65-F5344CB8AC3E}">
        <p14:creationId xmlns:p14="http://schemas.microsoft.com/office/powerpoint/2010/main" val="3886238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4000" kern="1200" spc="-100">
          <a:solidFill>
            <a:schemeClr val="tx2"/>
          </a:solidFill>
          <a:latin typeface="+mj-lt"/>
          <a:ea typeface="MS PGothic" pitchFamily="34" charset="-128"/>
          <a:cs typeface="ＭＳ Ｐゴシック" charset="0"/>
        </a:defRPr>
      </a:lvl1pPr>
      <a:lvl2pPr algn="l" rtl="0" eaLnBrk="0" fontAlgn="base" hangingPunct="0">
        <a:spcBef>
          <a:spcPct val="0"/>
        </a:spcBef>
        <a:spcAft>
          <a:spcPct val="0"/>
        </a:spcAft>
        <a:defRPr sz="4000">
          <a:solidFill>
            <a:schemeClr val="tx2"/>
          </a:solidFill>
          <a:latin typeface="Calibri" pitchFamily="34" charset="0"/>
          <a:ea typeface="MS PGothic" pitchFamily="34" charset="-128"/>
          <a:cs typeface="ＭＳ Ｐゴシック" charset="0"/>
        </a:defRPr>
      </a:lvl2pPr>
      <a:lvl3pPr algn="l" rtl="0" eaLnBrk="0" fontAlgn="base" hangingPunct="0">
        <a:spcBef>
          <a:spcPct val="0"/>
        </a:spcBef>
        <a:spcAft>
          <a:spcPct val="0"/>
        </a:spcAft>
        <a:defRPr sz="4000">
          <a:solidFill>
            <a:schemeClr val="tx2"/>
          </a:solidFill>
          <a:latin typeface="Calibri" pitchFamily="34" charset="0"/>
          <a:ea typeface="MS PGothic" pitchFamily="34" charset="-128"/>
          <a:cs typeface="ＭＳ Ｐゴシック" charset="0"/>
        </a:defRPr>
      </a:lvl3pPr>
      <a:lvl4pPr algn="l" rtl="0" eaLnBrk="0" fontAlgn="base" hangingPunct="0">
        <a:spcBef>
          <a:spcPct val="0"/>
        </a:spcBef>
        <a:spcAft>
          <a:spcPct val="0"/>
        </a:spcAft>
        <a:defRPr sz="4000">
          <a:solidFill>
            <a:schemeClr val="tx2"/>
          </a:solidFill>
          <a:latin typeface="Calibri" pitchFamily="34" charset="0"/>
          <a:ea typeface="MS PGothic" pitchFamily="34" charset="-128"/>
          <a:cs typeface="ＭＳ Ｐゴシック" charset="0"/>
        </a:defRPr>
      </a:lvl4pPr>
      <a:lvl5pPr algn="l" rtl="0" eaLnBrk="0" fontAlgn="base" hangingPunct="0">
        <a:spcBef>
          <a:spcPct val="0"/>
        </a:spcBef>
        <a:spcAft>
          <a:spcPct val="0"/>
        </a:spcAft>
        <a:defRPr sz="4000">
          <a:solidFill>
            <a:schemeClr val="tx2"/>
          </a:solidFill>
          <a:latin typeface="Calibri" pitchFamily="34" charset="0"/>
          <a:ea typeface="MS PGothic" pitchFamily="34" charset="-128"/>
          <a:cs typeface="ＭＳ Ｐゴシック" charset="0"/>
        </a:defRPr>
      </a:lvl5pPr>
      <a:lvl6pPr marL="457200" algn="l" rtl="0" fontAlgn="base">
        <a:spcBef>
          <a:spcPct val="0"/>
        </a:spcBef>
        <a:spcAft>
          <a:spcPct val="0"/>
        </a:spcAft>
        <a:defRPr sz="4000">
          <a:solidFill>
            <a:schemeClr val="tx2"/>
          </a:solidFill>
          <a:latin typeface="Calibri" pitchFamily="34" charset="0"/>
        </a:defRPr>
      </a:lvl6pPr>
      <a:lvl7pPr marL="914400" algn="l" rtl="0" fontAlgn="base">
        <a:spcBef>
          <a:spcPct val="0"/>
        </a:spcBef>
        <a:spcAft>
          <a:spcPct val="0"/>
        </a:spcAft>
        <a:defRPr sz="4000">
          <a:solidFill>
            <a:schemeClr val="tx2"/>
          </a:solidFill>
          <a:latin typeface="Calibri" pitchFamily="34" charset="0"/>
        </a:defRPr>
      </a:lvl7pPr>
      <a:lvl8pPr marL="1371600" algn="l" rtl="0" fontAlgn="base">
        <a:spcBef>
          <a:spcPct val="0"/>
        </a:spcBef>
        <a:spcAft>
          <a:spcPct val="0"/>
        </a:spcAft>
        <a:defRPr sz="4000">
          <a:solidFill>
            <a:schemeClr val="tx2"/>
          </a:solidFill>
          <a:latin typeface="Calibri" pitchFamily="34" charset="0"/>
        </a:defRPr>
      </a:lvl8pPr>
      <a:lvl9pPr marL="1828800" algn="l" rtl="0" fontAlgn="base">
        <a:spcBef>
          <a:spcPct val="0"/>
        </a:spcBef>
        <a:spcAft>
          <a:spcPct val="0"/>
        </a:spcAft>
        <a:defRPr sz="4000">
          <a:solidFill>
            <a:schemeClr val="tx2"/>
          </a:solidFill>
          <a:latin typeface="Calibri" pitchFamily="34" charset="0"/>
        </a:defRPr>
      </a:lvl9pPr>
    </p:titleStyle>
    <p:bodyStyle>
      <a:lvl1pPr marL="182563" indent="-182563" algn="l" rtl="0" eaLnBrk="0" fontAlgn="base" hangingPunct="0">
        <a:spcBef>
          <a:spcPct val="20000"/>
        </a:spcBef>
        <a:spcAft>
          <a:spcPct val="0"/>
        </a:spcAft>
        <a:buClr>
          <a:schemeClr val="accent1"/>
        </a:buClr>
        <a:buSzPct val="85000"/>
        <a:buFont typeface="Arial" pitchFamily="34" charset="0"/>
        <a:buChar char="•"/>
        <a:defRPr sz="2400" kern="1200">
          <a:solidFill>
            <a:schemeClr val="tx1"/>
          </a:solidFill>
          <a:latin typeface="+mn-lt"/>
          <a:ea typeface="MS PGothic" pitchFamily="34" charset="-128"/>
          <a:cs typeface="ＭＳ Ｐゴシック" charset="0"/>
        </a:defRPr>
      </a:lvl1pPr>
      <a:lvl2pPr marL="457200" indent="-182563" algn="l" rtl="0" eaLnBrk="0" fontAlgn="base" hangingPunct="0">
        <a:spcBef>
          <a:spcPct val="20000"/>
        </a:spcBef>
        <a:spcAft>
          <a:spcPct val="0"/>
        </a:spcAft>
        <a:buClr>
          <a:schemeClr val="accent1"/>
        </a:buClr>
        <a:buSzPct val="85000"/>
        <a:buFont typeface="Arial" pitchFamily="34" charset="0"/>
        <a:buChar char="•"/>
        <a:defRPr sz="2000" kern="1200">
          <a:solidFill>
            <a:schemeClr val="tx1"/>
          </a:solidFill>
          <a:latin typeface="+mn-lt"/>
          <a:ea typeface="MS PGothic" pitchFamily="34" charset="-128"/>
          <a:cs typeface="+mn-cs"/>
        </a:defRPr>
      </a:lvl2pPr>
      <a:lvl3pPr marL="730250" indent="-182563" algn="l" rtl="0" eaLnBrk="0" fontAlgn="base" hangingPunct="0">
        <a:spcBef>
          <a:spcPct val="20000"/>
        </a:spcBef>
        <a:spcAft>
          <a:spcPct val="0"/>
        </a:spcAft>
        <a:buClr>
          <a:schemeClr val="accent1"/>
        </a:buClr>
        <a:buSzPct val="90000"/>
        <a:buFont typeface="Arial" pitchFamily="34" charset="0"/>
        <a:buChar char="•"/>
        <a:defRPr kern="1200">
          <a:solidFill>
            <a:schemeClr val="tx1"/>
          </a:solidFill>
          <a:latin typeface="+mn-lt"/>
          <a:ea typeface="MS PGothic" pitchFamily="34" charset="-128"/>
          <a:cs typeface="+mn-cs"/>
        </a:defRPr>
      </a:lvl3pPr>
      <a:lvl4pPr marL="1004888" indent="-182563" algn="l" rtl="0" eaLnBrk="0" fontAlgn="base" hangingPunct="0">
        <a:spcBef>
          <a:spcPct val="20000"/>
        </a:spcBef>
        <a:spcAft>
          <a:spcPct val="0"/>
        </a:spcAft>
        <a:buClr>
          <a:schemeClr val="accent1"/>
        </a:buClr>
        <a:buFont typeface="Arial" pitchFamily="34" charset="0"/>
        <a:buChar char="•"/>
        <a:defRPr sz="1600" kern="1200">
          <a:solidFill>
            <a:schemeClr val="tx1"/>
          </a:solidFill>
          <a:latin typeface="+mn-lt"/>
          <a:ea typeface="MS PGothic" pitchFamily="34" charset="-128"/>
          <a:cs typeface="+mn-cs"/>
        </a:defRPr>
      </a:lvl4pPr>
      <a:lvl5pPr marL="1187450" indent="-136525" algn="l" rtl="0" eaLnBrk="0" fontAlgn="base" hangingPunct="0">
        <a:spcBef>
          <a:spcPct val="20000"/>
        </a:spcBef>
        <a:spcAft>
          <a:spcPct val="0"/>
        </a:spcAft>
        <a:buClr>
          <a:schemeClr val="accent1"/>
        </a:buClr>
        <a:buSzPct val="100000"/>
        <a:buFont typeface="Arial" pitchFamily="34" charset="0"/>
        <a:buChar char="•"/>
        <a:defRPr sz="1400" kern="1200">
          <a:solidFill>
            <a:schemeClr val="tx1"/>
          </a:solidFill>
          <a:latin typeface="+mn-lt"/>
          <a:ea typeface="MS PGothic" pitchFamily="34" charset="-128"/>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4167FC-4CAE-4894-B290-FF6E36358DC6}"/>
              </a:ext>
            </a:extLst>
          </p:cNvPr>
          <p:cNvSpPr>
            <a:spLocks noGrp="1"/>
          </p:cNvSpPr>
          <p:nvPr>
            <p:ph idx="1"/>
          </p:nvPr>
        </p:nvSpPr>
        <p:spPr>
          <a:xfrm>
            <a:off x="520822" y="2416206"/>
            <a:ext cx="10972800" cy="3484080"/>
          </a:xfrm>
        </p:spPr>
        <p:txBody>
          <a:bodyPr/>
          <a:lstStyle/>
          <a:p>
            <a:pPr marL="142852" indent="-142852">
              <a:spcAft>
                <a:spcPts val="250"/>
              </a:spcAft>
            </a:pPr>
            <a:r>
              <a:rPr lang="en-US" sz="2000" u="sng" dirty="0"/>
              <a:t>Background/Rationale:</a:t>
            </a:r>
          </a:p>
          <a:p>
            <a:pPr marL="542838" lvl="1" indent="-142852">
              <a:spcAft>
                <a:spcPts val="250"/>
              </a:spcAft>
            </a:pPr>
            <a:r>
              <a:rPr lang="en-US" sz="1800" dirty="0"/>
              <a:t>Military persons commonly sustain mild TBI (mTBI) and often have chronic cognitive complaints</a:t>
            </a:r>
          </a:p>
          <a:p>
            <a:pPr marL="542838" lvl="1" indent="-142852">
              <a:spcAft>
                <a:spcPts val="250"/>
              </a:spcAft>
            </a:pPr>
            <a:r>
              <a:rPr lang="en-US" sz="1800" dirty="0"/>
              <a:t>Regular aerobic exercise has been shown to improve cognition in other populations, however data is lacking for persons with chronic mTBI including Servicemembers (SMs) and Veterans (Vs)</a:t>
            </a:r>
          </a:p>
          <a:p>
            <a:pPr marL="542838" lvl="1" indent="-142852">
              <a:spcAft>
                <a:spcPts val="1200"/>
              </a:spcAft>
            </a:pPr>
            <a:r>
              <a:rPr lang="en-US" sz="1800" dirty="0"/>
              <a:t>The Long-Term Impact of Military-Relevant Brain Injury Consortium - Chronic Effects of Neurotrauma Consortium (LIMBIC-CENC) prospective longitudinal study (PLS) has a large cohort of combat-exposed SMs/Vs mostly with positive mTBI histories who have been comprehensively assessed neuro-cognitively</a:t>
            </a:r>
          </a:p>
          <a:p>
            <a:pPr marL="142852" indent="-142852">
              <a:spcBef>
                <a:spcPts val="0"/>
              </a:spcBef>
              <a:spcAft>
                <a:spcPts val="1200"/>
              </a:spcAft>
            </a:pPr>
            <a:r>
              <a:rPr lang="en-US" sz="2000" u="sng" dirty="0">
                <a:solidFill>
                  <a:prstClr val="black"/>
                </a:solidFill>
              </a:rPr>
              <a:t>Objective</a:t>
            </a:r>
            <a:r>
              <a:rPr lang="en-US" sz="2000" dirty="0">
                <a:solidFill>
                  <a:prstClr val="black"/>
                </a:solidFill>
              </a:rPr>
              <a:t>: Determine if cognitive performance (primary aim), cognitive functioning and overall well-being (secondary aims) are related to aerobic physical activity levels among SMs/Vs with history of remote mTBI(s) </a:t>
            </a:r>
          </a:p>
        </p:txBody>
      </p:sp>
      <p:sp>
        <p:nvSpPr>
          <p:cNvPr id="4" name="TextBox 3">
            <a:extLst>
              <a:ext uri="{FF2B5EF4-FFF2-40B4-BE49-F238E27FC236}">
                <a16:creationId xmlns:a16="http://schemas.microsoft.com/office/drawing/2014/main" id="{AE006872-92D5-43CB-8D58-28D71721940A}"/>
              </a:ext>
            </a:extLst>
          </p:cNvPr>
          <p:cNvSpPr txBox="1"/>
          <p:nvPr/>
        </p:nvSpPr>
        <p:spPr>
          <a:xfrm>
            <a:off x="1044605" y="518103"/>
            <a:ext cx="10102789" cy="1077218"/>
          </a:xfrm>
          <a:prstGeom prst="rect">
            <a:avLst/>
          </a:prstGeom>
          <a:noFill/>
        </p:spPr>
        <p:txBody>
          <a:bodyPr wrap="square">
            <a:spAutoFit/>
          </a:bodyPr>
          <a:lstStyle/>
          <a:p>
            <a:r>
              <a:rPr kumimoji="0" lang="en-US" sz="3200" b="1" i="0" u="none" strike="noStrike" kern="1200" cap="none" spc="-100" normalizeH="0" baseline="0" noProof="0" dirty="0">
                <a:ln>
                  <a:noFill/>
                </a:ln>
                <a:solidFill>
                  <a:srgbClr val="464646"/>
                </a:solidFill>
                <a:effectLst/>
                <a:uLnTx/>
                <a:uFillTx/>
                <a:latin typeface="Calibri"/>
                <a:ea typeface="MS PGothic" pitchFamily="34" charset="-128"/>
              </a:rPr>
              <a:t>Relation of aerobic activity to cognition and well-being in chronic mild traumatic brain injury (TBI): A LIMBIC-CENC study</a:t>
            </a:r>
            <a:endParaRPr lang="en-US" dirty="0"/>
          </a:p>
        </p:txBody>
      </p:sp>
      <p:sp>
        <p:nvSpPr>
          <p:cNvPr id="5" name="TextBox 4">
            <a:extLst>
              <a:ext uri="{FF2B5EF4-FFF2-40B4-BE49-F238E27FC236}">
                <a16:creationId xmlns:a16="http://schemas.microsoft.com/office/drawing/2014/main" id="{C56247C2-EE8A-480E-A476-05360E1949FE}"/>
              </a:ext>
            </a:extLst>
          </p:cNvPr>
          <p:cNvSpPr txBox="1"/>
          <p:nvPr/>
        </p:nvSpPr>
        <p:spPr>
          <a:xfrm>
            <a:off x="2405849" y="1730527"/>
            <a:ext cx="6667130" cy="523220"/>
          </a:xfrm>
          <a:prstGeom prst="rect">
            <a:avLst/>
          </a:prstGeom>
          <a:noFill/>
        </p:spPr>
        <p:txBody>
          <a:bodyPr wrap="square" rtlCol="0">
            <a:spAutoFit/>
          </a:bodyPr>
          <a:lstStyle/>
          <a:p>
            <a:pPr marL="190470" defTabSz="548552">
              <a:defRPr/>
            </a:pPr>
            <a:r>
              <a:rPr lang="en-US" sz="1400" b="1" dirty="0">
                <a:solidFill>
                  <a:srgbClr val="002060"/>
                </a:solidFill>
                <a:latin typeface="Calibri"/>
                <a:ea typeface="ＭＳ Ｐゴシック" charset="0"/>
                <a:cs typeface="ＭＳ Ｐゴシック" charset="0"/>
              </a:rPr>
              <a:t>Walker WC</a:t>
            </a:r>
            <a:r>
              <a:rPr lang="en-US" sz="1400" dirty="0">
                <a:solidFill>
                  <a:srgbClr val="002060"/>
                </a:solidFill>
                <a:latin typeface="Calibri"/>
                <a:ea typeface="ＭＳ Ｐゴシック" charset="0"/>
                <a:cs typeface="ＭＳ Ｐゴシック" charset="0"/>
              </a:rPr>
              <a:t>, Wright B, Zhong C, Fisher R, Karmarkar A, Bjork JM, Pugh MJ, Hodges CB, Martindale SL, Wilde EA, Kenney K, McDonald SD, Scheibel RS, Newsome MR, Cook LJ</a:t>
            </a:r>
            <a:endParaRPr lang="en-US" sz="1400" baseline="30000" dirty="0">
              <a:solidFill>
                <a:srgbClr val="002060"/>
              </a:solidFill>
              <a:latin typeface="Calibri"/>
              <a:ea typeface="ＭＳ Ｐゴシック" charset="0"/>
              <a:cs typeface="ＭＳ Ｐゴシック" charset="0"/>
            </a:endParaRPr>
          </a:p>
        </p:txBody>
      </p:sp>
    </p:spTree>
    <p:extLst>
      <p:ext uri="{BB962C8B-B14F-4D97-AF65-F5344CB8AC3E}">
        <p14:creationId xmlns:p14="http://schemas.microsoft.com/office/powerpoint/2010/main" val="1029215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F198AB-C40B-421C-9562-F612435B7F1A}"/>
              </a:ext>
            </a:extLst>
          </p:cNvPr>
          <p:cNvSpPr>
            <a:spLocks noGrp="1"/>
          </p:cNvSpPr>
          <p:nvPr>
            <p:ph idx="1"/>
          </p:nvPr>
        </p:nvSpPr>
        <p:spPr>
          <a:xfrm>
            <a:off x="381005" y="1085085"/>
            <a:ext cx="6885609" cy="1564640"/>
          </a:xfrm>
          <a:ln>
            <a:solidFill>
              <a:schemeClr val="accent1">
                <a:shade val="50000"/>
              </a:schemeClr>
            </a:solidFill>
          </a:ln>
        </p:spPr>
        <p:txBody>
          <a:bodyPr/>
          <a:lstStyle/>
          <a:p>
            <a:pPr lvl="1">
              <a:spcAft>
                <a:spcPts val="600"/>
              </a:spcAft>
            </a:pPr>
            <a:r>
              <a:rPr lang="en-US" dirty="0"/>
              <a:t>Inclusion: Positive mTBI history and valid cognitive test performance effort (MSVT) and symptom credibility (</a:t>
            </a:r>
            <a:r>
              <a:rPr lang="en-US" dirty="0" err="1"/>
              <a:t>mBIAS</a:t>
            </a:r>
            <a:r>
              <a:rPr lang="en-US" dirty="0"/>
              <a:t>)</a:t>
            </a:r>
          </a:p>
          <a:p>
            <a:pPr lvl="1"/>
            <a:r>
              <a:rPr lang="en-US" dirty="0"/>
              <a:t>IV: Physical activity data collected by the CDC Behavioral Risk Factor Surveillance System (BRFSS)</a:t>
            </a:r>
          </a:p>
        </p:txBody>
      </p:sp>
      <p:sp>
        <p:nvSpPr>
          <p:cNvPr id="4" name="Slide Number Placeholder 3">
            <a:extLst>
              <a:ext uri="{FF2B5EF4-FFF2-40B4-BE49-F238E27FC236}">
                <a16:creationId xmlns:a16="http://schemas.microsoft.com/office/drawing/2014/main" id="{48EDB67A-BAC9-47FE-A2DB-D1056D308C5A}"/>
              </a:ext>
            </a:extLst>
          </p:cNvPr>
          <p:cNvSpPr>
            <a:spLocks noGrp="1"/>
          </p:cNvSpPr>
          <p:nvPr>
            <p:ph type="sldNum" sz="quarter" idx="12"/>
          </p:nvPr>
        </p:nvSpPr>
        <p:spPr/>
        <p:txBody>
          <a:bodyPr/>
          <a:lstStyle/>
          <a:p>
            <a:fld id="{4475BAEC-E2D5-4F68-A525-98065435A546}" type="slidenum">
              <a:rPr lang="en-US" smtClean="0"/>
              <a:pPr/>
              <a:t>2</a:t>
            </a:fld>
            <a:endParaRPr lang="en-US" dirty="0"/>
          </a:p>
        </p:txBody>
      </p:sp>
      <p:sp>
        <p:nvSpPr>
          <p:cNvPr id="5" name="TextBox 4">
            <a:extLst>
              <a:ext uri="{FF2B5EF4-FFF2-40B4-BE49-F238E27FC236}">
                <a16:creationId xmlns:a16="http://schemas.microsoft.com/office/drawing/2014/main" id="{D8EBD577-3C46-446E-B011-AC979A03BED4}"/>
              </a:ext>
            </a:extLst>
          </p:cNvPr>
          <p:cNvSpPr txBox="1"/>
          <p:nvPr/>
        </p:nvSpPr>
        <p:spPr>
          <a:xfrm>
            <a:off x="3404931" y="2825564"/>
            <a:ext cx="4177746" cy="3693319"/>
          </a:xfrm>
          <a:prstGeom prst="rect">
            <a:avLst/>
          </a:prstGeom>
          <a:noFill/>
          <a:ln>
            <a:solidFill>
              <a:schemeClr val="accent1">
                <a:shade val="50000"/>
              </a:schemeClr>
            </a:solidFill>
          </a:ln>
        </p:spPr>
        <p:txBody>
          <a:bodyPr wrap="square" rtlCol="0">
            <a:spAutoFit/>
          </a:bodyPr>
          <a:lstStyle/>
          <a:p>
            <a:r>
              <a:rPr lang="en-US" b="1" dirty="0"/>
              <a:t>Primary Outcome: </a:t>
            </a:r>
            <a:r>
              <a:rPr lang="en-US" dirty="0"/>
              <a:t>Prespecified 7 memory, learning &amp; executive function subtests: </a:t>
            </a:r>
          </a:p>
          <a:p>
            <a:pPr marL="285750" indent="-182880">
              <a:buFont typeface="Arial" panose="020B0604020202020204" pitchFamily="34" charset="0"/>
              <a:buChar char="•"/>
            </a:pPr>
            <a:r>
              <a:rPr lang="en-US" dirty="0"/>
              <a:t>California Verbal Learning Test-II </a:t>
            </a:r>
          </a:p>
          <a:p>
            <a:pPr marL="902970" lvl="1" indent="-342900">
              <a:buFont typeface="+mj-lt"/>
              <a:buAutoNum type="arabicPeriod"/>
            </a:pPr>
            <a:r>
              <a:rPr lang="en-US" dirty="0"/>
              <a:t>Long Delay Free Recall</a:t>
            </a:r>
          </a:p>
          <a:p>
            <a:pPr marL="902970" lvl="1" indent="-342900">
              <a:buFont typeface="+mj-lt"/>
              <a:buAutoNum type="arabicPeriod"/>
            </a:pPr>
            <a:r>
              <a:rPr lang="en-US" dirty="0"/>
              <a:t>Total Recall</a:t>
            </a:r>
          </a:p>
          <a:p>
            <a:pPr marL="285750" indent="-182880">
              <a:buFont typeface="Arial" panose="020B0604020202020204" pitchFamily="34" charset="0"/>
              <a:buChar char="•"/>
            </a:pPr>
            <a:r>
              <a:rPr lang="en-US" dirty="0"/>
              <a:t>Brief Visuospatial Memory Test-Revised</a:t>
            </a:r>
          </a:p>
          <a:p>
            <a:pPr marL="902970" lvl="1" indent="-342900">
              <a:buFont typeface="+mj-lt"/>
              <a:buAutoNum type="arabicPeriod" startAt="3"/>
            </a:pPr>
            <a:r>
              <a:rPr lang="en-US" dirty="0"/>
              <a:t>Total Recall </a:t>
            </a:r>
          </a:p>
          <a:p>
            <a:pPr marL="285750" indent="-182880">
              <a:buFont typeface="Arial" panose="020B0604020202020204" pitchFamily="34" charset="0"/>
              <a:buChar char="•"/>
            </a:pPr>
            <a:r>
              <a:rPr lang="en-US" dirty="0"/>
              <a:t>Trail-Making Test </a:t>
            </a:r>
          </a:p>
          <a:p>
            <a:pPr marL="902970" lvl="1" indent="-342900">
              <a:buFont typeface="+mj-lt"/>
              <a:buAutoNum type="arabicPeriod" startAt="4"/>
            </a:pPr>
            <a:r>
              <a:rPr lang="en-US" dirty="0"/>
              <a:t>Part B</a:t>
            </a:r>
          </a:p>
          <a:p>
            <a:pPr marL="285750" indent="-182880">
              <a:buFont typeface="Arial" panose="020B0604020202020204" pitchFamily="34" charset="0"/>
              <a:buChar char="•"/>
            </a:pPr>
            <a:r>
              <a:rPr lang="en-US" dirty="0"/>
              <a:t>NIH Toolbox Cognition Battery:</a:t>
            </a:r>
          </a:p>
          <a:p>
            <a:pPr marL="902970" lvl="1" indent="-342900">
              <a:buFont typeface="+mj-lt"/>
              <a:buAutoNum type="arabicPeriod" startAt="5"/>
            </a:pPr>
            <a:r>
              <a:rPr lang="en-US" dirty="0"/>
              <a:t>Picture Sequence Memory</a:t>
            </a:r>
          </a:p>
          <a:p>
            <a:pPr marL="902970" lvl="1" indent="-342900">
              <a:buFont typeface="+mj-lt"/>
              <a:buAutoNum type="arabicPeriod" startAt="5"/>
            </a:pPr>
            <a:r>
              <a:rPr lang="en-US" dirty="0"/>
              <a:t>Flanker</a:t>
            </a:r>
          </a:p>
          <a:p>
            <a:pPr marL="902970" lvl="1" indent="-342900">
              <a:buFont typeface="+mj-lt"/>
              <a:buAutoNum type="arabicPeriod" startAt="5"/>
            </a:pPr>
            <a:r>
              <a:rPr lang="en-US" dirty="0"/>
              <a:t>Dimensional Change Card Sort</a:t>
            </a:r>
          </a:p>
        </p:txBody>
      </p:sp>
      <p:graphicFrame>
        <p:nvGraphicFramePr>
          <p:cNvPr id="8" name="Chart 7">
            <a:extLst>
              <a:ext uri="{FF2B5EF4-FFF2-40B4-BE49-F238E27FC236}">
                <a16:creationId xmlns:a16="http://schemas.microsoft.com/office/drawing/2014/main" id="{8E497BDA-98D8-4E19-ABDE-408ECBFEAE0B}"/>
              </a:ext>
            </a:extLst>
          </p:cNvPr>
          <p:cNvGraphicFramePr/>
          <p:nvPr>
            <p:extLst>
              <p:ext uri="{D42A27DB-BD31-4B8C-83A1-F6EECF244321}">
                <p14:modId xmlns:p14="http://schemas.microsoft.com/office/powerpoint/2010/main" val="2498043692"/>
              </p:ext>
            </p:extLst>
          </p:nvPr>
        </p:nvGraphicFramePr>
        <p:xfrm>
          <a:off x="0" y="3177242"/>
          <a:ext cx="3539985" cy="3680758"/>
        </p:xfrm>
        <a:graphic>
          <a:graphicData uri="http://schemas.openxmlformats.org/drawingml/2006/chart">
            <c:chart xmlns:c="http://schemas.openxmlformats.org/drawingml/2006/chart" xmlns:r="http://schemas.openxmlformats.org/officeDocument/2006/relationships" r:id="rId2"/>
          </a:graphicData>
        </a:graphic>
      </p:graphicFrame>
      <p:sp>
        <p:nvSpPr>
          <p:cNvPr id="9" name="Content Placeholder 2">
            <a:extLst>
              <a:ext uri="{FF2B5EF4-FFF2-40B4-BE49-F238E27FC236}">
                <a16:creationId xmlns:a16="http://schemas.microsoft.com/office/drawing/2014/main" id="{02960CAB-1878-48E3-806F-28D8A3E1146D}"/>
              </a:ext>
            </a:extLst>
          </p:cNvPr>
          <p:cNvSpPr txBox="1">
            <a:spLocks/>
          </p:cNvSpPr>
          <p:nvPr/>
        </p:nvSpPr>
        <p:spPr bwMode="auto">
          <a:xfrm>
            <a:off x="8348875" y="3775394"/>
            <a:ext cx="3233525" cy="1639886"/>
          </a:xfrm>
          <a:prstGeom prst="rect">
            <a:avLst/>
          </a:prstGeom>
          <a:noFill/>
          <a:ln w="38100">
            <a:solidFill>
              <a:schemeClr val="accent4">
                <a:lumMod val="75000"/>
              </a:schemeClr>
            </a:solid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82563" indent="-182563" algn="l" rtl="0" eaLnBrk="0" fontAlgn="base" hangingPunct="0">
              <a:spcBef>
                <a:spcPct val="20000"/>
              </a:spcBef>
              <a:spcAft>
                <a:spcPct val="0"/>
              </a:spcAft>
              <a:buClr>
                <a:schemeClr val="accent1"/>
              </a:buClr>
              <a:buSzPct val="85000"/>
              <a:buFont typeface="Arial" pitchFamily="34" charset="0"/>
              <a:buChar char="•"/>
              <a:defRPr sz="2400" kern="1200">
                <a:solidFill>
                  <a:schemeClr val="tx1"/>
                </a:solidFill>
                <a:latin typeface="+mn-lt"/>
                <a:ea typeface="MS PGothic" pitchFamily="34" charset="-128"/>
                <a:cs typeface="ＭＳ Ｐゴシック" charset="0"/>
              </a:defRPr>
            </a:lvl1pPr>
            <a:lvl2pPr marL="457200" indent="-182563" algn="l" rtl="0" eaLnBrk="0" fontAlgn="base" hangingPunct="0">
              <a:spcBef>
                <a:spcPct val="20000"/>
              </a:spcBef>
              <a:spcAft>
                <a:spcPct val="0"/>
              </a:spcAft>
              <a:buClr>
                <a:srgbClr val="003E71"/>
              </a:buClr>
              <a:buSzPct val="85000"/>
              <a:buFont typeface="Arial" pitchFamily="34" charset="0"/>
              <a:buChar char="•"/>
              <a:defRPr sz="2000" kern="1200">
                <a:solidFill>
                  <a:schemeClr val="tx1"/>
                </a:solidFill>
                <a:latin typeface="+mn-lt"/>
                <a:ea typeface="MS PGothic" pitchFamily="34" charset="-128"/>
                <a:cs typeface="+mn-cs"/>
              </a:defRPr>
            </a:lvl2pPr>
            <a:lvl3pPr marL="730250" indent="-182563" algn="l" rtl="0" eaLnBrk="0" fontAlgn="base" hangingPunct="0">
              <a:spcBef>
                <a:spcPct val="20000"/>
              </a:spcBef>
              <a:spcAft>
                <a:spcPct val="0"/>
              </a:spcAft>
              <a:buClr>
                <a:schemeClr val="accent1"/>
              </a:buClr>
              <a:buSzPct val="90000"/>
              <a:buFont typeface="Arial" pitchFamily="34" charset="0"/>
              <a:buChar char="•"/>
              <a:defRPr kern="1200">
                <a:solidFill>
                  <a:schemeClr val="tx1"/>
                </a:solidFill>
                <a:latin typeface="+mn-lt"/>
                <a:ea typeface="MS PGothic" pitchFamily="34" charset="-128"/>
                <a:cs typeface="+mn-cs"/>
              </a:defRPr>
            </a:lvl3pPr>
            <a:lvl4pPr marL="1004888" indent="-182563" algn="l" rtl="0" eaLnBrk="0" fontAlgn="base" hangingPunct="0">
              <a:spcBef>
                <a:spcPct val="20000"/>
              </a:spcBef>
              <a:spcAft>
                <a:spcPct val="0"/>
              </a:spcAft>
              <a:buClr>
                <a:schemeClr val="accent1"/>
              </a:buClr>
              <a:buFont typeface="Arial" pitchFamily="34" charset="0"/>
              <a:buChar char="•"/>
              <a:defRPr sz="1600" kern="1200">
                <a:solidFill>
                  <a:schemeClr val="tx1"/>
                </a:solidFill>
                <a:latin typeface="+mn-lt"/>
                <a:ea typeface="MS PGothic" pitchFamily="34" charset="-128"/>
                <a:cs typeface="+mn-cs"/>
              </a:defRPr>
            </a:lvl4pPr>
            <a:lvl5pPr marL="1187450" indent="-136525" algn="l" rtl="0" eaLnBrk="0" fontAlgn="base" hangingPunct="0">
              <a:spcBef>
                <a:spcPct val="20000"/>
              </a:spcBef>
              <a:spcAft>
                <a:spcPct val="0"/>
              </a:spcAft>
              <a:buClr>
                <a:schemeClr val="accent1"/>
              </a:buClr>
              <a:buSzPct val="100000"/>
              <a:buFont typeface="Arial" pitchFamily="34" charset="0"/>
              <a:buChar char="•"/>
              <a:defRPr sz="1400" kern="1200">
                <a:solidFill>
                  <a:schemeClr val="tx1"/>
                </a:solidFill>
                <a:latin typeface="+mn-lt"/>
                <a:ea typeface="MS PGothic" pitchFamily="34" charset="-128"/>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a:spcBef>
                <a:spcPts val="0"/>
              </a:spcBef>
              <a:buFont typeface="Arial" pitchFamily="34" charset="0"/>
              <a:buNone/>
            </a:pPr>
            <a:r>
              <a:rPr lang="en-US" b="1" dirty="0"/>
              <a:t>Results for </a:t>
            </a:r>
          </a:p>
          <a:p>
            <a:pPr marL="0" indent="0" algn="ctr">
              <a:spcBef>
                <a:spcPts val="0"/>
              </a:spcBef>
              <a:buFont typeface="Arial" pitchFamily="34" charset="0"/>
              <a:buNone/>
            </a:pPr>
            <a:r>
              <a:rPr lang="en-US" b="1" dirty="0"/>
              <a:t>Primary Outcomes:</a:t>
            </a:r>
          </a:p>
          <a:p>
            <a:pPr marL="274637" lvl="1" indent="0">
              <a:buNone/>
            </a:pPr>
            <a:r>
              <a:rPr lang="en-US" dirty="0"/>
              <a:t>Adjusted p-values &gt; 0.05 for all group comparisons</a:t>
            </a:r>
          </a:p>
        </p:txBody>
      </p:sp>
      <p:sp>
        <p:nvSpPr>
          <p:cNvPr id="11" name="TextBox 10">
            <a:extLst>
              <a:ext uri="{FF2B5EF4-FFF2-40B4-BE49-F238E27FC236}">
                <a16:creationId xmlns:a16="http://schemas.microsoft.com/office/drawing/2014/main" id="{CE1F54EC-A6F3-4A53-B2C1-F9476266D2C4}"/>
              </a:ext>
            </a:extLst>
          </p:cNvPr>
          <p:cNvSpPr txBox="1"/>
          <p:nvPr/>
        </p:nvSpPr>
        <p:spPr>
          <a:xfrm>
            <a:off x="7717732" y="745967"/>
            <a:ext cx="4177746" cy="2739211"/>
          </a:xfrm>
          <a:prstGeom prst="rect">
            <a:avLst/>
          </a:prstGeom>
          <a:noFill/>
          <a:ln>
            <a:solidFill>
              <a:schemeClr val="accent1">
                <a:shade val="50000"/>
              </a:schemeClr>
            </a:solidFill>
          </a:ln>
        </p:spPr>
        <p:txBody>
          <a:bodyPr wrap="square">
            <a:spAutoFit/>
          </a:bodyPr>
          <a:lstStyle/>
          <a:p>
            <a:pPr marL="274637" marR="0" lvl="1" algn="ctr" defTabSz="914400" rtl="0" eaLnBrk="0" fontAlgn="base" latinLnBrk="0" hangingPunct="0">
              <a:lnSpc>
                <a:spcPct val="100000"/>
              </a:lnSpc>
              <a:spcBef>
                <a:spcPct val="20000"/>
              </a:spcBef>
              <a:spcAft>
                <a:spcPct val="0"/>
              </a:spcAft>
              <a:buClr>
                <a:srgbClr val="003E71"/>
              </a:buClr>
              <a:buSzPct val="85000"/>
              <a:tabLst/>
              <a:defRPr/>
            </a:pPr>
            <a:r>
              <a:rPr kumimoji="0" lang="en-US" sz="2000" b="1" i="0" u="none" strike="noStrike" kern="1200" cap="none" spc="0" normalizeH="0" baseline="0" noProof="0" dirty="0">
                <a:ln>
                  <a:noFill/>
                </a:ln>
                <a:solidFill>
                  <a:prstClr val="black"/>
                </a:solidFill>
                <a:effectLst/>
                <a:uLnTx/>
                <a:uFillTx/>
                <a:latin typeface="Calibri"/>
                <a:ea typeface="MS PGothic" pitchFamily="34" charset="-128"/>
                <a:cs typeface="+mn-cs"/>
              </a:rPr>
              <a:t>Statistics: Multivariable regression </a:t>
            </a:r>
          </a:p>
          <a:p>
            <a:pPr marL="274637" marR="0" lvl="1" algn="ctr" defTabSz="914400" rtl="0" eaLnBrk="0" fontAlgn="base" latinLnBrk="0" hangingPunct="0">
              <a:lnSpc>
                <a:spcPct val="100000"/>
              </a:lnSpc>
              <a:spcBef>
                <a:spcPct val="20000"/>
              </a:spcBef>
              <a:spcAft>
                <a:spcPct val="0"/>
              </a:spcAft>
              <a:buClr>
                <a:srgbClr val="003E71"/>
              </a:buClr>
              <a:buSzPct val="85000"/>
              <a:tabLst/>
              <a:defRPr/>
            </a:pPr>
            <a:r>
              <a:rPr kumimoji="0" lang="en-US" sz="2000" i="0" u="none" strike="noStrike" kern="1200" cap="none" spc="0" normalizeH="0" baseline="0" noProof="0" dirty="0">
                <a:ln>
                  <a:noFill/>
                </a:ln>
                <a:solidFill>
                  <a:prstClr val="black"/>
                </a:solidFill>
                <a:effectLst/>
                <a:uLnTx/>
                <a:uFillTx/>
                <a:latin typeface="Calibri"/>
                <a:ea typeface="MS PGothic" pitchFamily="34" charset="-128"/>
                <a:cs typeface="+mn-cs"/>
              </a:rPr>
              <a:t>[n = 1,087 SMs/Vs] </a:t>
            </a:r>
          </a:p>
          <a:p>
            <a:pPr marL="274637" marR="0" lvl="1" algn="l" defTabSz="914400" rtl="0" eaLnBrk="0" fontAlgn="base" latinLnBrk="0" hangingPunct="0">
              <a:lnSpc>
                <a:spcPct val="100000"/>
              </a:lnSpc>
              <a:spcBef>
                <a:spcPct val="20000"/>
              </a:spcBef>
              <a:spcAft>
                <a:spcPct val="0"/>
              </a:spcAft>
              <a:buClr>
                <a:srgbClr val="003E71"/>
              </a:buClr>
              <a:buSzPct val="85000"/>
              <a:tabLst/>
              <a:defRPr/>
            </a:pPr>
            <a:r>
              <a:rPr lang="en-US" sz="2000" u="sng" dirty="0">
                <a:solidFill>
                  <a:prstClr val="black"/>
                </a:solidFill>
                <a:latin typeface="Calibri"/>
                <a:ea typeface="MS PGothic" pitchFamily="34" charset="-128"/>
              </a:rPr>
              <a:t>Step 1</a:t>
            </a:r>
            <a:r>
              <a:rPr lang="en-US" sz="2000" dirty="0">
                <a:solidFill>
                  <a:prstClr val="black"/>
                </a:solidFill>
                <a:latin typeface="Calibri"/>
                <a:ea typeface="MS PGothic" pitchFamily="34" charset="-128"/>
              </a:rPr>
              <a:t>: </a:t>
            </a:r>
            <a:r>
              <a:rPr kumimoji="0" lang="en-US" sz="2000" b="0" i="0" u="none" strike="noStrike" kern="1200" cap="none" spc="0" normalizeH="0" baseline="0" noProof="0" dirty="0">
                <a:ln>
                  <a:noFill/>
                </a:ln>
                <a:solidFill>
                  <a:prstClr val="black"/>
                </a:solidFill>
                <a:effectLst/>
                <a:uLnTx/>
                <a:uFillTx/>
                <a:latin typeface="Calibri"/>
                <a:ea typeface="MS PGothic" pitchFamily="34" charset="-128"/>
                <a:cs typeface="+mn-cs"/>
              </a:rPr>
              <a:t>adjusting for fixed factors (e.g. age, estimated IQ, mTBI history (#, type (blast v. blunt, combat v. noncombat), years since)</a:t>
            </a:r>
          </a:p>
          <a:p>
            <a:pPr marL="274637" marR="0" lvl="1" algn="l" defTabSz="914400" rtl="0" eaLnBrk="0" fontAlgn="base" latinLnBrk="0" hangingPunct="0">
              <a:lnSpc>
                <a:spcPct val="100000"/>
              </a:lnSpc>
              <a:spcBef>
                <a:spcPct val="20000"/>
              </a:spcBef>
              <a:spcAft>
                <a:spcPct val="0"/>
              </a:spcAft>
              <a:buClr>
                <a:srgbClr val="003E71"/>
              </a:buClr>
              <a:buSzPct val="85000"/>
              <a:tabLst/>
              <a:defRPr/>
            </a:pPr>
            <a:r>
              <a:rPr lang="en-US" sz="2000" u="sng" dirty="0">
                <a:solidFill>
                  <a:prstClr val="black"/>
                </a:solidFill>
                <a:latin typeface="Calibri"/>
                <a:ea typeface="MS PGothic" pitchFamily="34" charset="-128"/>
              </a:rPr>
              <a:t>Step 2</a:t>
            </a:r>
            <a:r>
              <a:rPr lang="en-US" sz="2000" dirty="0">
                <a:solidFill>
                  <a:prstClr val="black"/>
                </a:solidFill>
                <a:latin typeface="Calibri"/>
                <a:ea typeface="MS PGothic" pitchFamily="34" charset="-128"/>
              </a:rPr>
              <a:t>: adjusting for</a:t>
            </a:r>
            <a:r>
              <a:rPr kumimoji="0" lang="en-US" sz="2000" b="0" i="0" u="none" strike="noStrike" kern="1200" cap="none" spc="0" normalizeH="0" baseline="0" noProof="0" dirty="0">
                <a:ln>
                  <a:noFill/>
                </a:ln>
                <a:solidFill>
                  <a:prstClr val="black"/>
                </a:solidFill>
                <a:effectLst/>
                <a:uLnTx/>
                <a:uFillTx/>
                <a:latin typeface="Calibri"/>
                <a:ea typeface="MS PGothic" pitchFamily="34" charset="-128"/>
                <a:cs typeface="+mn-cs"/>
              </a:rPr>
              <a:t> state factors (e.g., sleep, PTSD, pain). </a:t>
            </a:r>
          </a:p>
        </p:txBody>
      </p:sp>
      <p:sp>
        <p:nvSpPr>
          <p:cNvPr id="2" name="TextBox 1">
            <a:extLst>
              <a:ext uri="{FF2B5EF4-FFF2-40B4-BE49-F238E27FC236}">
                <a16:creationId xmlns:a16="http://schemas.microsoft.com/office/drawing/2014/main" id="{8D909257-56D6-40FC-886C-789B2D480680}"/>
              </a:ext>
            </a:extLst>
          </p:cNvPr>
          <p:cNvSpPr txBox="1"/>
          <p:nvPr/>
        </p:nvSpPr>
        <p:spPr>
          <a:xfrm>
            <a:off x="592546" y="2825828"/>
            <a:ext cx="2437911" cy="369332"/>
          </a:xfrm>
          <a:prstGeom prst="rect">
            <a:avLst/>
          </a:prstGeom>
          <a:noFill/>
        </p:spPr>
        <p:txBody>
          <a:bodyPr wrap="none" rtlCol="0">
            <a:spAutoFit/>
          </a:bodyPr>
          <a:lstStyle/>
          <a:p>
            <a:r>
              <a:rPr lang="en-US" b="1" dirty="0"/>
              <a:t>Aerobic Activity groups</a:t>
            </a:r>
          </a:p>
        </p:txBody>
      </p:sp>
      <p:sp>
        <p:nvSpPr>
          <p:cNvPr id="6" name="Rectangle 5">
            <a:extLst>
              <a:ext uri="{FF2B5EF4-FFF2-40B4-BE49-F238E27FC236}">
                <a16:creationId xmlns:a16="http://schemas.microsoft.com/office/drawing/2014/main" id="{1D617E1B-B0AB-41EA-BA80-8FECACE75991}"/>
              </a:ext>
            </a:extLst>
          </p:cNvPr>
          <p:cNvSpPr/>
          <p:nvPr/>
        </p:nvSpPr>
        <p:spPr>
          <a:xfrm>
            <a:off x="381005" y="2827965"/>
            <a:ext cx="2809235" cy="3693319"/>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344ABF8-FCAA-475B-85C7-35BCDED43A47}"/>
              </a:ext>
            </a:extLst>
          </p:cNvPr>
          <p:cNvSpPr txBox="1"/>
          <p:nvPr/>
        </p:nvSpPr>
        <p:spPr>
          <a:xfrm>
            <a:off x="1305669" y="453580"/>
            <a:ext cx="6096000" cy="584775"/>
          </a:xfrm>
          <a:prstGeom prst="rect">
            <a:avLst/>
          </a:prstGeom>
          <a:noFill/>
        </p:spPr>
        <p:txBody>
          <a:bodyPr wrap="square">
            <a:spAutoFit/>
          </a:bodyPr>
          <a:lstStyle/>
          <a:p>
            <a:pPr marL="0" marR="0" lvl="0" indent="0" algn="ctr" defTabSz="914400" rtl="0" eaLnBrk="0" fontAlgn="base" latinLnBrk="0" hangingPunct="0">
              <a:lnSpc>
                <a:spcPct val="100000"/>
              </a:lnSpc>
              <a:spcBef>
                <a:spcPct val="20000"/>
              </a:spcBef>
              <a:spcAft>
                <a:spcPct val="0"/>
              </a:spcAft>
              <a:buClr>
                <a:srgbClr val="2DA2BF"/>
              </a:buClr>
              <a:buSzPct val="85000"/>
              <a:buFont typeface="Arial" pitchFamily="34" charset="0"/>
              <a:buNone/>
              <a:tabLst/>
              <a:defRPr/>
            </a:pPr>
            <a:r>
              <a:rPr kumimoji="0" lang="en-US" sz="3200" b="1" i="0" u="none" strike="noStrike" kern="1200" cap="none" spc="0" normalizeH="0" baseline="0" noProof="0" dirty="0">
                <a:ln>
                  <a:noFill/>
                </a:ln>
                <a:solidFill>
                  <a:prstClr val="black"/>
                </a:solidFill>
                <a:effectLst/>
                <a:uLnTx/>
                <a:uFillTx/>
                <a:latin typeface="Calibri"/>
                <a:ea typeface="MS PGothic" pitchFamily="34" charset="-128"/>
              </a:rPr>
              <a:t>Methods:</a:t>
            </a:r>
          </a:p>
        </p:txBody>
      </p:sp>
    </p:spTree>
    <p:extLst>
      <p:ext uri="{BB962C8B-B14F-4D97-AF65-F5344CB8AC3E}">
        <p14:creationId xmlns:p14="http://schemas.microsoft.com/office/powerpoint/2010/main" val="3671953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238B7-F81B-4E38-A3CD-08E6CAA2E8F5}"/>
              </a:ext>
            </a:extLst>
          </p:cNvPr>
          <p:cNvSpPr>
            <a:spLocks noGrp="1"/>
          </p:cNvSpPr>
          <p:nvPr>
            <p:ph type="title"/>
          </p:nvPr>
        </p:nvSpPr>
        <p:spPr>
          <a:xfrm>
            <a:off x="467360" y="474432"/>
            <a:ext cx="10972800" cy="990600"/>
          </a:xfrm>
        </p:spPr>
        <p:txBody>
          <a:bodyPr>
            <a:normAutofit/>
          </a:bodyPr>
          <a:lstStyle/>
          <a:p>
            <a:r>
              <a:rPr lang="en-US" sz="3200" dirty="0"/>
              <a:t>Abbreviated Results of Prespecified Secondary Outcomes</a:t>
            </a:r>
          </a:p>
        </p:txBody>
      </p:sp>
      <p:sp>
        <p:nvSpPr>
          <p:cNvPr id="3" name="Slide Number Placeholder 2">
            <a:extLst>
              <a:ext uri="{FF2B5EF4-FFF2-40B4-BE49-F238E27FC236}">
                <a16:creationId xmlns:a16="http://schemas.microsoft.com/office/drawing/2014/main" id="{32DD5B08-CF18-439C-9846-EB89AF49AD0E}"/>
              </a:ext>
            </a:extLst>
          </p:cNvPr>
          <p:cNvSpPr>
            <a:spLocks noGrp="1"/>
          </p:cNvSpPr>
          <p:nvPr>
            <p:ph type="sldNum" sz="quarter" idx="12"/>
          </p:nvPr>
        </p:nvSpPr>
        <p:spPr/>
        <p:txBody>
          <a:bodyPr/>
          <a:lstStyle/>
          <a:p>
            <a:fld id="{4475BAEC-E2D5-4F68-A525-98065435A546}" type="slidenum">
              <a:rPr lang="en-US" smtClean="0"/>
              <a:pPr/>
              <a:t>3</a:t>
            </a:fld>
            <a:endParaRPr lang="en-US" dirty="0"/>
          </a:p>
        </p:txBody>
      </p:sp>
      <p:pic>
        <p:nvPicPr>
          <p:cNvPr id="6" name="Picture 5">
            <a:extLst>
              <a:ext uri="{FF2B5EF4-FFF2-40B4-BE49-F238E27FC236}">
                <a16:creationId xmlns:a16="http://schemas.microsoft.com/office/drawing/2014/main" id="{41069671-175A-4545-9B89-E29ABC942AC9}"/>
              </a:ext>
            </a:extLst>
          </p:cNvPr>
          <p:cNvPicPr>
            <a:picLocks noChangeAspect="1"/>
          </p:cNvPicPr>
          <p:nvPr/>
        </p:nvPicPr>
        <p:blipFill>
          <a:blip r:embed="rId2"/>
          <a:stretch>
            <a:fillRect/>
          </a:stretch>
        </p:blipFill>
        <p:spPr>
          <a:xfrm>
            <a:off x="649853" y="1272253"/>
            <a:ext cx="8486637" cy="4031275"/>
          </a:xfrm>
          <a:prstGeom prst="rect">
            <a:avLst/>
          </a:prstGeom>
        </p:spPr>
      </p:pic>
      <p:sp>
        <p:nvSpPr>
          <p:cNvPr id="9" name="TextBox 8">
            <a:extLst>
              <a:ext uri="{FF2B5EF4-FFF2-40B4-BE49-F238E27FC236}">
                <a16:creationId xmlns:a16="http://schemas.microsoft.com/office/drawing/2014/main" id="{B92AEC22-1F5B-4E58-BDB8-5173A8B35C1A}"/>
              </a:ext>
            </a:extLst>
          </p:cNvPr>
          <p:cNvSpPr txBox="1"/>
          <p:nvPr/>
        </p:nvSpPr>
        <p:spPr>
          <a:xfrm>
            <a:off x="649853" y="5303528"/>
            <a:ext cx="8285922" cy="615553"/>
          </a:xfrm>
          <a:prstGeom prst="rect">
            <a:avLst/>
          </a:prstGeom>
          <a:noFill/>
        </p:spPr>
        <p:txBody>
          <a:bodyPr wrap="square" rtlCol="0">
            <a:spAutoFit/>
          </a:bodyPr>
          <a:lstStyle/>
          <a:p>
            <a:r>
              <a:rPr lang="en-US" baseline="30000" dirty="0"/>
              <a:t>1</a:t>
            </a:r>
            <a:r>
              <a:rPr lang="en-US" dirty="0"/>
              <a:t>First step regression   </a:t>
            </a:r>
            <a:r>
              <a:rPr lang="en-US" baseline="30000" dirty="0"/>
              <a:t>2</a:t>
            </a:r>
            <a:r>
              <a:rPr lang="en-US" dirty="0"/>
              <a:t>Second step regression</a:t>
            </a:r>
          </a:p>
          <a:p>
            <a:r>
              <a:rPr lang="en-US" sz="1600" dirty="0"/>
              <a:t> Bolded p-values significant at Alpha = 0.05 with Bonferroni-Holmes correction factor (p&lt;0.0125).</a:t>
            </a:r>
          </a:p>
        </p:txBody>
      </p:sp>
      <p:sp>
        <p:nvSpPr>
          <p:cNvPr id="14" name="TextBox 13">
            <a:extLst>
              <a:ext uri="{FF2B5EF4-FFF2-40B4-BE49-F238E27FC236}">
                <a16:creationId xmlns:a16="http://schemas.microsoft.com/office/drawing/2014/main" id="{3D565BF3-12C6-40F4-A0A6-D7F164D4890D}"/>
              </a:ext>
            </a:extLst>
          </p:cNvPr>
          <p:cNvSpPr txBox="1"/>
          <p:nvPr/>
        </p:nvSpPr>
        <p:spPr>
          <a:xfrm>
            <a:off x="649853" y="3429000"/>
            <a:ext cx="8486637" cy="350520"/>
          </a:xfrm>
          <a:prstGeom prst="rect">
            <a:avLst/>
          </a:prstGeom>
          <a:noFill/>
          <a:ln w="19050">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Reference Group: Inactive</a:t>
            </a:r>
          </a:p>
        </p:txBody>
      </p:sp>
      <p:sp>
        <p:nvSpPr>
          <p:cNvPr id="16" name="TextBox 15">
            <a:extLst>
              <a:ext uri="{FF2B5EF4-FFF2-40B4-BE49-F238E27FC236}">
                <a16:creationId xmlns:a16="http://schemas.microsoft.com/office/drawing/2014/main" id="{D89E292F-65AD-4FF9-B996-6331BE273BC5}"/>
              </a:ext>
            </a:extLst>
          </p:cNvPr>
          <p:cNvSpPr txBox="1"/>
          <p:nvPr/>
        </p:nvSpPr>
        <p:spPr>
          <a:xfrm>
            <a:off x="9549486" y="1906952"/>
            <a:ext cx="2340363" cy="1477328"/>
          </a:xfrm>
          <a:prstGeom prst="rect">
            <a:avLst/>
          </a:prstGeom>
          <a:noFill/>
          <a:ln w="28575">
            <a:solidFill>
              <a:schemeClr val="accent5"/>
            </a:solidFill>
          </a:ln>
        </p:spPr>
        <p:txBody>
          <a:bodyPr wrap="square">
            <a:spAutoFit/>
          </a:bodyPr>
          <a:lstStyle/>
          <a:p>
            <a:r>
              <a:rPr lang="en-US" dirty="0"/>
              <a:t>Exploratory analyses also showed a positive association with working memory and verbal fluency.</a:t>
            </a:r>
          </a:p>
        </p:txBody>
      </p:sp>
    </p:spTree>
    <p:extLst>
      <p:ext uri="{BB962C8B-B14F-4D97-AF65-F5344CB8AC3E}">
        <p14:creationId xmlns:p14="http://schemas.microsoft.com/office/powerpoint/2010/main" val="2363429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C3C26-0011-4B1A-8943-C10C6418A41B}"/>
              </a:ext>
            </a:extLst>
          </p:cNvPr>
          <p:cNvSpPr>
            <a:spLocks noGrp="1"/>
          </p:cNvSpPr>
          <p:nvPr>
            <p:ph type="title"/>
          </p:nvPr>
        </p:nvSpPr>
        <p:spPr>
          <a:xfrm>
            <a:off x="609600" y="533400"/>
            <a:ext cx="10363200" cy="990600"/>
          </a:xfrm>
        </p:spPr>
        <p:txBody>
          <a:bodyPr>
            <a:noAutofit/>
          </a:bodyPr>
          <a:lstStyle/>
          <a:p>
            <a:pPr algn="ctr"/>
            <a:r>
              <a:rPr lang="en-US" sz="3200" b="1" dirty="0"/>
              <a:t>Relation of aerobic activity to cognition and well-being in chronic mild traumatic brain injury (TBI): A LIMBIC-CENC study</a:t>
            </a:r>
          </a:p>
        </p:txBody>
      </p:sp>
      <p:sp>
        <p:nvSpPr>
          <p:cNvPr id="3" name="Content Placeholder 2">
            <a:extLst>
              <a:ext uri="{FF2B5EF4-FFF2-40B4-BE49-F238E27FC236}">
                <a16:creationId xmlns:a16="http://schemas.microsoft.com/office/drawing/2014/main" id="{0901DBCE-2D36-4CC5-BAE4-2F305985E352}"/>
              </a:ext>
            </a:extLst>
          </p:cNvPr>
          <p:cNvSpPr>
            <a:spLocks noGrp="1"/>
          </p:cNvSpPr>
          <p:nvPr>
            <p:ph idx="1"/>
          </p:nvPr>
        </p:nvSpPr>
        <p:spPr>
          <a:xfrm>
            <a:off x="609600" y="1954508"/>
            <a:ext cx="9964345" cy="3693319"/>
          </a:xfrm>
        </p:spPr>
        <p:txBody>
          <a:bodyPr/>
          <a:lstStyle/>
          <a:p>
            <a:pPr marL="0" indent="0" algn="ctr">
              <a:buNone/>
            </a:pPr>
            <a:r>
              <a:rPr lang="en-US" sz="2000" b="1" dirty="0"/>
              <a:t>KEY POINTS </a:t>
            </a:r>
          </a:p>
          <a:p>
            <a:pPr>
              <a:spcBef>
                <a:spcPts val="1200"/>
              </a:spcBef>
            </a:pPr>
            <a:r>
              <a:rPr lang="en-US" sz="2000" b="1" dirty="0"/>
              <a:t>Question:  </a:t>
            </a:r>
            <a:r>
              <a:rPr lang="en-US" sz="2000" i="1" dirty="0">
                <a:solidFill>
                  <a:schemeClr val="accent5">
                    <a:lumMod val="50000"/>
                  </a:schemeClr>
                </a:solidFill>
              </a:rPr>
              <a:t>Do Servicemembers and Veterans with remote mild TBI(s) who perform more aerobic physical activity have better cognition?</a:t>
            </a:r>
          </a:p>
          <a:p>
            <a:pPr>
              <a:spcBef>
                <a:spcPts val="1200"/>
              </a:spcBef>
            </a:pPr>
            <a:r>
              <a:rPr lang="en-US" sz="2000" b="1" dirty="0">
                <a:solidFill>
                  <a:prstClr val="black"/>
                </a:solidFill>
              </a:rPr>
              <a:t>Findings Summary: </a:t>
            </a:r>
            <a:r>
              <a:rPr lang="en-US" sz="2000" i="1" dirty="0">
                <a:solidFill>
                  <a:schemeClr val="accent5">
                    <a:lumMod val="50000"/>
                  </a:schemeClr>
                </a:solidFill>
              </a:rPr>
              <a:t>Prespecified tests of executive function, learning and memory did not differ across aerobic level groups. However, regular aerobic activity was associated with better life satisfaction and perceived overall health status. Exploratory analyses also showed a positive association with working memory and verbal fluency.</a:t>
            </a:r>
          </a:p>
          <a:p>
            <a:pPr>
              <a:spcBef>
                <a:spcPts val="1200"/>
              </a:spcBef>
            </a:pPr>
            <a:r>
              <a:rPr lang="en-US" sz="2000" b="1" dirty="0"/>
              <a:t>Implications:</a:t>
            </a:r>
            <a:r>
              <a:rPr lang="en-US" sz="2000" i="1" dirty="0">
                <a:solidFill>
                  <a:schemeClr val="accent2"/>
                </a:solidFill>
              </a:rPr>
              <a:t> Regular </a:t>
            </a:r>
            <a:r>
              <a:rPr lang="en-US" sz="2000" b="1" i="1" dirty="0">
                <a:solidFill>
                  <a:schemeClr val="accent2"/>
                </a:solidFill>
              </a:rPr>
              <a:t>aerobic exercise is recommended for SMs and Veterans with chronic mild TBI</a:t>
            </a:r>
            <a:r>
              <a:rPr lang="en-US" sz="2000" i="1" dirty="0">
                <a:solidFill>
                  <a:schemeClr val="accent2"/>
                </a:solidFill>
              </a:rPr>
              <a:t>. Future longitudinal analyses should seek evidence of objective cognitive enhancement or preservation not demonstrated with this cross-sectional analysis. </a:t>
            </a:r>
            <a:endParaRPr lang="en-US" sz="2000" i="1" dirty="0">
              <a:solidFill>
                <a:schemeClr val="accent5">
                  <a:lumMod val="50000"/>
                </a:schemeClr>
              </a:solidFill>
            </a:endParaRPr>
          </a:p>
          <a:p>
            <a:endParaRPr lang="en-US" dirty="0"/>
          </a:p>
        </p:txBody>
      </p:sp>
    </p:spTree>
    <p:extLst>
      <p:ext uri="{BB962C8B-B14F-4D97-AF65-F5344CB8AC3E}">
        <p14:creationId xmlns:p14="http://schemas.microsoft.com/office/powerpoint/2010/main" val="2237834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D8F9F-353D-47C6-AFC0-9C34906CBF0E}"/>
              </a:ext>
            </a:extLst>
          </p:cNvPr>
          <p:cNvSpPr>
            <a:spLocks noGrp="1"/>
          </p:cNvSpPr>
          <p:nvPr>
            <p:ph type="title"/>
          </p:nvPr>
        </p:nvSpPr>
        <p:spPr/>
        <p:txBody>
          <a:bodyPr/>
          <a:lstStyle/>
          <a:p>
            <a:r>
              <a:rPr lang="en-US" dirty="0"/>
              <a:t>Credits and Acknowledgments</a:t>
            </a:r>
          </a:p>
        </p:txBody>
      </p:sp>
      <p:sp>
        <p:nvSpPr>
          <p:cNvPr id="5" name="Slide Number Placeholder 4">
            <a:extLst>
              <a:ext uri="{FF2B5EF4-FFF2-40B4-BE49-F238E27FC236}">
                <a16:creationId xmlns:a16="http://schemas.microsoft.com/office/drawing/2014/main" id="{615793CE-B626-489F-9555-B7BFBC815AF0}"/>
              </a:ext>
            </a:extLst>
          </p:cNvPr>
          <p:cNvSpPr>
            <a:spLocks noGrp="1"/>
          </p:cNvSpPr>
          <p:nvPr>
            <p:ph type="sldNum" sz="quarter" idx="12"/>
          </p:nvPr>
        </p:nvSpPr>
        <p:spPr/>
        <p:txBody>
          <a:bodyPr/>
          <a:lstStyle/>
          <a:p>
            <a:fld id="{4475BAEC-E2D5-4F68-A525-98065435A546}" type="slidenum">
              <a:rPr lang="en-US" smtClean="0"/>
              <a:pPr/>
              <a:t>5</a:t>
            </a:fld>
            <a:endParaRPr lang="en-US" dirty="0"/>
          </a:p>
        </p:txBody>
      </p:sp>
      <p:sp>
        <p:nvSpPr>
          <p:cNvPr id="6" name="TextBox 5">
            <a:extLst>
              <a:ext uri="{FF2B5EF4-FFF2-40B4-BE49-F238E27FC236}">
                <a16:creationId xmlns:a16="http://schemas.microsoft.com/office/drawing/2014/main" id="{031AEEC0-067D-4BC5-92A4-5CEF9E75DAEA}"/>
              </a:ext>
            </a:extLst>
          </p:cNvPr>
          <p:cNvSpPr txBox="1"/>
          <p:nvPr/>
        </p:nvSpPr>
        <p:spPr>
          <a:xfrm>
            <a:off x="287526" y="3264505"/>
            <a:ext cx="6984838" cy="3323987"/>
          </a:xfrm>
          <a:prstGeom prst="rect">
            <a:avLst/>
          </a:prstGeom>
          <a:noFill/>
          <a:ln w="6350">
            <a:solidFill>
              <a:schemeClr val="tx1"/>
            </a:solidFill>
          </a:ln>
        </p:spPr>
        <p:txBody>
          <a:bodyPr wrap="square" rtlCol="0">
            <a:spAutoFit/>
          </a:bodyPr>
          <a:lstStyle/>
          <a:p>
            <a:pPr algn="ctr"/>
            <a:r>
              <a:rPr lang="en-US" sz="1400" b="1" dirty="0"/>
              <a:t>COI, Funding Acknowledgements, &amp; Disclaimers</a:t>
            </a:r>
          </a:p>
          <a:p>
            <a:pPr marL="285750" indent="-182880">
              <a:buFont typeface="Arial" panose="020B0604020202020204" pitchFamily="34" charset="0"/>
              <a:buChar char="•"/>
            </a:pPr>
            <a:r>
              <a:rPr lang="en-US" sz="1400" dirty="0"/>
              <a:t>There are no conflicts of interest for the authors to report in association with this project or presentation. </a:t>
            </a:r>
          </a:p>
          <a:p>
            <a:pPr marL="285750" indent="-182880">
              <a:buFont typeface="Arial" panose="020B0604020202020204" pitchFamily="34" charset="0"/>
              <a:buChar char="•"/>
            </a:pPr>
            <a:r>
              <a:rPr lang="en-US" sz="1400" dirty="0"/>
              <a:t>This work was supported by the Assistant Secretary of Defense for Health Affairs endorsed by the Department of Defense, through the Psychological Health/Traumatic Brain Injury Research Program Long-Term Impact of Military-Relevant Brain Injury Consortium (LIMBIC) Award/W81XWH-18-PH/TBIRP-LIMBIC under Awards No. W81XWH1920067 and W81XWH-13-2-0095, and by the U.S. Department of Veterans Affairs Awards No. I01 CX002097, I01 CX002096, I01 HX003155, I01 RX003444, I01 RX003443, I01 RX003442, I01 CX001135, I01 CX001246, I01 RX001774, I01 RX 001135, I01 RX 002076, I01 RX 001880, I01 RX 002172, I01 RX 002173, I01 RX 002171, I01 RX 002174, and I01 RX 002170. The U.S. Army Medical Research Acquisition Activity, 839 Chandler Street, Fort Detrick MD 21702-5014 is the awarding and administering acquisition office. </a:t>
            </a:r>
          </a:p>
          <a:p>
            <a:pPr marL="285750" indent="-182880">
              <a:buFont typeface="Arial" panose="020B0604020202020204" pitchFamily="34" charset="0"/>
              <a:buChar char="•"/>
            </a:pPr>
            <a:r>
              <a:rPr lang="en-US" sz="1400" dirty="0"/>
              <a:t>Opinions, interpretations, conclusions and recommendations are those of the author and are not necessarily endorsed by the Department of Defense or Veterans Affairs.</a:t>
            </a:r>
          </a:p>
        </p:txBody>
      </p:sp>
      <p:sp>
        <p:nvSpPr>
          <p:cNvPr id="7" name="TextBox 6">
            <a:extLst>
              <a:ext uri="{FF2B5EF4-FFF2-40B4-BE49-F238E27FC236}">
                <a16:creationId xmlns:a16="http://schemas.microsoft.com/office/drawing/2014/main" id="{9EE5F417-3F54-48A4-9DA6-5D651753AC9E}"/>
              </a:ext>
            </a:extLst>
          </p:cNvPr>
          <p:cNvSpPr txBox="1"/>
          <p:nvPr/>
        </p:nvSpPr>
        <p:spPr>
          <a:xfrm>
            <a:off x="480032" y="1776139"/>
            <a:ext cx="6792332" cy="1323439"/>
          </a:xfrm>
          <a:prstGeom prst="rect">
            <a:avLst/>
          </a:prstGeom>
          <a:noFill/>
        </p:spPr>
        <p:txBody>
          <a:bodyPr wrap="square" rtlCol="0">
            <a:spAutoFit/>
          </a:bodyPr>
          <a:lstStyle/>
          <a:p>
            <a:pPr marL="190470" defTabSz="548552">
              <a:defRPr/>
            </a:pPr>
            <a:r>
              <a:rPr lang="en-US" sz="1600" dirty="0">
                <a:solidFill>
                  <a:srgbClr val="002060"/>
                </a:solidFill>
                <a:latin typeface="Calibri"/>
                <a:ea typeface="ＭＳ Ｐゴシック" charset="0"/>
                <a:cs typeface="ＭＳ Ｐゴシック" charset="0"/>
              </a:rPr>
              <a:t>William C Walker, MD</a:t>
            </a:r>
            <a:r>
              <a:rPr lang="en-US" sz="1600" baseline="30000" dirty="0">
                <a:solidFill>
                  <a:srgbClr val="002060"/>
                </a:solidFill>
                <a:latin typeface="Calibri"/>
                <a:ea typeface="ＭＳ Ｐゴシック" charset="0"/>
                <a:cs typeface="ＭＳ Ｐゴシック" charset="0"/>
              </a:rPr>
              <a:t>1,2</a:t>
            </a:r>
            <a:r>
              <a:rPr lang="en-US" sz="1600" dirty="0">
                <a:solidFill>
                  <a:srgbClr val="002060"/>
                </a:solidFill>
                <a:latin typeface="Calibri"/>
                <a:ea typeface="ＭＳ Ｐゴシック" charset="0"/>
                <a:cs typeface="ＭＳ Ｐゴシック" charset="0"/>
              </a:rPr>
              <a:t>, Brennan Wright, MD</a:t>
            </a:r>
            <a:r>
              <a:rPr lang="en-US" sz="1600" baseline="30000" dirty="0">
                <a:solidFill>
                  <a:srgbClr val="002060"/>
                </a:solidFill>
                <a:latin typeface="Calibri"/>
                <a:ea typeface="ＭＳ Ｐゴシック" charset="0"/>
                <a:cs typeface="ＭＳ Ｐゴシック" charset="0"/>
              </a:rPr>
              <a:t>1</a:t>
            </a:r>
            <a:r>
              <a:rPr lang="en-US" sz="1600" dirty="0">
                <a:solidFill>
                  <a:srgbClr val="002060"/>
                </a:solidFill>
                <a:latin typeface="Calibri"/>
                <a:ea typeface="ＭＳ Ｐゴシック" charset="0"/>
                <a:cs typeface="ＭＳ Ｐゴシック" charset="0"/>
              </a:rPr>
              <a:t>, Chong Zhang</a:t>
            </a:r>
            <a:r>
              <a:rPr lang="en-US" sz="1600" baseline="30000" dirty="0">
                <a:solidFill>
                  <a:srgbClr val="002060"/>
                </a:solidFill>
                <a:latin typeface="Calibri"/>
                <a:ea typeface="ＭＳ Ｐゴシック" charset="0"/>
                <a:cs typeface="ＭＳ Ｐゴシック" charset="0"/>
              </a:rPr>
              <a:t>3</a:t>
            </a:r>
            <a:r>
              <a:rPr lang="en-US" sz="1600" dirty="0">
                <a:solidFill>
                  <a:srgbClr val="002060"/>
                </a:solidFill>
                <a:latin typeface="Calibri"/>
                <a:ea typeface="ＭＳ Ｐゴシック" charset="0"/>
                <a:cs typeface="ＭＳ Ｐゴシック" charset="0"/>
              </a:rPr>
              <a:t>, Amol Karmarkar, PhD</a:t>
            </a:r>
            <a:r>
              <a:rPr lang="en-US" sz="1600" baseline="30000" dirty="0">
                <a:solidFill>
                  <a:srgbClr val="002060"/>
                </a:solidFill>
                <a:latin typeface="Calibri"/>
                <a:ea typeface="ＭＳ Ｐゴシック" charset="0"/>
                <a:cs typeface="ＭＳ Ｐゴシック" charset="0"/>
              </a:rPr>
              <a:t>1,4</a:t>
            </a:r>
            <a:r>
              <a:rPr lang="en-US" sz="1600" dirty="0">
                <a:solidFill>
                  <a:srgbClr val="002060"/>
                </a:solidFill>
                <a:latin typeface="Calibri"/>
                <a:ea typeface="ＭＳ Ｐゴシック" charset="0"/>
                <a:cs typeface="ＭＳ Ｐゴシック" charset="0"/>
              </a:rPr>
              <a:t>, James M Bjork, PhD</a:t>
            </a:r>
            <a:r>
              <a:rPr lang="en-US" sz="1600" baseline="30000" dirty="0">
                <a:solidFill>
                  <a:srgbClr val="002060"/>
                </a:solidFill>
                <a:latin typeface="Calibri"/>
                <a:ea typeface="ＭＳ Ｐゴシック" charset="0"/>
                <a:cs typeface="ＭＳ Ｐゴシック" charset="0"/>
              </a:rPr>
              <a:t>5</a:t>
            </a:r>
            <a:r>
              <a:rPr lang="en-US" sz="1600" dirty="0">
                <a:solidFill>
                  <a:srgbClr val="002060"/>
                </a:solidFill>
                <a:latin typeface="Calibri"/>
                <a:ea typeface="ＭＳ Ｐゴシック" charset="0"/>
                <a:cs typeface="ＭＳ Ｐゴシック" charset="0"/>
              </a:rPr>
              <a:t>, Mary Jo Pugh, PhD</a:t>
            </a:r>
            <a:r>
              <a:rPr lang="en-US" sz="1600" baseline="30000" dirty="0">
                <a:solidFill>
                  <a:srgbClr val="002060"/>
                </a:solidFill>
                <a:latin typeface="Calibri"/>
                <a:ea typeface="ＭＳ Ｐゴシック" charset="0"/>
                <a:cs typeface="ＭＳ Ｐゴシック" charset="0"/>
              </a:rPr>
              <a:t>6,7</a:t>
            </a:r>
            <a:r>
              <a:rPr lang="en-US" sz="1600" dirty="0">
                <a:solidFill>
                  <a:srgbClr val="002060"/>
                </a:solidFill>
                <a:latin typeface="Calibri"/>
                <a:ea typeface="ＭＳ Ｐゴシック" charset="0"/>
                <a:cs typeface="ＭＳ Ｐゴシック" charset="0"/>
              </a:rPr>
              <a:t>, Cooper B Hodges, PhD</a:t>
            </a:r>
            <a:r>
              <a:rPr lang="en-US" sz="1600" baseline="30000" dirty="0">
                <a:solidFill>
                  <a:srgbClr val="002060"/>
                </a:solidFill>
                <a:latin typeface="Calibri"/>
                <a:ea typeface="ＭＳ Ｐゴシック" charset="0"/>
                <a:cs typeface="ＭＳ Ｐゴシック" charset="0"/>
              </a:rPr>
              <a:t>1,8</a:t>
            </a:r>
            <a:r>
              <a:rPr lang="en-US" sz="1600" dirty="0">
                <a:solidFill>
                  <a:srgbClr val="002060"/>
                </a:solidFill>
                <a:latin typeface="Calibri"/>
                <a:ea typeface="ＭＳ Ｐゴシック" charset="0"/>
                <a:cs typeface="ＭＳ Ｐゴシック" charset="0"/>
              </a:rPr>
              <a:t>, Sarah L Martindale, PhD</a:t>
            </a:r>
            <a:r>
              <a:rPr lang="en-US" sz="1600" baseline="30000" dirty="0">
                <a:solidFill>
                  <a:srgbClr val="002060"/>
                </a:solidFill>
                <a:latin typeface="Calibri"/>
                <a:ea typeface="ＭＳ Ｐゴシック" charset="0"/>
                <a:cs typeface="ＭＳ Ｐゴシック" charset="0"/>
              </a:rPr>
              <a:t>9,10</a:t>
            </a:r>
            <a:r>
              <a:rPr lang="en-US" sz="1600" dirty="0">
                <a:solidFill>
                  <a:srgbClr val="002060"/>
                </a:solidFill>
                <a:latin typeface="Calibri"/>
                <a:ea typeface="ＭＳ Ｐゴシック" charset="0"/>
                <a:cs typeface="ＭＳ Ｐゴシック" charset="0"/>
              </a:rPr>
              <a:t>, Elisabeth A Wilde, PhD</a:t>
            </a:r>
            <a:r>
              <a:rPr lang="en-US" sz="1600" baseline="30000" dirty="0">
                <a:solidFill>
                  <a:srgbClr val="002060"/>
                </a:solidFill>
                <a:latin typeface="Calibri"/>
                <a:ea typeface="ＭＳ Ｐゴシック" charset="0"/>
                <a:cs typeface="ＭＳ Ｐゴシック" charset="0"/>
              </a:rPr>
              <a:t>11,12,13</a:t>
            </a:r>
            <a:r>
              <a:rPr lang="en-US" sz="1600" dirty="0">
                <a:solidFill>
                  <a:srgbClr val="002060"/>
                </a:solidFill>
                <a:latin typeface="Calibri"/>
                <a:ea typeface="ＭＳ Ｐゴシック" charset="0"/>
                <a:cs typeface="ＭＳ Ｐゴシック" charset="0"/>
              </a:rPr>
              <a:t>, Kimbra Kenney, MD</a:t>
            </a:r>
            <a:r>
              <a:rPr lang="en-US" sz="1600" baseline="30000" dirty="0">
                <a:solidFill>
                  <a:srgbClr val="002060"/>
                </a:solidFill>
                <a:latin typeface="Calibri"/>
                <a:ea typeface="ＭＳ Ｐゴシック" charset="0"/>
                <a:cs typeface="ＭＳ Ｐゴシック" charset="0"/>
              </a:rPr>
              <a:t>14</a:t>
            </a:r>
            <a:r>
              <a:rPr lang="en-US" sz="1600" dirty="0">
                <a:solidFill>
                  <a:srgbClr val="002060"/>
                </a:solidFill>
                <a:latin typeface="Calibri"/>
                <a:ea typeface="ＭＳ Ｐゴシック" charset="0"/>
                <a:cs typeface="ＭＳ Ｐゴシック" charset="0"/>
              </a:rPr>
              <a:t>, Scott D McDonald, PhD</a:t>
            </a:r>
            <a:r>
              <a:rPr lang="en-US" sz="1600" baseline="30000" dirty="0">
                <a:solidFill>
                  <a:srgbClr val="002060"/>
                </a:solidFill>
                <a:latin typeface="Calibri"/>
                <a:ea typeface="ＭＳ Ｐゴシック" charset="0"/>
                <a:cs typeface="ＭＳ Ｐゴシック" charset="0"/>
              </a:rPr>
              <a:t>1,15,16</a:t>
            </a:r>
            <a:r>
              <a:rPr lang="en-US" sz="1600" dirty="0">
                <a:solidFill>
                  <a:srgbClr val="002060"/>
                </a:solidFill>
                <a:latin typeface="Calibri"/>
                <a:ea typeface="ＭＳ Ｐゴシック" charset="0"/>
                <a:cs typeface="ＭＳ Ｐゴシック" charset="0"/>
              </a:rPr>
              <a:t>, Randall S. Scheibel, PhD</a:t>
            </a:r>
            <a:r>
              <a:rPr lang="en-US" sz="1600" baseline="30000" dirty="0">
                <a:solidFill>
                  <a:srgbClr val="002060"/>
                </a:solidFill>
                <a:latin typeface="Calibri"/>
                <a:ea typeface="ＭＳ Ｐゴシック" charset="0"/>
                <a:cs typeface="ＭＳ Ｐゴシック" charset="0"/>
              </a:rPr>
              <a:t>13,17</a:t>
            </a:r>
            <a:r>
              <a:rPr lang="en-US" sz="1600" dirty="0">
                <a:solidFill>
                  <a:srgbClr val="002060"/>
                </a:solidFill>
                <a:latin typeface="Calibri"/>
                <a:ea typeface="ＭＳ Ｐゴシック" charset="0"/>
                <a:cs typeface="ＭＳ Ｐゴシック" charset="0"/>
              </a:rPr>
              <a:t>, Mary R. Newsome, PhD</a:t>
            </a:r>
            <a:r>
              <a:rPr lang="en-US" sz="1600" baseline="30000" dirty="0">
                <a:solidFill>
                  <a:srgbClr val="002060"/>
                </a:solidFill>
                <a:latin typeface="Calibri"/>
                <a:ea typeface="ＭＳ Ｐゴシック" charset="0"/>
                <a:cs typeface="ＭＳ Ｐゴシック" charset="0"/>
              </a:rPr>
              <a:t>13,17</a:t>
            </a:r>
            <a:r>
              <a:rPr lang="en-US" sz="1600" dirty="0">
                <a:solidFill>
                  <a:srgbClr val="002060"/>
                </a:solidFill>
                <a:latin typeface="Calibri"/>
                <a:ea typeface="ＭＳ Ｐゴシック" charset="0"/>
                <a:cs typeface="ＭＳ Ｐゴシック" charset="0"/>
              </a:rPr>
              <a:t>, Lawrence J Cook, PhD,</a:t>
            </a:r>
            <a:r>
              <a:rPr lang="en-US" sz="1600" baseline="30000" dirty="0">
                <a:solidFill>
                  <a:srgbClr val="002060"/>
                </a:solidFill>
                <a:latin typeface="Calibri"/>
                <a:ea typeface="ＭＳ Ｐゴシック" charset="0"/>
                <a:cs typeface="ＭＳ Ｐゴシック" charset="0"/>
              </a:rPr>
              <a:t>18</a:t>
            </a:r>
            <a:r>
              <a:rPr lang="en-US" sz="1600" dirty="0">
                <a:solidFill>
                  <a:srgbClr val="002060"/>
                </a:solidFill>
                <a:latin typeface="Calibri"/>
                <a:ea typeface="ＭＳ Ｐゴシック" charset="0"/>
                <a:cs typeface="ＭＳ Ｐゴシック" charset="0"/>
              </a:rPr>
              <a:t>.</a:t>
            </a:r>
            <a:r>
              <a:rPr lang="en-US" sz="1600" baseline="30000" dirty="0">
                <a:solidFill>
                  <a:srgbClr val="002060"/>
                </a:solidFill>
                <a:latin typeface="Calibri"/>
                <a:ea typeface="ＭＳ Ｐゴシック" charset="0"/>
                <a:cs typeface="ＭＳ Ｐゴシック" charset="0"/>
              </a:rPr>
              <a:t> </a:t>
            </a:r>
          </a:p>
        </p:txBody>
      </p:sp>
      <p:sp>
        <p:nvSpPr>
          <p:cNvPr id="8" name="TextBox 7">
            <a:extLst>
              <a:ext uri="{FF2B5EF4-FFF2-40B4-BE49-F238E27FC236}">
                <a16:creationId xmlns:a16="http://schemas.microsoft.com/office/drawing/2014/main" id="{E5F9DF39-AB0B-4078-94B2-F58221A9CD80}"/>
              </a:ext>
            </a:extLst>
          </p:cNvPr>
          <p:cNvSpPr txBox="1"/>
          <p:nvPr/>
        </p:nvSpPr>
        <p:spPr>
          <a:xfrm>
            <a:off x="7539246" y="533400"/>
            <a:ext cx="4521218" cy="5170646"/>
          </a:xfrm>
          <a:prstGeom prst="rect">
            <a:avLst/>
          </a:prstGeom>
          <a:noFill/>
        </p:spPr>
        <p:txBody>
          <a:bodyPr wrap="square" rtlCol="0">
            <a:spAutoFit/>
          </a:bodyPr>
          <a:lstStyle/>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Department of PM&amp;R, School of Medicine, Virginia Commonwealth University (VCU), Richmond, VA.  </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PM&amp;R Service, Richmond Veterans Affairs Medical Center (VAMC)</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Division of Epidemiology, Department of Internal Medicine, University of Utah, Salt Lake City, UT</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Sheltering Arms Institute, Richmond, VA</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Departments of Psychiatry, Pharmacology and Toxicology, PM&amp;R, Institute for Drug and Alcohol Studies, VCU</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VA Salt Lake City IDEAS Center for Innovation</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Department of Internal Medicine, University of Utah School of Medicine, Salt Lake City, UT</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Research Service Line, Washington, D.C. VA Medical Center, Washington, District of Columbia, USA</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Research &amp; Academic Affairs Service Line, W. G. (Bill) Hefner VA Healthcare System, Salisbury, NC, USA</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Department of Physiology &amp; Pharmacology, Wake Forest School of Medicine, Winston-Salem, NC, USA</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George E. </a:t>
            </a:r>
            <a:r>
              <a:rPr lang="en-US" sz="1100" dirty="0" err="1">
                <a:solidFill>
                  <a:srgbClr val="002060"/>
                </a:solidFill>
                <a:latin typeface="Calibri" panose="020F0502020204030204" pitchFamily="34" charset="0"/>
                <a:ea typeface="ＭＳ Ｐゴシック" charset="0"/>
                <a:cs typeface="ＭＳ Ｐゴシック" charset="0"/>
              </a:rPr>
              <a:t>Wahlen</a:t>
            </a:r>
            <a:r>
              <a:rPr lang="en-US" sz="1100" dirty="0">
                <a:solidFill>
                  <a:srgbClr val="002060"/>
                </a:solidFill>
                <a:latin typeface="Calibri" panose="020F0502020204030204" pitchFamily="34" charset="0"/>
                <a:ea typeface="ＭＳ Ｐゴシック" charset="0"/>
                <a:cs typeface="ＭＳ Ｐゴシック" charset="0"/>
              </a:rPr>
              <a:t> VA Salt Lake City Healthcare System, Salt Lake City, UT, USA</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Department of Neurology, University of Utah, Salt Lake City, UT USA</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H. Ben Taub Department of Physical Medicine and Rehabilitation, Baylor College of Medicine, Houston, TX, USA</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Uniformed Services University of the Health Sciences, Bethesda, MD, USA</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Mental Health Service, Central Virginia VA Health Care System, Richmond, VA, USA</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Department of Psychology, Virginia Commonwealth University, Richmond, VA, USA</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Michael E. </a:t>
            </a:r>
            <a:r>
              <a:rPr lang="en-US" sz="1100" dirty="0" err="1">
                <a:solidFill>
                  <a:srgbClr val="002060"/>
                </a:solidFill>
                <a:latin typeface="Calibri" panose="020F0502020204030204" pitchFamily="34" charset="0"/>
                <a:ea typeface="ＭＳ Ｐゴシック" charset="0"/>
                <a:cs typeface="ＭＳ Ｐゴシック" charset="0"/>
              </a:rPr>
              <a:t>DeBakey</a:t>
            </a:r>
            <a:r>
              <a:rPr lang="en-US" sz="1100" dirty="0">
                <a:solidFill>
                  <a:srgbClr val="002060"/>
                </a:solidFill>
                <a:latin typeface="Calibri" panose="020F0502020204030204" pitchFamily="34" charset="0"/>
                <a:ea typeface="ＭＳ Ｐゴシック" charset="0"/>
                <a:cs typeface="ＭＳ Ｐゴシック" charset="0"/>
              </a:rPr>
              <a:t> Veterans Affairs Medical Center, Houston, TX, USA</a:t>
            </a:r>
          </a:p>
          <a:p>
            <a:pPr marL="154756" indent="-154756" defTabSz="548552">
              <a:buFont typeface="+mj-lt"/>
              <a:buAutoNum type="arabicPeriod"/>
              <a:defRPr/>
            </a:pPr>
            <a:r>
              <a:rPr lang="en-US" sz="1100" dirty="0">
                <a:solidFill>
                  <a:srgbClr val="002060"/>
                </a:solidFill>
                <a:latin typeface="Calibri" panose="020F0502020204030204" pitchFamily="34" charset="0"/>
                <a:ea typeface="ＭＳ Ｐゴシック" charset="0"/>
                <a:cs typeface="ＭＳ Ｐゴシック" charset="0"/>
              </a:rPr>
              <a:t>Department of Pediatrics, University of Utah, Salt Lake City, UT USA</a:t>
            </a:r>
          </a:p>
        </p:txBody>
      </p:sp>
      <p:sp>
        <p:nvSpPr>
          <p:cNvPr id="9" name="TextBox 8">
            <a:extLst>
              <a:ext uri="{FF2B5EF4-FFF2-40B4-BE49-F238E27FC236}">
                <a16:creationId xmlns:a16="http://schemas.microsoft.com/office/drawing/2014/main" id="{1412B95D-7E2D-4452-9C78-5AB13829434F}"/>
              </a:ext>
            </a:extLst>
          </p:cNvPr>
          <p:cNvSpPr txBox="1"/>
          <p:nvPr/>
        </p:nvSpPr>
        <p:spPr>
          <a:xfrm>
            <a:off x="597244" y="1498075"/>
            <a:ext cx="6097604" cy="369332"/>
          </a:xfrm>
          <a:prstGeom prst="rect">
            <a:avLst/>
          </a:prstGeom>
          <a:noFill/>
        </p:spPr>
        <p:txBody>
          <a:bodyPr wrap="square">
            <a:spAutoFit/>
          </a:bodyPr>
          <a:lstStyle/>
          <a:p>
            <a:pPr algn="ctr"/>
            <a:r>
              <a:rPr lang="en-US" sz="1800" b="1" dirty="0"/>
              <a:t>Presenter and Authors:</a:t>
            </a:r>
          </a:p>
        </p:txBody>
      </p:sp>
    </p:spTree>
    <p:extLst>
      <p:ext uri="{BB962C8B-B14F-4D97-AF65-F5344CB8AC3E}">
        <p14:creationId xmlns:p14="http://schemas.microsoft.com/office/powerpoint/2010/main" val="21551628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Clarit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otalTime>16888</TotalTime>
  <Words>1147</Words>
  <Application>Microsoft Office PowerPoint</Application>
  <PresentationFormat>Widescreen</PresentationFormat>
  <Paragraphs>70</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1_Clarity</vt:lpstr>
      <vt:lpstr>PowerPoint Presentation</vt:lpstr>
      <vt:lpstr>PowerPoint Presentation</vt:lpstr>
      <vt:lpstr>Abbreviated Results of Prespecified Secondary Outcomes</vt:lpstr>
      <vt:lpstr>Relation of aerobic activity to cognition and well-being in chronic mild traumatic brain injury (TBI): A LIMBIC-CENC study</vt:lpstr>
      <vt:lpstr>Credits and Acknowledgments</vt:lpstr>
    </vt:vector>
  </TitlesOfParts>
  <Company>Virginia Commonwealth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Chronic Effects of Neurotrauma Consortium  Government Steering Committee Meeting  SEPTEMBER , 2016</dc:title>
  <dc:creator>James Kevin Sickinger</dc:creator>
  <cp:lastModifiedBy>WILLIAM Walker</cp:lastModifiedBy>
  <cp:revision>497</cp:revision>
  <cp:lastPrinted>2018-05-08T18:54:10Z</cp:lastPrinted>
  <dcterms:created xsi:type="dcterms:W3CDTF">2016-09-19T16:41:10Z</dcterms:created>
  <dcterms:modified xsi:type="dcterms:W3CDTF">2023-03-10T21:28:04Z</dcterms:modified>
</cp:coreProperties>
</file>