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698" r:id="rId2"/>
    <p:sldId id="699" r:id="rId3"/>
    <p:sldId id="538" r:id="rId4"/>
    <p:sldId id="579" r:id="rId5"/>
    <p:sldId id="379" r:id="rId6"/>
    <p:sldId id="358" r:id="rId7"/>
    <p:sldId id="537" r:id="rId8"/>
    <p:sldId id="700" r:id="rId9"/>
    <p:sldId id="701" r:id="rId10"/>
    <p:sldId id="702" r:id="rId11"/>
    <p:sldId id="703" r:id="rId12"/>
    <p:sldId id="706" r:id="rId13"/>
    <p:sldId id="707" r:id="rId14"/>
    <p:sldId id="270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0B2D8-6E56-4E42-A2DF-98789DD5DD3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6B3DE4-CBBA-4FD3-BFC4-FEF8A8F424E9}">
      <dgm:prSet/>
      <dgm:spPr/>
      <dgm:t>
        <a:bodyPr/>
        <a:lstStyle/>
        <a:p>
          <a:r>
            <a:rPr lang="en-US" b="1" dirty="0"/>
            <a:t>Retrospective Database study (PI: Yaffe)</a:t>
          </a:r>
          <a:endParaRPr lang="en-US" dirty="0"/>
        </a:p>
      </dgm:t>
    </dgm:pt>
    <dgm:pt modelId="{3983CA1A-5D22-44C7-959D-C049E79BD761}" type="parTrans" cxnId="{CE006809-1094-445C-8589-F3485D48984A}">
      <dgm:prSet/>
      <dgm:spPr/>
      <dgm:t>
        <a:bodyPr/>
        <a:lstStyle/>
        <a:p>
          <a:endParaRPr lang="en-US"/>
        </a:p>
      </dgm:t>
    </dgm:pt>
    <dgm:pt modelId="{D95522F2-30F7-4B72-8E7B-FC1177448F3B}" type="sibTrans" cxnId="{CE006809-1094-445C-8589-F3485D48984A}">
      <dgm:prSet/>
      <dgm:spPr/>
      <dgm:t>
        <a:bodyPr/>
        <a:lstStyle/>
        <a:p>
          <a:endParaRPr lang="en-US"/>
        </a:p>
      </dgm:t>
    </dgm:pt>
    <dgm:pt modelId="{C0E0DB42-D201-4A27-B10E-425BF22232CD}">
      <dgm:prSet/>
      <dgm:spPr/>
      <dgm:t>
        <a:bodyPr/>
        <a:lstStyle/>
        <a:p>
          <a:r>
            <a:rPr lang="en-US" b="1" dirty="0"/>
            <a:t>Phenotyping study (PI: Pugh)</a:t>
          </a:r>
          <a:endParaRPr lang="en-US" dirty="0"/>
        </a:p>
      </dgm:t>
    </dgm:pt>
    <dgm:pt modelId="{0106A9AA-6D77-4FAD-8C04-9D320BBDA35C}" type="parTrans" cxnId="{C7F190EC-F0F6-4B38-91FB-F0D8526019BB}">
      <dgm:prSet/>
      <dgm:spPr/>
      <dgm:t>
        <a:bodyPr/>
        <a:lstStyle/>
        <a:p>
          <a:endParaRPr lang="en-US"/>
        </a:p>
      </dgm:t>
    </dgm:pt>
    <dgm:pt modelId="{469542AD-17D2-4CF9-984E-E44D062CB886}" type="sibTrans" cxnId="{C7F190EC-F0F6-4B38-91FB-F0D8526019BB}">
      <dgm:prSet/>
      <dgm:spPr/>
      <dgm:t>
        <a:bodyPr/>
        <a:lstStyle/>
        <a:p>
          <a:endParaRPr lang="en-US"/>
        </a:p>
      </dgm:t>
    </dgm:pt>
    <dgm:pt modelId="{52D2FB77-88F1-441F-AA9C-F3762BF9C79E}">
      <dgm:prSet/>
      <dgm:spPr/>
      <dgm:t>
        <a:bodyPr/>
        <a:lstStyle/>
        <a:p>
          <a:r>
            <a:rPr lang="en-US" b="1" dirty="0"/>
            <a:t>Health Economics study (PI: Dismuke)</a:t>
          </a:r>
          <a:endParaRPr lang="en-US" dirty="0"/>
        </a:p>
      </dgm:t>
    </dgm:pt>
    <dgm:pt modelId="{15AA9EFE-3F67-45E0-8681-E9F813172FF4}" type="parTrans" cxnId="{30F67C73-9854-4A1B-A4AB-F8FAF4620F33}">
      <dgm:prSet/>
      <dgm:spPr/>
      <dgm:t>
        <a:bodyPr/>
        <a:lstStyle/>
        <a:p>
          <a:endParaRPr lang="en-US"/>
        </a:p>
      </dgm:t>
    </dgm:pt>
    <dgm:pt modelId="{0E480A23-3C69-4853-BAEE-E7D5ECBCBA8B}" type="sibTrans" cxnId="{30F67C73-9854-4A1B-A4AB-F8FAF4620F33}">
      <dgm:prSet/>
      <dgm:spPr/>
      <dgm:t>
        <a:bodyPr/>
        <a:lstStyle/>
        <a:p>
          <a:endParaRPr lang="en-US"/>
        </a:p>
      </dgm:t>
    </dgm:pt>
    <dgm:pt modelId="{DC1A282D-5E77-4CF5-9376-FC5A70509200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Prospective Longitudinal Study (PI: Walker)</a:t>
          </a:r>
          <a:endParaRPr lang="en-US" dirty="0">
            <a:solidFill>
              <a:srgbClr val="FFFF00"/>
            </a:solidFill>
          </a:endParaRPr>
        </a:p>
      </dgm:t>
    </dgm:pt>
    <dgm:pt modelId="{E082E2F8-C611-4B85-8A4B-FBB5AC5BF795}" type="parTrans" cxnId="{1AA453DC-853F-4233-B548-E070BC3FC818}">
      <dgm:prSet/>
      <dgm:spPr/>
      <dgm:t>
        <a:bodyPr/>
        <a:lstStyle/>
        <a:p>
          <a:endParaRPr lang="en-US"/>
        </a:p>
      </dgm:t>
    </dgm:pt>
    <dgm:pt modelId="{110FC9D5-ED3E-4F39-9E19-6A8DA1B90101}" type="sibTrans" cxnId="{1AA453DC-853F-4233-B548-E070BC3FC818}">
      <dgm:prSet/>
      <dgm:spPr/>
      <dgm:t>
        <a:bodyPr/>
        <a:lstStyle/>
        <a:p>
          <a:endParaRPr lang="en-US"/>
        </a:p>
      </dgm:t>
    </dgm:pt>
    <dgm:pt modelId="{EBD749E2-9656-4E5E-B554-C796192764CE}">
      <dgm:prSet/>
      <dgm:spPr/>
      <dgm:t>
        <a:bodyPr/>
        <a:lstStyle/>
        <a:p>
          <a:r>
            <a:rPr lang="en-US" b="1" dirty="0"/>
            <a:t>PLS Biomarker study (PI: Kenney)</a:t>
          </a:r>
          <a:endParaRPr lang="en-US" dirty="0"/>
        </a:p>
      </dgm:t>
    </dgm:pt>
    <dgm:pt modelId="{5B7FD999-D9A6-48F4-8379-0AC5ECF0DACC}" type="parTrans" cxnId="{C8F4A272-B2C3-420B-8A74-42A413E9CD38}">
      <dgm:prSet/>
      <dgm:spPr/>
      <dgm:t>
        <a:bodyPr/>
        <a:lstStyle/>
        <a:p>
          <a:endParaRPr lang="en-US"/>
        </a:p>
      </dgm:t>
    </dgm:pt>
    <dgm:pt modelId="{333D29C1-E758-4188-9BC2-9D16AF894335}" type="sibTrans" cxnId="{C8F4A272-B2C3-420B-8A74-42A413E9CD38}">
      <dgm:prSet/>
      <dgm:spPr/>
      <dgm:t>
        <a:bodyPr/>
        <a:lstStyle/>
        <a:p>
          <a:endParaRPr lang="en-US"/>
        </a:p>
      </dgm:t>
    </dgm:pt>
    <dgm:pt modelId="{0C331FD6-BFBF-4BE4-ABC1-9B6D9136C50C}">
      <dgm:prSet/>
      <dgm:spPr/>
      <dgm:t>
        <a:bodyPr/>
        <a:lstStyle/>
        <a:p>
          <a:r>
            <a:rPr lang="en-US" b="1" dirty="0"/>
            <a:t>PLS Imaging Study (PI: Wilde)</a:t>
          </a:r>
          <a:endParaRPr lang="en-US" dirty="0"/>
        </a:p>
      </dgm:t>
    </dgm:pt>
    <dgm:pt modelId="{04CA677B-D50A-41A9-A9E7-DC75293E0228}" type="parTrans" cxnId="{8285EA2B-43A3-44F9-A70E-1B44A2212A69}">
      <dgm:prSet/>
      <dgm:spPr/>
      <dgm:t>
        <a:bodyPr/>
        <a:lstStyle/>
        <a:p>
          <a:endParaRPr lang="en-US"/>
        </a:p>
      </dgm:t>
    </dgm:pt>
    <dgm:pt modelId="{83A50D16-F09F-4536-9B91-13CD8604C3CC}" type="sibTrans" cxnId="{8285EA2B-43A3-44F9-A70E-1B44A2212A69}">
      <dgm:prSet/>
      <dgm:spPr/>
      <dgm:t>
        <a:bodyPr/>
        <a:lstStyle/>
        <a:p>
          <a:endParaRPr lang="en-US"/>
        </a:p>
      </dgm:t>
    </dgm:pt>
    <dgm:pt modelId="{04BFCABC-63B8-6744-985F-53A866D2A40E}" type="pres">
      <dgm:prSet presAssocID="{6FA0B2D8-6E56-4E42-A2DF-98789DD5DD32}" presName="linear" presStyleCnt="0">
        <dgm:presLayoutVars>
          <dgm:animLvl val="lvl"/>
          <dgm:resizeHandles val="exact"/>
        </dgm:presLayoutVars>
      </dgm:prSet>
      <dgm:spPr/>
    </dgm:pt>
    <dgm:pt modelId="{40BBF2E1-1A6F-7645-83E9-2C493DD7BB3E}" type="pres">
      <dgm:prSet presAssocID="{286B3DE4-CBBA-4FD3-BFC4-FEF8A8F424E9}" presName="parentText" presStyleLbl="node1" presStyleIdx="0" presStyleCnt="6" custLinFactY="-16433" custLinFactNeighborX="-356" custLinFactNeighborY="-100000">
        <dgm:presLayoutVars>
          <dgm:chMax val="0"/>
          <dgm:bulletEnabled val="1"/>
        </dgm:presLayoutVars>
      </dgm:prSet>
      <dgm:spPr/>
    </dgm:pt>
    <dgm:pt modelId="{5846B803-B3E4-9949-856D-0E630F334B3C}" type="pres">
      <dgm:prSet presAssocID="{D95522F2-30F7-4B72-8E7B-FC1177448F3B}" presName="spacer" presStyleCnt="0"/>
      <dgm:spPr/>
    </dgm:pt>
    <dgm:pt modelId="{222D0F66-5C1A-1B42-9473-7956BC71CC78}" type="pres">
      <dgm:prSet presAssocID="{C0E0DB42-D201-4A27-B10E-425BF22232CD}" presName="parentText" presStyleLbl="node1" presStyleIdx="1" presStyleCnt="6" custLinFactNeighborY="-32828">
        <dgm:presLayoutVars>
          <dgm:chMax val="0"/>
          <dgm:bulletEnabled val="1"/>
        </dgm:presLayoutVars>
      </dgm:prSet>
      <dgm:spPr/>
    </dgm:pt>
    <dgm:pt modelId="{5CC3C222-8DC7-CE44-8E6B-61B475C68BD4}" type="pres">
      <dgm:prSet presAssocID="{469542AD-17D2-4CF9-984E-E44D062CB886}" presName="spacer" presStyleCnt="0"/>
      <dgm:spPr/>
    </dgm:pt>
    <dgm:pt modelId="{75D65978-8C10-B149-9309-D71D2FA47416}" type="pres">
      <dgm:prSet presAssocID="{52D2FB77-88F1-441F-AA9C-F3762BF9C79E}" presName="parentText" presStyleLbl="node1" presStyleIdx="2" presStyleCnt="6" custLinFactNeighborY="-45557">
        <dgm:presLayoutVars>
          <dgm:chMax val="0"/>
          <dgm:bulletEnabled val="1"/>
        </dgm:presLayoutVars>
      </dgm:prSet>
      <dgm:spPr/>
    </dgm:pt>
    <dgm:pt modelId="{5F54DAD8-4D85-F647-B57B-65F80D8165BF}" type="pres">
      <dgm:prSet presAssocID="{0E480A23-3C69-4853-BAEE-E7D5ECBCBA8B}" presName="spacer" presStyleCnt="0"/>
      <dgm:spPr/>
    </dgm:pt>
    <dgm:pt modelId="{4BCD2585-D52B-3D49-BA89-2B03A77842A6}" type="pres">
      <dgm:prSet presAssocID="{DC1A282D-5E77-4CF5-9376-FC5A70509200}" presName="parentText" presStyleLbl="node1" presStyleIdx="3" presStyleCnt="6" custLinFactNeighborY="10727">
        <dgm:presLayoutVars>
          <dgm:chMax val="0"/>
          <dgm:bulletEnabled val="1"/>
        </dgm:presLayoutVars>
      </dgm:prSet>
      <dgm:spPr/>
    </dgm:pt>
    <dgm:pt modelId="{D0400091-81E7-4645-A10C-C38F08430D48}" type="pres">
      <dgm:prSet presAssocID="{110FC9D5-ED3E-4F39-9E19-6A8DA1B90101}" presName="spacer" presStyleCnt="0"/>
      <dgm:spPr/>
    </dgm:pt>
    <dgm:pt modelId="{542FC790-7DCB-8642-BBFA-CD0A5E5D6008}" type="pres">
      <dgm:prSet presAssocID="{EBD749E2-9656-4E5E-B554-C796192764CE}" presName="parentText" presStyleLbl="node1" presStyleIdx="4" presStyleCnt="6" custLinFactNeighborY="31225">
        <dgm:presLayoutVars>
          <dgm:chMax val="0"/>
          <dgm:bulletEnabled val="1"/>
        </dgm:presLayoutVars>
      </dgm:prSet>
      <dgm:spPr/>
    </dgm:pt>
    <dgm:pt modelId="{FA2331D2-3F0E-5842-B3E9-401FCCB8EB93}" type="pres">
      <dgm:prSet presAssocID="{333D29C1-E758-4188-9BC2-9D16AF894335}" presName="spacer" presStyleCnt="0"/>
      <dgm:spPr/>
    </dgm:pt>
    <dgm:pt modelId="{D085B1FD-54F6-6942-9D95-E3DF5ACC6C01}" type="pres">
      <dgm:prSet presAssocID="{0C331FD6-BFBF-4BE4-ABC1-9B6D9136C50C}" presName="parentText" presStyleLbl="node1" presStyleIdx="5" presStyleCnt="6" custLinFactY="36273" custLinFactNeighborY="100000">
        <dgm:presLayoutVars>
          <dgm:chMax val="0"/>
          <dgm:bulletEnabled val="1"/>
        </dgm:presLayoutVars>
      </dgm:prSet>
      <dgm:spPr/>
    </dgm:pt>
  </dgm:ptLst>
  <dgm:cxnLst>
    <dgm:cxn modelId="{91F33701-6696-BB41-A4E5-7E6D02C8D9FE}" type="presOf" srcId="{0C331FD6-BFBF-4BE4-ABC1-9B6D9136C50C}" destId="{D085B1FD-54F6-6942-9D95-E3DF5ACC6C01}" srcOrd="0" destOrd="0" presId="urn:microsoft.com/office/officeart/2005/8/layout/vList2"/>
    <dgm:cxn modelId="{CE006809-1094-445C-8589-F3485D48984A}" srcId="{6FA0B2D8-6E56-4E42-A2DF-98789DD5DD32}" destId="{286B3DE4-CBBA-4FD3-BFC4-FEF8A8F424E9}" srcOrd="0" destOrd="0" parTransId="{3983CA1A-5D22-44C7-959D-C049E79BD761}" sibTransId="{D95522F2-30F7-4B72-8E7B-FC1177448F3B}"/>
    <dgm:cxn modelId="{A99EA111-EE95-9343-82F3-072302BA16A9}" type="presOf" srcId="{52D2FB77-88F1-441F-AA9C-F3762BF9C79E}" destId="{75D65978-8C10-B149-9309-D71D2FA47416}" srcOrd="0" destOrd="0" presId="urn:microsoft.com/office/officeart/2005/8/layout/vList2"/>
    <dgm:cxn modelId="{8285EA2B-43A3-44F9-A70E-1B44A2212A69}" srcId="{6FA0B2D8-6E56-4E42-A2DF-98789DD5DD32}" destId="{0C331FD6-BFBF-4BE4-ABC1-9B6D9136C50C}" srcOrd="5" destOrd="0" parTransId="{04CA677B-D50A-41A9-A9E7-DC75293E0228}" sibTransId="{83A50D16-F09F-4536-9B91-13CD8604C3CC}"/>
    <dgm:cxn modelId="{A1430A30-79FF-394C-ACDA-5877AC3DBEC5}" type="presOf" srcId="{DC1A282D-5E77-4CF5-9376-FC5A70509200}" destId="{4BCD2585-D52B-3D49-BA89-2B03A77842A6}" srcOrd="0" destOrd="0" presId="urn:microsoft.com/office/officeart/2005/8/layout/vList2"/>
    <dgm:cxn modelId="{2907B046-D157-9A49-BBF9-BCDC284048A3}" type="presOf" srcId="{286B3DE4-CBBA-4FD3-BFC4-FEF8A8F424E9}" destId="{40BBF2E1-1A6F-7645-83E9-2C493DD7BB3E}" srcOrd="0" destOrd="0" presId="urn:microsoft.com/office/officeart/2005/8/layout/vList2"/>
    <dgm:cxn modelId="{EB87A86D-7A0D-2A4B-A0AB-D65C5C7BB5BA}" type="presOf" srcId="{C0E0DB42-D201-4A27-B10E-425BF22232CD}" destId="{222D0F66-5C1A-1B42-9473-7956BC71CC78}" srcOrd="0" destOrd="0" presId="urn:microsoft.com/office/officeart/2005/8/layout/vList2"/>
    <dgm:cxn modelId="{C8F4A272-B2C3-420B-8A74-42A413E9CD38}" srcId="{6FA0B2D8-6E56-4E42-A2DF-98789DD5DD32}" destId="{EBD749E2-9656-4E5E-B554-C796192764CE}" srcOrd="4" destOrd="0" parTransId="{5B7FD999-D9A6-48F4-8379-0AC5ECF0DACC}" sibTransId="{333D29C1-E758-4188-9BC2-9D16AF894335}"/>
    <dgm:cxn modelId="{30F67C73-9854-4A1B-A4AB-F8FAF4620F33}" srcId="{6FA0B2D8-6E56-4E42-A2DF-98789DD5DD32}" destId="{52D2FB77-88F1-441F-AA9C-F3762BF9C79E}" srcOrd="2" destOrd="0" parTransId="{15AA9EFE-3F67-45E0-8681-E9F813172FF4}" sibTransId="{0E480A23-3C69-4853-BAEE-E7D5ECBCBA8B}"/>
    <dgm:cxn modelId="{B8EEF757-6727-884A-80DC-E0FB077D0A1E}" type="presOf" srcId="{EBD749E2-9656-4E5E-B554-C796192764CE}" destId="{542FC790-7DCB-8642-BBFA-CD0A5E5D6008}" srcOrd="0" destOrd="0" presId="urn:microsoft.com/office/officeart/2005/8/layout/vList2"/>
    <dgm:cxn modelId="{8FBC5FDA-E249-2349-9B7E-3C7114FDADD2}" type="presOf" srcId="{6FA0B2D8-6E56-4E42-A2DF-98789DD5DD32}" destId="{04BFCABC-63B8-6744-985F-53A866D2A40E}" srcOrd="0" destOrd="0" presId="urn:microsoft.com/office/officeart/2005/8/layout/vList2"/>
    <dgm:cxn modelId="{1AA453DC-853F-4233-B548-E070BC3FC818}" srcId="{6FA0B2D8-6E56-4E42-A2DF-98789DD5DD32}" destId="{DC1A282D-5E77-4CF5-9376-FC5A70509200}" srcOrd="3" destOrd="0" parTransId="{E082E2F8-C611-4B85-8A4B-FBB5AC5BF795}" sibTransId="{110FC9D5-ED3E-4F39-9E19-6A8DA1B90101}"/>
    <dgm:cxn modelId="{C7F190EC-F0F6-4B38-91FB-F0D8526019BB}" srcId="{6FA0B2D8-6E56-4E42-A2DF-98789DD5DD32}" destId="{C0E0DB42-D201-4A27-B10E-425BF22232CD}" srcOrd="1" destOrd="0" parTransId="{0106A9AA-6D77-4FAD-8C04-9D320BBDA35C}" sibTransId="{469542AD-17D2-4CF9-984E-E44D062CB886}"/>
    <dgm:cxn modelId="{35D58EF8-9256-7345-88E6-02D6337195D4}" type="presParOf" srcId="{04BFCABC-63B8-6744-985F-53A866D2A40E}" destId="{40BBF2E1-1A6F-7645-83E9-2C493DD7BB3E}" srcOrd="0" destOrd="0" presId="urn:microsoft.com/office/officeart/2005/8/layout/vList2"/>
    <dgm:cxn modelId="{3B25E117-00A0-C142-B723-16092457C9EB}" type="presParOf" srcId="{04BFCABC-63B8-6744-985F-53A866D2A40E}" destId="{5846B803-B3E4-9949-856D-0E630F334B3C}" srcOrd="1" destOrd="0" presId="urn:microsoft.com/office/officeart/2005/8/layout/vList2"/>
    <dgm:cxn modelId="{1847420A-C8A1-5640-91BC-1C49B5E86B65}" type="presParOf" srcId="{04BFCABC-63B8-6744-985F-53A866D2A40E}" destId="{222D0F66-5C1A-1B42-9473-7956BC71CC78}" srcOrd="2" destOrd="0" presId="urn:microsoft.com/office/officeart/2005/8/layout/vList2"/>
    <dgm:cxn modelId="{74527E4B-0CEF-2249-8B6A-A0E6C72D2133}" type="presParOf" srcId="{04BFCABC-63B8-6744-985F-53A866D2A40E}" destId="{5CC3C222-8DC7-CE44-8E6B-61B475C68BD4}" srcOrd="3" destOrd="0" presId="urn:microsoft.com/office/officeart/2005/8/layout/vList2"/>
    <dgm:cxn modelId="{44A1DD49-4F13-CE45-8610-551F19D4ED35}" type="presParOf" srcId="{04BFCABC-63B8-6744-985F-53A866D2A40E}" destId="{75D65978-8C10-B149-9309-D71D2FA47416}" srcOrd="4" destOrd="0" presId="urn:microsoft.com/office/officeart/2005/8/layout/vList2"/>
    <dgm:cxn modelId="{D3B89E37-4727-EF46-A766-1C426FBE8528}" type="presParOf" srcId="{04BFCABC-63B8-6744-985F-53A866D2A40E}" destId="{5F54DAD8-4D85-F647-B57B-65F80D8165BF}" srcOrd="5" destOrd="0" presId="urn:microsoft.com/office/officeart/2005/8/layout/vList2"/>
    <dgm:cxn modelId="{E5FAEC54-F23C-9E49-8C98-5764C2088707}" type="presParOf" srcId="{04BFCABC-63B8-6744-985F-53A866D2A40E}" destId="{4BCD2585-D52B-3D49-BA89-2B03A77842A6}" srcOrd="6" destOrd="0" presId="urn:microsoft.com/office/officeart/2005/8/layout/vList2"/>
    <dgm:cxn modelId="{7FFD572E-147A-724E-BEF0-23529F1EF9CA}" type="presParOf" srcId="{04BFCABC-63B8-6744-985F-53A866D2A40E}" destId="{D0400091-81E7-4645-A10C-C38F08430D48}" srcOrd="7" destOrd="0" presId="urn:microsoft.com/office/officeart/2005/8/layout/vList2"/>
    <dgm:cxn modelId="{7471A435-D458-0749-9E2A-01597BEF018E}" type="presParOf" srcId="{04BFCABC-63B8-6744-985F-53A866D2A40E}" destId="{542FC790-7DCB-8642-BBFA-CD0A5E5D6008}" srcOrd="8" destOrd="0" presId="urn:microsoft.com/office/officeart/2005/8/layout/vList2"/>
    <dgm:cxn modelId="{F9A2F230-5306-564D-8ED5-33A016F00EC5}" type="presParOf" srcId="{04BFCABC-63B8-6744-985F-53A866D2A40E}" destId="{FA2331D2-3F0E-5842-B3E9-401FCCB8EB93}" srcOrd="9" destOrd="0" presId="urn:microsoft.com/office/officeart/2005/8/layout/vList2"/>
    <dgm:cxn modelId="{9F465A6C-AE2E-7A4E-987A-7309FF998444}" type="presParOf" srcId="{04BFCABC-63B8-6744-985F-53A866D2A40E}" destId="{D085B1FD-54F6-6942-9D95-E3DF5ACC6C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F2E1-1A6F-7645-83E9-2C493DD7BB3E}">
      <dsp:nvSpPr>
        <dsp:cNvPr id="0" name=""/>
        <dsp:cNvSpPr/>
      </dsp:nvSpPr>
      <dsp:spPr>
        <a:xfrm>
          <a:off x="0" y="0"/>
          <a:ext cx="5027642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Retrospective Database study (PI: Yaffe)</a:t>
          </a:r>
          <a:endParaRPr lang="en-US" sz="2100" kern="1200" dirty="0"/>
        </a:p>
      </dsp:txBody>
      <dsp:txXfrm>
        <a:off x="24588" y="24588"/>
        <a:ext cx="4978466" cy="454509"/>
      </dsp:txXfrm>
    </dsp:sp>
    <dsp:sp modelId="{222D0F66-5C1A-1B42-9473-7956BC71CC78}">
      <dsp:nvSpPr>
        <dsp:cNvPr id="0" name=""/>
        <dsp:cNvSpPr/>
      </dsp:nvSpPr>
      <dsp:spPr>
        <a:xfrm>
          <a:off x="0" y="549303"/>
          <a:ext cx="5027642" cy="503685"/>
        </a:xfrm>
        <a:prstGeom prst="roundRect">
          <a:avLst/>
        </a:prstGeom>
        <a:solidFill>
          <a:schemeClr val="accent5">
            <a:hueOff val="1343711"/>
            <a:satOff val="1896"/>
            <a:lumOff val="-23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Phenotyping study (PI: Pugh)</a:t>
          </a:r>
          <a:endParaRPr lang="en-US" sz="2100" kern="1200" dirty="0"/>
        </a:p>
      </dsp:txBody>
      <dsp:txXfrm>
        <a:off x="24588" y="573891"/>
        <a:ext cx="4978466" cy="454509"/>
      </dsp:txXfrm>
    </dsp:sp>
    <dsp:sp modelId="{75D65978-8C10-B149-9309-D71D2FA47416}">
      <dsp:nvSpPr>
        <dsp:cNvPr id="0" name=""/>
        <dsp:cNvSpPr/>
      </dsp:nvSpPr>
      <dsp:spPr>
        <a:xfrm>
          <a:off x="0" y="1105769"/>
          <a:ext cx="5027642" cy="503685"/>
        </a:xfrm>
        <a:prstGeom prst="roundRect">
          <a:avLst/>
        </a:prstGeom>
        <a:solidFill>
          <a:schemeClr val="accent5">
            <a:hueOff val="2687422"/>
            <a:satOff val="3792"/>
            <a:lumOff val="-47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Health Economics study (PI: Dismuke)</a:t>
          </a:r>
          <a:endParaRPr lang="en-US" sz="2100" kern="1200" dirty="0"/>
        </a:p>
      </dsp:txBody>
      <dsp:txXfrm>
        <a:off x="24588" y="1130357"/>
        <a:ext cx="4978466" cy="454509"/>
      </dsp:txXfrm>
    </dsp:sp>
    <dsp:sp modelId="{4BCD2585-D52B-3D49-BA89-2B03A77842A6}">
      <dsp:nvSpPr>
        <dsp:cNvPr id="0" name=""/>
        <dsp:cNvSpPr/>
      </dsp:nvSpPr>
      <dsp:spPr>
        <a:xfrm>
          <a:off x="0" y="1703975"/>
          <a:ext cx="5027642" cy="503685"/>
        </a:xfrm>
        <a:prstGeom prst="roundRect">
          <a:avLst/>
        </a:prstGeom>
        <a:solidFill>
          <a:schemeClr val="accent5">
            <a:hueOff val="4031133"/>
            <a:satOff val="5687"/>
            <a:lumOff val="-70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</a:rPr>
            <a:t>Prospective Longitudinal Study (PI: Walker)</a:t>
          </a:r>
          <a:endParaRPr lang="en-US" sz="2100" kern="1200" dirty="0">
            <a:solidFill>
              <a:srgbClr val="FFFF00"/>
            </a:solidFill>
          </a:endParaRPr>
        </a:p>
      </dsp:txBody>
      <dsp:txXfrm>
        <a:off x="24588" y="1728563"/>
        <a:ext cx="4978466" cy="454509"/>
      </dsp:txXfrm>
    </dsp:sp>
    <dsp:sp modelId="{542FC790-7DCB-8642-BBFA-CD0A5E5D6008}">
      <dsp:nvSpPr>
        <dsp:cNvPr id="0" name=""/>
        <dsp:cNvSpPr/>
      </dsp:nvSpPr>
      <dsp:spPr>
        <a:xfrm>
          <a:off x="0" y="2280537"/>
          <a:ext cx="5027642" cy="503685"/>
        </a:xfrm>
        <a:prstGeom prst="roundRect">
          <a:avLst/>
        </a:prstGeom>
        <a:solidFill>
          <a:schemeClr val="accent5">
            <a:hueOff val="5374845"/>
            <a:satOff val="7583"/>
            <a:lumOff val="-94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PLS Biomarker study (PI: Kenney)</a:t>
          </a:r>
          <a:endParaRPr lang="en-US" sz="2100" kern="1200" dirty="0"/>
        </a:p>
      </dsp:txBody>
      <dsp:txXfrm>
        <a:off x="24588" y="2305125"/>
        <a:ext cx="4978466" cy="454509"/>
      </dsp:txXfrm>
    </dsp:sp>
    <dsp:sp modelId="{D085B1FD-54F6-6942-9D95-E3DF5ACC6C01}">
      <dsp:nvSpPr>
        <dsp:cNvPr id="0" name=""/>
        <dsp:cNvSpPr/>
      </dsp:nvSpPr>
      <dsp:spPr>
        <a:xfrm>
          <a:off x="0" y="2830810"/>
          <a:ext cx="5027642" cy="503685"/>
        </a:xfrm>
        <a:prstGeom prst="round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PLS Imaging Study (PI: Wilde)</a:t>
          </a:r>
          <a:endParaRPr lang="en-US" sz="2100" kern="1200" dirty="0"/>
        </a:p>
      </dsp:txBody>
      <dsp:txXfrm>
        <a:off x="24588" y="2855398"/>
        <a:ext cx="4978466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17267-CC8A-46FF-8465-DF317B1BFDAB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5B7CA-0C2F-4FEE-B02C-D6C70EF40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2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87132-0C39-4ABB-BC8D-56B7A36433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6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706FC-C5CC-4EB3-9558-089AFB845C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8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Mapping of </a:t>
            </a:r>
            <a:r>
              <a:rPr lang="en-US" b="1" dirty="0">
                <a:solidFill>
                  <a:srgbClr val="7030A0"/>
                </a:solidFill>
              </a:rPr>
              <a:t>all potential concussive events (PCEs) </a:t>
            </a:r>
            <a:r>
              <a:rPr lang="en-US" dirty="0"/>
              <a:t>during lifetime</a:t>
            </a:r>
          </a:p>
          <a:p>
            <a:pPr lvl="2"/>
            <a:r>
              <a:rPr lang="en-US" dirty="0"/>
              <a:t>Modification of OSU TBI-ID Interview</a:t>
            </a:r>
          </a:p>
          <a:p>
            <a:pPr lvl="2"/>
            <a:r>
              <a:rPr lang="en-US" dirty="0"/>
              <a:t>Entire lifetime divided into deployment and non-deployment times of life</a:t>
            </a:r>
          </a:p>
          <a:p>
            <a:pPr lvl="1"/>
            <a:r>
              <a:rPr lang="en-US" dirty="0"/>
              <a:t>Determining </a:t>
            </a:r>
            <a:r>
              <a:rPr lang="en-US" b="1" dirty="0">
                <a:solidFill>
                  <a:schemeClr val="accent2"/>
                </a:solidFill>
              </a:rPr>
              <a:t>mTBI diagnosis for each PCE</a:t>
            </a:r>
          </a:p>
          <a:p>
            <a:pPr lvl="2"/>
            <a:r>
              <a:rPr lang="en-US" dirty="0"/>
              <a:t>VCU retrospective Concussion Diagnostic Interview (VCU </a:t>
            </a:r>
            <a:r>
              <a:rPr lang="en-US" dirty="0" err="1"/>
              <a:t>rCDI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Site PI vets structured algorithm diagnosis against open ended interview and medical record findings</a:t>
            </a:r>
          </a:p>
          <a:p>
            <a:pPr lvl="2"/>
            <a:r>
              <a:rPr lang="en-US" dirty="0"/>
              <a:t>Central TBI diagnosis committee for questionable events</a:t>
            </a:r>
          </a:p>
          <a:p>
            <a:pPr lvl="2"/>
            <a:r>
              <a:rPr lang="en-US" dirty="0"/>
              <a:t>Ongoing mass audits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706FC-C5CC-4EB3-9558-089AFB845C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DRRI = Deployment Risk and Resilience Inventory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706FC-C5CC-4EB3-9558-089AFB845C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4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LIMBIC-CENC PLS cognitive test battery</a:t>
            </a:r>
          </a:p>
          <a:p>
            <a:r>
              <a:rPr lang="en-US" dirty="0"/>
              <a:t>Spectrum of traditional neuropsychological tests</a:t>
            </a:r>
          </a:p>
          <a:p>
            <a:r>
              <a:rPr lang="en-US" dirty="0"/>
              <a:t>Recently developed computerized NIH Toolbox Cognition Battery. </a:t>
            </a:r>
          </a:p>
          <a:p>
            <a:r>
              <a:rPr lang="en-US" dirty="0"/>
              <a:t>All instruments recommended NIH Common Data Elements for </a:t>
            </a:r>
            <a:r>
              <a:rPr lang="en-US" dirty="0" err="1"/>
              <a:t>mTBI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706FC-C5CC-4EB3-9558-089AFB845C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23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706FC-C5CC-4EB3-9558-089AFB845C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27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DA2BF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Question: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Is cognitive performance altered long-term after mTBI?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DA2BF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Findings: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Among combat-exposed SMs and Veterans, neither of the mTBI positive groups, non-repetitive or the repetitive (&gt;3), differed from the TBI negative controls on any cognitive testing domain when adjusting for other factors. 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DA2BF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Meaning: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Cross-sectional analysis does not support an association between remote mTBI(s) alone and objective cognitive problems in the average Veteran or SM.  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DA2BF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Clinical Translation: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A holistic healthcare approach including comorbidity assessment is indicated for patients reporting chronic cognitive difficulties after mTBI(s), and strategies for addressing misattribution may be beneficial. 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DA2BF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Research Translation: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Future study is recommended to assess phenotypes (e.g. cognitive impaired) and longitudinal decline from potential neurodegeneration.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706FC-C5CC-4EB3-9558-089AFB845C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89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34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8989"/>
            <a:ext cx="11008987" cy="8617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08987" cy="468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7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76800"/>
          </a:xfrm>
        </p:spPr>
        <p:txBody>
          <a:bodyPr/>
          <a:lstStyle>
            <a:lvl2pPr>
              <a:buClr>
                <a:srgbClr val="003E7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75784" y="459898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3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3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742796" y="4045480"/>
            <a:ext cx="470852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3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003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DEDA50C2-C97D-45F0-AE8B-A019F6857A9E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4475BAEC-E2D5-4F68-A525-98065435A5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05" y="5657123"/>
            <a:ext cx="2890999" cy="12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0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1E0A-A62E-491D-9A7D-7F67FF034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098158"/>
            <a:ext cx="10464800" cy="128494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Can mild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</a:rPr>
              <a:t>tBI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 alter cognition chronically? </a:t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A LIMBIC-CENC multicenter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E04FF-CE96-462C-9434-42F12355A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341" y="2644842"/>
            <a:ext cx="10464800" cy="919722"/>
          </a:xfrm>
        </p:spPr>
        <p:txBody>
          <a:bodyPr/>
          <a:lstStyle/>
          <a:p>
            <a:pPr lvl="0" algn="ctr">
              <a:buClr>
                <a:srgbClr val="2DA2BF"/>
              </a:buClr>
            </a:pP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Walker WC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O’Neil ME, Ou Z, Pogoda TK, Belanger HG, Scheibel RS, Presson AP, Miles SR, Wilde EA, Tate DF, Troyanskaya M, Pugh MJ, Jak A, Cifu DX.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92342-F65C-48DE-A7CC-10779FC1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5BAEC-E2D5-4F68-A525-98065435A54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9F91E-5954-4E30-AAC9-BB9B2F5975ED}"/>
              </a:ext>
            </a:extLst>
          </p:cNvPr>
          <p:cNvSpPr/>
          <p:nvPr/>
        </p:nvSpPr>
        <p:spPr>
          <a:xfrm>
            <a:off x="929341" y="3628184"/>
            <a:ext cx="10125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rgbClr val="2DA2BF"/>
              </a:buClr>
              <a:buSzPct val="85000"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Neuropsychology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. 2023 Jan;37(1):1-19.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doi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: 10.1037/neu0000855. PMID: 36174184.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39671-DEE3-4D8C-B669-ED6865EA0394}"/>
              </a:ext>
            </a:extLst>
          </p:cNvPr>
          <p:cNvSpPr txBox="1"/>
          <p:nvPr/>
        </p:nvSpPr>
        <p:spPr>
          <a:xfrm>
            <a:off x="298148" y="4551775"/>
            <a:ext cx="8578889" cy="20313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COI, Funding Acknowledgements, &amp; Disclaimers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400" dirty="0"/>
              <a:t>There are </a:t>
            </a:r>
            <a:r>
              <a:rPr lang="en-US" sz="1400" u="sng" dirty="0"/>
              <a:t>no conflicts of interest </a:t>
            </a:r>
            <a:r>
              <a:rPr lang="en-US" sz="1400" dirty="0"/>
              <a:t>for the authors to report in association with this project or presentation.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400" dirty="0"/>
              <a:t>This work was supported by the Assistant Secretary of Defense for Health Affairs endorsed by the Department of Defense, through the Psychological Health/Traumatic Brain Injury Research Program Long-Term Impact of Military-Relevant Brain Injury Consortium (LIMBIC) Award/W81XWH-18-PH/TBIRP-LIMBIC under multiple awards to participating sites. The U.S. Army Medical Research Acquisition Activity, 839 Chandler Street, Fort Detrick MD 21702-5014 is the awarding and administering acquisition office.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400" dirty="0"/>
              <a:t>Opinions, interpretations, conclusions and recommendations are those of the author and are not necessarily endorsed by the Department of Defense or Veterans Affairs.</a:t>
            </a:r>
          </a:p>
        </p:txBody>
      </p:sp>
    </p:spTree>
    <p:extLst>
      <p:ext uri="{BB962C8B-B14F-4D97-AF65-F5344CB8AC3E}">
        <p14:creationId xmlns:p14="http://schemas.microsoft.com/office/powerpoint/2010/main" val="72723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D731-71AA-44E5-9EB9-CBA292F6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56C9C-9D4C-47FB-B61F-D4C2CC0A9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  <a:buClr>
                <a:srgbClr val="2DA2BF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Design: Cross Sectional using baseline (enrollment) assessments only (n = 1,551)</a:t>
            </a:r>
          </a:p>
          <a:p>
            <a:pPr lvl="0">
              <a:spcAft>
                <a:spcPts val="1200"/>
              </a:spcAft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Primary outcomes: From the extensive LIMBIC-CENC cognitive performance battery, we parsimoniously preselected a comprehensive/multidimensional set of tests.</a:t>
            </a:r>
          </a:p>
          <a:p>
            <a:pPr>
              <a:spcAft>
                <a:spcPts val="1200"/>
              </a:spcAft>
            </a:pPr>
            <a:r>
              <a:rPr lang="en-US" dirty="0"/>
              <a:t>Exclusions: performance validity failure (MSVT, CVLT or WAIS-IV; n = 241))</a:t>
            </a:r>
          </a:p>
          <a:p>
            <a:pPr>
              <a:spcAft>
                <a:spcPts val="1200"/>
              </a:spcAft>
            </a:pPr>
            <a:r>
              <a:rPr lang="en-US" dirty="0"/>
              <a:t>TBI positive groups, non-repetitive (1-2) and repetitive (3+), were compared to TBI negative controls on each of the seven cognitive domains (n = 1,310).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Multivariable regression models (n = 1,129) that adjusted for covariates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P-values were adjusted for multiple comparisons.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A1888-B7A5-4C64-B1CA-52B37D91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5BAEC-E2D5-4F68-A525-98065435A54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E9D51-D149-4D0F-8489-5E2EC1909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995" y="533400"/>
            <a:ext cx="1534388" cy="14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38062-212F-4A23-BBC7-B4A3182F3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200" y="848595"/>
            <a:ext cx="1098698" cy="16443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09E542-B030-4A37-AFF5-9CC9C978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5BAEC-E2D5-4F68-A525-98065435A54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17D376-63E1-4295-B74F-DC75B7D6B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24365"/>
              </p:ext>
            </p:extLst>
          </p:nvPr>
        </p:nvGraphicFramePr>
        <p:xfrm>
          <a:off x="512012" y="1178677"/>
          <a:ext cx="7609155" cy="512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256">
                  <a:extLst>
                    <a:ext uri="{9D8B030D-6E8A-4147-A177-3AD203B41FA5}">
                      <a16:colId xmlns:a16="http://schemas.microsoft.com/office/drawing/2014/main" val="1034518897"/>
                    </a:ext>
                  </a:extLst>
                </a:gridCol>
                <a:gridCol w="5226899">
                  <a:extLst>
                    <a:ext uri="{9D8B030D-6E8A-4147-A177-3AD203B41FA5}">
                      <a16:colId xmlns:a16="http://schemas.microsoft.com/office/drawing/2014/main" val="2299229928"/>
                    </a:ext>
                  </a:extLst>
                </a:gridCol>
              </a:tblGrid>
              <a:tr h="486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Domains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 Test Scores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7909308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Episodic memory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CVLT-II: Trials 1-5 total; Long Delay Free Recall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BVMT-R: Total Recall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NIH-TB-CB Picture Sequence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5292160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TMT Part 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201149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Processing speed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WAIS-IV Processing Speed Index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NIH-TB-CB Pattern Comparison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9651800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Memory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WAIS-IV Working Memory Index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NIH-TB-CB List Sorting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14539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Executive functioning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TMT Part B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WAIS-IV Visual Puzzles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NIH-TB-CB Dimensional change card sort test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NIH-TB-CB Flanker Inhibitory control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4622368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Verbal Fluency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D-KEFS VFT: Letter fluency; Category fluency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1280982"/>
                  </a:ext>
                </a:extLst>
              </a:tr>
              <a:tr h="486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 Motor &amp; Dexterity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Grooved Pegboard: Dominant; Non-dominant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62488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A31CE00-3903-4C2B-8652-EDE59E6C6339}"/>
              </a:ext>
            </a:extLst>
          </p:cNvPr>
          <p:cNvSpPr txBox="1"/>
          <p:nvPr/>
        </p:nvSpPr>
        <p:spPr>
          <a:xfrm>
            <a:off x="8223681" y="2903314"/>
            <a:ext cx="38726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Abbreviations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CVLT-II = California Verbal Learning Test-II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BVMT-R = Brief Visuospatial Memory Test-Revised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NIH TB-CB = NIH Toolbox Cognition Battery;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TMT = Trail Making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WAIS-IV = Wechsler Adult Intelligence Scale 4th 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DKEFS = the Delis–Kaplan Executive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Fxn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D25D9-4FA1-4977-9176-AA056AC06B8F}"/>
              </a:ext>
            </a:extLst>
          </p:cNvPr>
          <p:cNvSpPr/>
          <p:nvPr/>
        </p:nvSpPr>
        <p:spPr>
          <a:xfrm>
            <a:off x="8554547" y="1009501"/>
            <a:ext cx="2434975" cy="1323439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Domain scores were computed by averaging Z-scores of component tests.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6FBA3-FD08-45BF-901F-02B2EFA66D6C}"/>
              </a:ext>
            </a:extLst>
          </p:cNvPr>
          <p:cNvSpPr/>
          <p:nvPr/>
        </p:nvSpPr>
        <p:spPr>
          <a:xfrm>
            <a:off x="870024" y="556208"/>
            <a:ext cx="7075489" cy="584775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Primary Outcomes; 7 cognitive domains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3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FBBA6-2CCB-4EDB-9009-E5E8D8C5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BAEC-E2D5-4F68-A525-98065435A54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D65FE-1504-4B69-BFA9-4B9851802B9A}"/>
              </a:ext>
            </a:extLst>
          </p:cNvPr>
          <p:cNvSpPr/>
          <p:nvPr/>
        </p:nvSpPr>
        <p:spPr>
          <a:xfrm>
            <a:off x="2548049" y="499158"/>
            <a:ext cx="9788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Unadjusted</a:t>
            </a:r>
            <a:r>
              <a:rPr lang="en-US" sz="2000" b="1" dirty="0"/>
              <a:t> Mean (SD) Z-scores for cognitive performance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9AB2A-A827-44A0-AB13-8C3F05129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569680"/>
              </p:ext>
            </p:extLst>
          </p:nvPr>
        </p:nvGraphicFramePr>
        <p:xfrm>
          <a:off x="767924" y="899268"/>
          <a:ext cx="9788885" cy="4999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465">
                  <a:extLst>
                    <a:ext uri="{9D8B030D-6E8A-4147-A177-3AD203B41FA5}">
                      <a16:colId xmlns:a16="http://schemas.microsoft.com/office/drawing/2014/main" val="3497059312"/>
                    </a:ext>
                  </a:extLst>
                </a:gridCol>
                <a:gridCol w="1194306">
                  <a:extLst>
                    <a:ext uri="{9D8B030D-6E8A-4147-A177-3AD203B41FA5}">
                      <a16:colId xmlns:a16="http://schemas.microsoft.com/office/drawing/2014/main" val="3451987858"/>
                    </a:ext>
                  </a:extLst>
                </a:gridCol>
                <a:gridCol w="1512787">
                  <a:extLst>
                    <a:ext uri="{9D8B030D-6E8A-4147-A177-3AD203B41FA5}">
                      <a16:colId xmlns:a16="http://schemas.microsoft.com/office/drawing/2014/main" val="863250566"/>
                    </a:ext>
                  </a:extLst>
                </a:gridCol>
                <a:gridCol w="875825">
                  <a:extLst>
                    <a:ext uri="{9D8B030D-6E8A-4147-A177-3AD203B41FA5}">
                      <a16:colId xmlns:a16="http://schemas.microsoft.com/office/drawing/2014/main" val="291985844"/>
                    </a:ext>
                  </a:extLst>
                </a:gridCol>
                <a:gridCol w="955445">
                  <a:extLst>
                    <a:ext uri="{9D8B030D-6E8A-4147-A177-3AD203B41FA5}">
                      <a16:colId xmlns:a16="http://schemas.microsoft.com/office/drawing/2014/main" val="1340494956"/>
                    </a:ext>
                  </a:extLst>
                </a:gridCol>
                <a:gridCol w="1512787">
                  <a:extLst>
                    <a:ext uri="{9D8B030D-6E8A-4147-A177-3AD203B41FA5}">
                      <a16:colId xmlns:a16="http://schemas.microsoft.com/office/drawing/2014/main" val="2161392913"/>
                    </a:ext>
                  </a:extLst>
                </a:gridCol>
                <a:gridCol w="955445">
                  <a:extLst>
                    <a:ext uri="{9D8B030D-6E8A-4147-A177-3AD203B41FA5}">
                      <a16:colId xmlns:a16="http://schemas.microsoft.com/office/drawing/2014/main" val="269521090"/>
                    </a:ext>
                  </a:extLst>
                </a:gridCol>
                <a:gridCol w="875825">
                  <a:extLst>
                    <a:ext uri="{9D8B030D-6E8A-4147-A177-3AD203B41FA5}">
                      <a16:colId xmlns:a16="http://schemas.microsoft.com/office/drawing/2014/main" val="567967069"/>
                    </a:ext>
                  </a:extLst>
                </a:gridCol>
              </a:tblGrid>
              <a:tr h="522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</a:t>
                      </a:r>
                      <a:r>
                        <a:rPr lang="en-US" sz="1400" dirty="0" err="1">
                          <a:effectLst/>
                        </a:rPr>
                        <a:t>mTBI</a:t>
                      </a:r>
                      <a:r>
                        <a:rPr lang="en-US" sz="1400" dirty="0">
                          <a:effectLst/>
                        </a:rPr>
                        <a:t> (N=256)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1-2 mTBIs (N=614)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3+ </a:t>
                      </a:r>
                      <a:r>
                        <a:rPr lang="en-US" sz="1400" dirty="0" err="1">
                          <a:effectLst/>
                        </a:rPr>
                        <a:t>mTBIs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(N=440)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065087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1359269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Episodic Memory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0.06 (0.77)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-0.03 (0.78)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 (0.76)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094988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Attention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0.03 (0.99)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-0.05 (1.08)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 (0.88)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6763397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Processing Speed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0.09 (0.83)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 (0.81)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-0.06 (0.72)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005837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Working Memory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-0.03 (0.74)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-0.02 (0.78)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0.04 (0.76)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642072"/>
                  </a:ext>
                </a:extLst>
              </a:tr>
              <a:tr h="283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Executive Functioning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 (0.52)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-0.05 (0.63)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0.04 (0.64)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06780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Verbal Fluency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-0.07 (0.86)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-0.05 (0.87)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0.11 (0.88)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8849119"/>
                  </a:ext>
                </a:extLst>
              </a:tr>
              <a:tr h="286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Fine Motor &amp; Dexterity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0.13 (0.86)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-0.02 (0.96)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-0.04 (0.93)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7534992"/>
                  </a:ext>
                </a:extLst>
              </a:tr>
              <a:tr h="3989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601024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Coefficient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(95% CI)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Adjusted p-value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Coefficient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(95% CI)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Adjusted p-value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304989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Episodic Memory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-0.09 (-0.20,0.02)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-0.05 (-0.17,0.07)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942419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Attention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-0.08 (-0.22,0.07)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 (-0.14,0.17)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285572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Processing Speed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-0.09 (-0.20, 0.03)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3"/>
                          </a:solidFill>
                          <a:effectLst/>
                        </a:rPr>
                        <a:t>-0.15 (-0.27,-0.03)</a:t>
                      </a:r>
                      <a:endParaRPr lang="en-US" sz="1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0.015*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563464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Working Memory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 (-0.10,0.12)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 (-0.04,0.19)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708326"/>
                  </a:ext>
                </a:extLst>
              </a:tr>
              <a:tr h="261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Executive Functioning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3"/>
                          </a:solidFill>
                          <a:effectLst/>
                        </a:rPr>
                        <a:t>-0.11 (-0.20,-0.02)</a:t>
                      </a:r>
                      <a:endParaRPr lang="en-US" sz="1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0.013*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-0.02 (-0.12, 0.07)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106656"/>
                  </a:ext>
                </a:extLst>
              </a:tr>
              <a:tr h="23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Verbal Fluency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 (-0.11,0.15)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3"/>
                          </a:solidFill>
                          <a:effectLst/>
                        </a:rPr>
                        <a:t>0.18 ( 0.05,0.32)</a:t>
                      </a:r>
                      <a:endParaRPr lang="en-US" sz="1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0.008*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610868"/>
                  </a:ext>
                </a:extLst>
              </a:tr>
              <a:tr h="2990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Fine Motor &amp; Dexterity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3"/>
                          </a:solidFill>
                          <a:effectLst/>
                        </a:rPr>
                        <a:t>-0.15 (-0.29,-0.02)</a:t>
                      </a:r>
                      <a:endParaRPr lang="en-US" sz="1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0.028*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3"/>
                          </a:solidFill>
                          <a:effectLst/>
                        </a:rPr>
                        <a:t>-0.17 (-0.32,-0.03)</a:t>
                      </a:r>
                      <a:endParaRPr lang="en-US" sz="1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0.020*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08826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BB97E8E-3C59-4350-B2AD-4117758F1CEE}"/>
              </a:ext>
            </a:extLst>
          </p:cNvPr>
          <p:cNvSpPr/>
          <p:nvPr/>
        </p:nvSpPr>
        <p:spPr>
          <a:xfrm>
            <a:off x="4523635" y="3398847"/>
            <a:ext cx="4011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Univariate linear regression models</a:t>
            </a:r>
          </a:p>
        </p:txBody>
      </p:sp>
    </p:spTree>
    <p:extLst>
      <p:ext uri="{BB962C8B-B14F-4D97-AF65-F5344CB8AC3E}">
        <p14:creationId xmlns:p14="http://schemas.microsoft.com/office/powerpoint/2010/main" val="218483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D5051-80E5-4784-9DD0-E77D4637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5BAEC-E2D5-4F68-A525-98065435A54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9BB4FE-D3A7-4CF4-B851-AB2622867C56}"/>
              </a:ext>
            </a:extLst>
          </p:cNvPr>
          <p:cNvGraphicFramePr>
            <a:graphicFrameLocks noGrp="1"/>
          </p:cNvGraphicFramePr>
          <p:nvPr/>
        </p:nvGraphicFramePr>
        <p:xfrm>
          <a:off x="335280" y="1245434"/>
          <a:ext cx="11521440" cy="2007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699">
                  <a:extLst>
                    <a:ext uri="{9D8B030D-6E8A-4147-A177-3AD203B41FA5}">
                      <a16:colId xmlns:a16="http://schemas.microsoft.com/office/drawing/2014/main" val="1132051976"/>
                    </a:ext>
                  </a:extLst>
                </a:gridCol>
                <a:gridCol w="1247544">
                  <a:extLst>
                    <a:ext uri="{9D8B030D-6E8A-4147-A177-3AD203B41FA5}">
                      <a16:colId xmlns:a16="http://schemas.microsoft.com/office/drawing/2014/main" val="1924834463"/>
                    </a:ext>
                  </a:extLst>
                </a:gridCol>
                <a:gridCol w="587080">
                  <a:extLst>
                    <a:ext uri="{9D8B030D-6E8A-4147-A177-3AD203B41FA5}">
                      <a16:colId xmlns:a16="http://schemas.microsoft.com/office/drawing/2014/main" val="3290193088"/>
                    </a:ext>
                  </a:extLst>
                </a:gridCol>
                <a:gridCol w="587080">
                  <a:extLst>
                    <a:ext uri="{9D8B030D-6E8A-4147-A177-3AD203B41FA5}">
                      <a16:colId xmlns:a16="http://schemas.microsoft.com/office/drawing/2014/main" val="881524617"/>
                    </a:ext>
                  </a:extLst>
                </a:gridCol>
                <a:gridCol w="1320929">
                  <a:extLst>
                    <a:ext uri="{9D8B030D-6E8A-4147-A177-3AD203B41FA5}">
                      <a16:colId xmlns:a16="http://schemas.microsoft.com/office/drawing/2014/main" val="1836267204"/>
                    </a:ext>
                  </a:extLst>
                </a:gridCol>
                <a:gridCol w="587080">
                  <a:extLst>
                    <a:ext uri="{9D8B030D-6E8A-4147-A177-3AD203B41FA5}">
                      <a16:colId xmlns:a16="http://schemas.microsoft.com/office/drawing/2014/main" val="127924872"/>
                    </a:ext>
                  </a:extLst>
                </a:gridCol>
                <a:gridCol w="587080">
                  <a:extLst>
                    <a:ext uri="{9D8B030D-6E8A-4147-A177-3AD203B41FA5}">
                      <a16:colId xmlns:a16="http://schemas.microsoft.com/office/drawing/2014/main" val="2565756427"/>
                    </a:ext>
                  </a:extLst>
                </a:gridCol>
                <a:gridCol w="1320929">
                  <a:extLst>
                    <a:ext uri="{9D8B030D-6E8A-4147-A177-3AD203B41FA5}">
                      <a16:colId xmlns:a16="http://schemas.microsoft.com/office/drawing/2014/main" val="3695999547"/>
                    </a:ext>
                  </a:extLst>
                </a:gridCol>
                <a:gridCol w="660465">
                  <a:extLst>
                    <a:ext uri="{9D8B030D-6E8A-4147-A177-3AD203B41FA5}">
                      <a16:colId xmlns:a16="http://schemas.microsoft.com/office/drawing/2014/main" val="3930587555"/>
                    </a:ext>
                  </a:extLst>
                </a:gridCol>
                <a:gridCol w="660465">
                  <a:extLst>
                    <a:ext uri="{9D8B030D-6E8A-4147-A177-3AD203B41FA5}">
                      <a16:colId xmlns:a16="http://schemas.microsoft.com/office/drawing/2014/main" val="2606749573"/>
                    </a:ext>
                  </a:extLst>
                </a:gridCol>
                <a:gridCol w="1320929">
                  <a:extLst>
                    <a:ext uri="{9D8B030D-6E8A-4147-A177-3AD203B41FA5}">
                      <a16:colId xmlns:a16="http://schemas.microsoft.com/office/drawing/2014/main" val="1371528104"/>
                    </a:ext>
                  </a:extLst>
                </a:gridCol>
                <a:gridCol w="587080">
                  <a:extLst>
                    <a:ext uri="{9D8B030D-6E8A-4147-A177-3AD203B41FA5}">
                      <a16:colId xmlns:a16="http://schemas.microsoft.com/office/drawing/2014/main" val="3329656624"/>
                    </a:ext>
                  </a:extLst>
                </a:gridCol>
                <a:gridCol w="587080">
                  <a:extLst>
                    <a:ext uri="{9D8B030D-6E8A-4147-A177-3AD203B41FA5}">
                      <a16:colId xmlns:a16="http://schemas.microsoft.com/office/drawing/2014/main" val="3321236058"/>
                    </a:ext>
                  </a:extLst>
                </a:gridCol>
              </a:tblGrid>
              <a:tr h="364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Episodic Memory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Attention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Processing Speed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Working Memory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35942"/>
                  </a:ext>
                </a:extLst>
              </a:tr>
              <a:tr h="3316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Variable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Coefficient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(95% CI)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Coefficient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(95% CI)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Coefficient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(95% CI)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Coefficient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(95% CI)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81374"/>
                  </a:ext>
                </a:extLst>
              </a:tr>
              <a:tr h="348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Adjust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Adjust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Adjust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Adjust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extLst>
                  <a:ext uri="{0D108BD9-81ED-4DB2-BD59-A6C34878D82A}">
                    <a16:rowId xmlns:a16="http://schemas.microsoft.com/office/drawing/2014/main" val="3545002057"/>
                  </a:ext>
                </a:extLst>
              </a:tr>
              <a:tr h="364959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mTBI</a:t>
                      </a:r>
                      <a:r>
                        <a:rPr lang="en-US" sz="1200" dirty="0">
                          <a:effectLst/>
                        </a:rPr>
                        <a:t> Positive Groups versus TBI Negative Controls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742403"/>
                  </a:ext>
                </a:extLst>
              </a:tr>
              <a:tr h="2985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1-2 </a:t>
                      </a:r>
                      <a:r>
                        <a:rPr lang="en-US" sz="1400" b="1" dirty="0" err="1">
                          <a:effectLst/>
                        </a:rPr>
                        <a:t>mTBIs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-0.06 (-0.17, 0.05)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-0.09 (-0.24, 0.07)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-0.01 (-0.12, 0.10)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0.02 (-0.08, 0.13)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extLst>
                  <a:ext uri="{0D108BD9-81ED-4DB2-BD59-A6C34878D82A}">
                    <a16:rowId xmlns:a16="http://schemas.microsoft.com/office/drawing/2014/main" val="2982881048"/>
                  </a:ext>
                </a:extLst>
              </a:tr>
              <a:tr h="2985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3+ </a:t>
                      </a:r>
                      <a:r>
                        <a:rPr lang="en-US" sz="1400" b="1" dirty="0" err="1">
                          <a:effectLst/>
                        </a:rPr>
                        <a:t>mTBIs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-0.03 (-0.16, 0.09)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0.04 (-0.14, 0.22)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-0.04 (-0.17, 0.09)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0.02 (-0.10, 0.14)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extLst>
                  <a:ext uri="{0D108BD9-81ED-4DB2-BD59-A6C34878D82A}">
                    <a16:rowId xmlns:a16="http://schemas.microsoft.com/office/drawing/2014/main" val="1682109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9D59BD-04C9-43DF-8FBE-F114D04F8B00}"/>
              </a:ext>
            </a:extLst>
          </p:cNvPr>
          <p:cNvGraphicFramePr>
            <a:graphicFrameLocks noGrp="1"/>
          </p:cNvGraphicFramePr>
          <p:nvPr/>
        </p:nvGraphicFramePr>
        <p:xfrm>
          <a:off x="641328" y="3648919"/>
          <a:ext cx="10909344" cy="2007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3878">
                  <a:extLst>
                    <a:ext uri="{9D8B030D-6E8A-4147-A177-3AD203B41FA5}">
                      <a16:colId xmlns:a16="http://schemas.microsoft.com/office/drawing/2014/main" val="673503804"/>
                    </a:ext>
                  </a:extLst>
                </a:gridCol>
                <a:gridCol w="1507796">
                  <a:extLst>
                    <a:ext uri="{9D8B030D-6E8A-4147-A177-3AD203B41FA5}">
                      <a16:colId xmlns:a16="http://schemas.microsoft.com/office/drawing/2014/main" val="1699504762"/>
                    </a:ext>
                  </a:extLst>
                </a:gridCol>
                <a:gridCol w="709550">
                  <a:extLst>
                    <a:ext uri="{9D8B030D-6E8A-4147-A177-3AD203B41FA5}">
                      <a16:colId xmlns:a16="http://schemas.microsoft.com/office/drawing/2014/main" val="1829459456"/>
                    </a:ext>
                  </a:extLst>
                </a:gridCol>
                <a:gridCol w="709550">
                  <a:extLst>
                    <a:ext uri="{9D8B030D-6E8A-4147-A177-3AD203B41FA5}">
                      <a16:colId xmlns:a16="http://schemas.microsoft.com/office/drawing/2014/main" val="1195457342"/>
                    </a:ext>
                  </a:extLst>
                </a:gridCol>
                <a:gridCol w="1596490">
                  <a:extLst>
                    <a:ext uri="{9D8B030D-6E8A-4147-A177-3AD203B41FA5}">
                      <a16:colId xmlns:a16="http://schemas.microsoft.com/office/drawing/2014/main" val="1922422129"/>
                    </a:ext>
                  </a:extLst>
                </a:gridCol>
                <a:gridCol w="709550">
                  <a:extLst>
                    <a:ext uri="{9D8B030D-6E8A-4147-A177-3AD203B41FA5}">
                      <a16:colId xmlns:a16="http://schemas.microsoft.com/office/drawing/2014/main" val="1049566903"/>
                    </a:ext>
                  </a:extLst>
                </a:gridCol>
                <a:gridCol w="709550">
                  <a:extLst>
                    <a:ext uri="{9D8B030D-6E8A-4147-A177-3AD203B41FA5}">
                      <a16:colId xmlns:a16="http://schemas.microsoft.com/office/drawing/2014/main" val="1259712821"/>
                    </a:ext>
                  </a:extLst>
                </a:gridCol>
                <a:gridCol w="1596490">
                  <a:extLst>
                    <a:ext uri="{9D8B030D-6E8A-4147-A177-3AD203B41FA5}">
                      <a16:colId xmlns:a16="http://schemas.microsoft.com/office/drawing/2014/main" val="1741033362"/>
                    </a:ext>
                  </a:extLst>
                </a:gridCol>
                <a:gridCol w="798245">
                  <a:extLst>
                    <a:ext uri="{9D8B030D-6E8A-4147-A177-3AD203B41FA5}">
                      <a16:colId xmlns:a16="http://schemas.microsoft.com/office/drawing/2014/main" val="1036259714"/>
                    </a:ext>
                  </a:extLst>
                </a:gridCol>
                <a:gridCol w="798245">
                  <a:extLst>
                    <a:ext uri="{9D8B030D-6E8A-4147-A177-3AD203B41FA5}">
                      <a16:colId xmlns:a16="http://schemas.microsoft.com/office/drawing/2014/main" val="1277904693"/>
                    </a:ext>
                  </a:extLst>
                </a:gridCol>
              </a:tblGrid>
              <a:tr h="3686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Executive Function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Verbal Fluency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Fine Motor &amp; Dexterity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660869"/>
                  </a:ext>
                </a:extLst>
              </a:tr>
              <a:tr h="33507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variable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Coefficient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(95% CI)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Coefficient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(95% CI)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Coefficient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(95% CI)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492760"/>
                  </a:ext>
                </a:extLst>
              </a:tr>
              <a:tr h="352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Adjust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Adjust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Adjust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extLst>
                  <a:ext uri="{0D108BD9-81ED-4DB2-BD59-A6C34878D82A}">
                    <a16:rowId xmlns:a16="http://schemas.microsoft.com/office/drawing/2014/main" val="1569985189"/>
                  </a:ext>
                </a:extLst>
              </a:tr>
              <a:tr h="368675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mTBI</a:t>
                      </a:r>
                      <a:r>
                        <a:rPr lang="en-US" sz="1200" dirty="0">
                          <a:effectLst/>
                        </a:rPr>
                        <a:t> Positive Groups versus TBI Negative Controls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325761"/>
                  </a:ext>
                </a:extLst>
              </a:tr>
              <a:tr h="3016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1-2 </a:t>
                      </a:r>
                      <a:r>
                        <a:rPr lang="en-US" sz="1400" dirty="0" err="1">
                          <a:effectLst/>
                        </a:rPr>
                        <a:t>mTBIs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-0.08 (-0.16, 0.00)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0.05 (-0.08, 0.18)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-0.02 (-0.16, 0.12)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extLst>
                  <a:ext uri="{0D108BD9-81ED-4DB2-BD59-A6C34878D82A}">
                    <a16:rowId xmlns:a16="http://schemas.microsoft.com/office/drawing/2014/main" val="606122101"/>
                  </a:ext>
                </a:extLst>
              </a:tr>
              <a:tr h="2811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3+ </a:t>
                      </a:r>
                      <a:r>
                        <a:rPr lang="en-US" sz="1400" dirty="0" err="1">
                          <a:effectLst/>
                        </a:rPr>
                        <a:t>mTBIs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-0.04 (-0.14, 0.05)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0.17 ( 0.03, 0.32)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0.022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0.01 (-0.15, 0.16)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54610" marT="0" marB="0" anchor="ctr"/>
                </a:tc>
                <a:extLst>
                  <a:ext uri="{0D108BD9-81ED-4DB2-BD59-A6C34878D82A}">
                    <a16:rowId xmlns:a16="http://schemas.microsoft.com/office/drawing/2014/main" val="370263267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54E832-85F2-4151-8B81-C6D28117A178}"/>
              </a:ext>
            </a:extLst>
          </p:cNvPr>
          <p:cNvSpPr/>
          <p:nvPr/>
        </p:nvSpPr>
        <p:spPr>
          <a:xfrm>
            <a:off x="641328" y="649563"/>
            <a:ext cx="11044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Multivariable (adjusted)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 regression models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3+ and 1-2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mTBIs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vs TBI negative controls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32CEA-810B-4618-9499-32EEBCA08F4F}"/>
              </a:ext>
            </a:extLst>
          </p:cNvPr>
          <p:cNvSpPr/>
          <p:nvPr/>
        </p:nvSpPr>
        <p:spPr>
          <a:xfrm>
            <a:off x="838551" y="5792938"/>
            <a:ext cx="7606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Summary of Findings: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adjusted p values were &gt; 0.05 on all seven prespecified cognitive domain scores </a:t>
            </a:r>
          </a:p>
        </p:txBody>
      </p:sp>
    </p:spTree>
    <p:extLst>
      <p:ext uri="{BB962C8B-B14F-4D97-AF65-F5344CB8AC3E}">
        <p14:creationId xmlns:p14="http://schemas.microsoft.com/office/powerpoint/2010/main" val="143816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1DDB-58F9-4942-A9A2-81764186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Covariate findings &amp; Sensitivity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1EF3B-3350-4001-917F-2ADDE7C71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3405"/>
            <a:ext cx="10972800" cy="4059043"/>
          </a:xfrm>
        </p:spPr>
        <p:txBody>
          <a:bodyPr/>
          <a:lstStyle/>
          <a:p>
            <a:r>
              <a:rPr lang="en-US" b="1" dirty="0"/>
              <a:t>Covariates with effects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largest and most consistent: Age, Education, Estimated Pre-morbid intelligence </a:t>
            </a:r>
          </a:p>
          <a:p>
            <a:pPr lvl="1"/>
            <a:r>
              <a:rPr lang="en-US" dirty="0"/>
              <a:t>Others: Gender, Race, Vestibular symptoms (Grooved Pegboard)</a:t>
            </a:r>
          </a:p>
          <a:p>
            <a:endParaRPr lang="en-US" dirty="0"/>
          </a:p>
          <a:p>
            <a:r>
              <a:rPr lang="en-US" b="1" dirty="0"/>
              <a:t>Sensitivity Analyses</a:t>
            </a:r>
            <a:r>
              <a:rPr lang="en-US" dirty="0"/>
              <a:t> (separate multivariable models with other TBI history variables)</a:t>
            </a:r>
          </a:p>
          <a:p>
            <a:pPr lvl="1"/>
            <a:r>
              <a:rPr lang="en-US" dirty="0"/>
              <a:t>Continuous number of </a:t>
            </a:r>
            <a:r>
              <a:rPr lang="en-US" dirty="0" err="1"/>
              <a:t>mTBIs</a:t>
            </a:r>
            <a:endParaRPr lang="en-US" dirty="0"/>
          </a:p>
          <a:p>
            <a:pPr lvl="1"/>
            <a:r>
              <a:rPr lang="en-US" dirty="0"/>
              <a:t>Number of blast-related </a:t>
            </a:r>
            <a:r>
              <a:rPr lang="en-US" dirty="0" err="1"/>
              <a:t>mTBIs</a:t>
            </a:r>
            <a:endParaRPr lang="en-US" dirty="0"/>
          </a:p>
          <a:p>
            <a:pPr lvl="1"/>
            <a:r>
              <a:rPr lang="en-US" dirty="0"/>
              <a:t>Time since first and last </a:t>
            </a:r>
            <a:r>
              <a:rPr lang="en-US" dirty="0" err="1"/>
              <a:t>mTBI</a:t>
            </a:r>
            <a:r>
              <a:rPr lang="en-US" dirty="0"/>
              <a:t> (excluded </a:t>
            </a:r>
            <a:r>
              <a:rPr lang="en-US" dirty="0" err="1"/>
              <a:t>mTBI</a:t>
            </a:r>
            <a:r>
              <a:rPr lang="en-US" dirty="0"/>
              <a:t> positive only)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For every TBI history variable, adjusted p values were also &gt; 0.05 on all seven prespecified cognitive domain scores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57702-1C59-4253-8B27-D1B1A6D9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77047-1862-4B37-8C0E-A620BDFDD8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BBDED-DBCE-4C02-8385-6C369672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751" y="444308"/>
            <a:ext cx="1517466" cy="17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62B28B-70BC-422A-8B5F-31DA903C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502" y="2298547"/>
            <a:ext cx="2464419" cy="2464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0D060-3DAE-45E5-9315-14BB47D2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1AEA-753D-4335-ABF1-BD99D3437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9314985" cy="4876800"/>
          </a:xfrm>
        </p:spPr>
        <p:txBody>
          <a:bodyPr/>
          <a:lstStyle/>
          <a:p>
            <a:r>
              <a:rPr lang="en-US" dirty="0"/>
              <a:t>Among combat-exposed Veterans and SMs, </a:t>
            </a:r>
            <a:r>
              <a:rPr lang="en-US" dirty="0" err="1"/>
              <a:t>mTBI</a:t>
            </a:r>
            <a:r>
              <a:rPr lang="en-US" dirty="0"/>
              <a:t> history was not associated with performance on any cognitive testing domain when adjusting for other factors. </a:t>
            </a:r>
          </a:p>
          <a:p>
            <a:endParaRPr lang="en-US" dirty="0"/>
          </a:p>
          <a:p>
            <a:r>
              <a:rPr lang="en-US" dirty="0"/>
              <a:t>More evidence that </a:t>
            </a:r>
            <a:r>
              <a:rPr lang="en-US" u="sng" dirty="0"/>
              <a:t>in unselected samples, lower cognitive performance from mTBI(s) alone does not chronically persist relative to controls</a:t>
            </a:r>
          </a:p>
          <a:p>
            <a:endParaRPr lang="en-US" dirty="0"/>
          </a:p>
          <a:p>
            <a:r>
              <a:rPr lang="en-US" dirty="0"/>
              <a:t>Also </a:t>
            </a:r>
            <a:r>
              <a:rPr lang="en-US" u="sng" dirty="0"/>
              <a:t>no evidence that Blast-related mTBI has a unique deleterious chronic effect on cognition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CBEA0-2752-4300-9E7E-6016C6C4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77047-1862-4B37-8C0E-A620BDFDD8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C9310-14CB-4166-8737-A3464FDD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294" y="4973444"/>
            <a:ext cx="1314108" cy="16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3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33DE-DE94-4AAC-9DE6-E648856C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for research and clinical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7E1DC-B472-4896-8C62-7C593263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9736"/>
            <a:ext cx="10972800" cy="437477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/>
              <a:t>Key Evidence:</a:t>
            </a:r>
            <a:r>
              <a:rPr lang="en-US" dirty="0"/>
              <a:t> Remote mTBI(s) alone, even if repetitive, is not associated with objective cognitive problems in the average combat-exposed Veteran or SM</a:t>
            </a:r>
          </a:p>
          <a:p>
            <a:pPr>
              <a:spcAft>
                <a:spcPts val="1800"/>
              </a:spcAft>
            </a:pPr>
            <a:r>
              <a:rPr lang="en-US" b="1" dirty="0"/>
              <a:t>Assimilation: </a:t>
            </a:r>
            <a:r>
              <a:rPr lang="en-US" dirty="0"/>
              <a:t>This is consistent with the weight of the pre-existing research literature</a:t>
            </a:r>
          </a:p>
          <a:p>
            <a:pPr lvl="0">
              <a:spcAft>
                <a:spcPts val="1800"/>
              </a:spcAft>
              <a:buClr>
                <a:srgbClr val="2DA2BF"/>
              </a:buClr>
              <a:defRPr/>
            </a:pPr>
            <a:r>
              <a:rPr lang="en-US" b="1" dirty="0">
                <a:solidFill>
                  <a:prstClr val="black"/>
                </a:solidFill>
              </a:rPr>
              <a:t>Clinical Translation:  </a:t>
            </a:r>
            <a:r>
              <a:rPr lang="en-US" dirty="0">
                <a:solidFill>
                  <a:prstClr val="black"/>
                </a:solidFill>
              </a:rPr>
              <a:t>A holistic healthcare approach including comorbidity assessment is indicated for patients reporting chronic cognitive difficulties after mTBI(s), and strategies for addressing misattribution may be beneficial. </a:t>
            </a:r>
          </a:p>
          <a:p>
            <a:pPr lvl="0">
              <a:spcAft>
                <a:spcPts val="1800"/>
              </a:spcAft>
              <a:buClr>
                <a:srgbClr val="2DA2BF"/>
              </a:buClr>
              <a:defRPr/>
            </a:pPr>
            <a:r>
              <a:rPr lang="en-US" b="1" dirty="0">
                <a:solidFill>
                  <a:prstClr val="black"/>
                </a:solidFill>
              </a:rPr>
              <a:t>Research Translation: </a:t>
            </a:r>
            <a:r>
              <a:rPr lang="en-US" dirty="0">
                <a:solidFill>
                  <a:prstClr val="black"/>
                </a:solidFill>
              </a:rPr>
              <a:t>Future study is recommended to assess phenotypes (e.g. cognitive impaired) and longitudinal decline from potential neurodegeneration.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4C61A-5A10-4785-819C-349733ED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77047-1862-4B37-8C0E-A620BDFDD8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5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1C545-1CDD-4017-8B0D-83D7D7A4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88" y="5106280"/>
            <a:ext cx="1426588" cy="1426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36063-F9A7-47B3-8AE2-4CDA671E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EEE40-461C-4F67-8BA1-13F71319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5BAEC-E2D5-4F68-A525-98065435A54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EE4EC7-C795-430A-8B6A-195A46858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86" y="1610919"/>
            <a:ext cx="10972800" cy="3823300"/>
          </a:xfrm>
        </p:spPr>
        <p:txBody>
          <a:bodyPr>
            <a:normAutofit/>
          </a:bodyPr>
          <a:lstStyle/>
          <a:p>
            <a:r>
              <a:rPr lang="en-US" sz="2200" dirty="0"/>
              <a:t>After</a:t>
            </a:r>
            <a:r>
              <a:rPr lang="en-US" sz="2200" b="1" dirty="0"/>
              <a:t> Severe TBI</a:t>
            </a:r>
          </a:p>
          <a:p>
            <a:pPr lvl="1"/>
            <a:r>
              <a:rPr lang="en-US" dirty="0"/>
              <a:t>Long-term subjective and objective long-term effects are well-established, with Severe TBI considered a chronic disease</a:t>
            </a:r>
          </a:p>
          <a:p>
            <a:pPr lvl="2"/>
            <a:r>
              <a:rPr lang="en-US" dirty="0"/>
              <a:t>The signature long-term impairments are neurocognitive and neurobehavioral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Whereas, after </a:t>
            </a:r>
            <a:r>
              <a:rPr lang="en-US" sz="2200" b="1" dirty="0"/>
              <a:t>Mild traumatic brain injury (mTBI):</a:t>
            </a:r>
          </a:p>
          <a:p>
            <a:pPr lvl="1"/>
            <a:r>
              <a:rPr lang="en-US" dirty="0"/>
              <a:t>Poor subjective long-term outcomes are common (i.e., PPCS in up to 20%) </a:t>
            </a:r>
          </a:p>
          <a:p>
            <a:pPr lvl="1"/>
            <a:r>
              <a:rPr lang="en-US" dirty="0"/>
              <a:t>But objective long-term effects are not established, with significant controversy in literature</a:t>
            </a:r>
          </a:p>
          <a:p>
            <a:pPr lvl="1"/>
            <a:r>
              <a:rPr lang="en-US" dirty="0"/>
              <a:t>Altered cognition is the leading candidate for type of objective clinical effect after mTBI</a:t>
            </a:r>
          </a:p>
          <a:p>
            <a:pPr lvl="2"/>
            <a:r>
              <a:rPr lang="en-US" dirty="0"/>
              <a:t>However, demonstrating objective late cognitive deficits has been elusive, with inconsistencies in literature </a:t>
            </a:r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72904-D163-4AF4-9BA4-AC16D65CC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745" y="665824"/>
            <a:ext cx="835710" cy="858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261D1B-41AA-40D9-8C13-3BF70E14A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002" y="5106280"/>
            <a:ext cx="473090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9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93283-B16E-4D42-9BB6-D000813E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295" y="3136148"/>
            <a:ext cx="2488597" cy="1810038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Branches of LIMBIC-CENC Research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B43F8F5-4AA4-ACEE-13E3-2D868A0A2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988041"/>
              </p:ext>
            </p:extLst>
          </p:nvPr>
        </p:nvGraphicFramePr>
        <p:xfrm>
          <a:off x="5892184" y="2363275"/>
          <a:ext cx="5027643" cy="333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D0CF5C-8B9E-4CED-840B-DCAE36A44998}"/>
              </a:ext>
            </a:extLst>
          </p:cNvPr>
          <p:cNvSpPr txBox="1"/>
          <p:nvPr/>
        </p:nvSpPr>
        <p:spPr>
          <a:xfrm>
            <a:off x="524741" y="506897"/>
            <a:ext cx="10519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Long-term Impact of Military-relevant Brain Injury Consortium-Chronic Effects of Neurotrauma Consortium (LIMBIC-CENC)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DBB21-3B7B-49F7-B5C6-48BCE9453497}"/>
              </a:ext>
            </a:extLst>
          </p:cNvPr>
          <p:cNvSpPr txBox="1"/>
          <p:nvPr/>
        </p:nvSpPr>
        <p:spPr>
          <a:xfrm>
            <a:off x="223498" y="1617398"/>
            <a:ext cx="1036024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E7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The LIMBIC-CENC was created to study the late effects of mTBI among U.S. military personnel</a:t>
            </a:r>
          </a:p>
          <a:p>
            <a:pPr lvl="2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E71"/>
              </a:buClr>
              <a:buSzPct val="85000"/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CENC grant: 2013-2019  </a:t>
            </a:r>
          </a:p>
          <a:p>
            <a:pPr lvl="2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E71"/>
              </a:buClr>
              <a:buSzPct val="85000"/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LIMBIC grant: 5-yr extension</a:t>
            </a: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E7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7FB5B552-397C-4377-A113-545450ACF7BE}"/>
              </a:ext>
            </a:extLst>
          </p:cNvPr>
          <p:cNvSpPr/>
          <p:nvPr/>
        </p:nvSpPr>
        <p:spPr>
          <a:xfrm>
            <a:off x="3871282" y="2620651"/>
            <a:ext cx="2023512" cy="290345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3CD8E2-A161-4587-8302-D95C23DAF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452" y="3731478"/>
            <a:ext cx="2023512" cy="593326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D7B8D77F-5AA0-4079-9036-38C650217A45}"/>
              </a:ext>
            </a:extLst>
          </p:cNvPr>
          <p:cNvSpPr/>
          <p:nvPr/>
        </p:nvSpPr>
        <p:spPr>
          <a:xfrm>
            <a:off x="3866062" y="3125503"/>
            <a:ext cx="2023512" cy="181003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25331"/>
              </p:ext>
            </p:extLst>
          </p:nvPr>
        </p:nvGraphicFramePr>
        <p:xfrm>
          <a:off x="544531" y="428096"/>
          <a:ext cx="8188504" cy="62440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0186">
                  <a:extLst>
                    <a:ext uri="{9D8B030D-6E8A-4147-A177-3AD203B41FA5}">
                      <a16:colId xmlns:a16="http://schemas.microsoft.com/office/drawing/2014/main" val="4037891181"/>
                    </a:ext>
                  </a:extLst>
                </a:gridCol>
                <a:gridCol w="1394142">
                  <a:extLst>
                    <a:ext uri="{9D8B030D-6E8A-4147-A177-3AD203B41FA5}">
                      <a16:colId xmlns:a16="http://schemas.microsoft.com/office/drawing/2014/main" val="509307695"/>
                    </a:ext>
                  </a:extLst>
                </a:gridCol>
                <a:gridCol w="4267506">
                  <a:extLst>
                    <a:ext uri="{9D8B030D-6E8A-4147-A177-3AD203B41FA5}">
                      <a16:colId xmlns:a16="http://schemas.microsoft.com/office/drawing/2014/main" val="1665780601"/>
                    </a:ext>
                  </a:extLst>
                </a:gridCol>
                <a:gridCol w="1896670">
                  <a:extLst>
                    <a:ext uri="{9D8B030D-6E8A-4147-A177-3AD203B41FA5}">
                      <a16:colId xmlns:a16="http://schemas.microsoft.com/office/drawing/2014/main" val="477296994"/>
                    </a:ext>
                  </a:extLst>
                </a:gridCol>
              </a:tblGrid>
              <a:tr h="80852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LIMBIC-CENC Prospective Longitudinal Study</a:t>
                      </a:r>
                      <a:endParaRPr lang="en-US" sz="2400" dirty="0">
                        <a:solidFill>
                          <a:schemeClr val="bg1">
                            <a:lumMod val="95000"/>
                          </a:schemeClr>
                        </a:solidFill>
                        <a:ea typeface="ＭＳ Ｐゴシック" charset="0"/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Enrollment &amp; Testing Sites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812019"/>
                  </a:ext>
                </a:extLst>
              </a:tr>
              <a:tr h="329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#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49513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49513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9956"/>
                  </a:ext>
                </a:extLst>
              </a:tr>
              <a:tr h="4491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Richmond, 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Richmond Veterans Affairs (VA) Medical Center, </a:t>
                      </a:r>
                    </a:p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Central Virginia VA Health Care System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William Walker, MD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59270"/>
                  </a:ext>
                </a:extLst>
              </a:tr>
              <a:tr h="7096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Houston, TX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Michael E. DeBakey VA Medical Center</a:t>
                      </a:r>
                    </a:p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Baylor College of Medicine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Randall Scheibel, PhD</a:t>
                      </a:r>
                    </a:p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Maya Troyanskaya, MD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13137"/>
                  </a:ext>
                </a:extLst>
              </a:tr>
              <a:tr h="4491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Tampa, FL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James A. Haley Veterans’ Hospital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Shannon Miles, PhD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70320"/>
                  </a:ext>
                </a:extLst>
              </a:tr>
              <a:tr h="4491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San Antonio,</a:t>
                      </a:r>
                      <a:r>
                        <a:rPr lang="en-US" sz="1200" b="1" baseline="0" dirty="0">
                          <a:latin typeface="+mn-lt"/>
                          <a:cs typeface="Arial" panose="020B0604020202020204" pitchFamily="34" charset="0"/>
                        </a:rPr>
                        <a:t> TX</a:t>
                      </a:r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South Texas Veterans’ Health Care System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+mn-lt"/>
                          <a:cs typeface="Arial" panose="020B0604020202020204" pitchFamily="34" charset="0"/>
                        </a:rPr>
                        <a:t>Alicia Swan, PhD</a:t>
                      </a:r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83326"/>
                  </a:ext>
                </a:extLst>
              </a:tr>
              <a:tr h="628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Ft. Belvoir,</a:t>
                      </a:r>
                      <a:r>
                        <a:rPr lang="en-US" sz="1200" b="1" baseline="0" dirty="0">
                          <a:latin typeface="+mn-lt"/>
                          <a:cs typeface="Arial" panose="020B0604020202020204" pitchFamily="34" charset="0"/>
                        </a:rPr>
                        <a:t> VA</a:t>
                      </a:r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Fort Belvoir Community Hospital </a:t>
                      </a:r>
                    </a:p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Henry M. Jackson Foundation for the Advancement of Military Medicine, Inc.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Mellanie Medina, MSN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68797"/>
                  </a:ext>
                </a:extLst>
              </a:tr>
              <a:tr h="2838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Portland, 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VA Portland Health Care System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Kathleen Carlson, PhD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44765"/>
                  </a:ext>
                </a:extLst>
              </a:tr>
              <a:tr h="4491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Minneapolis,</a:t>
                      </a:r>
                      <a:r>
                        <a:rPr lang="en-US" sz="1200" b="1" baseline="0" dirty="0">
                          <a:latin typeface="+mn-lt"/>
                          <a:cs typeface="Arial" panose="020B0604020202020204" pitchFamily="34" charset="0"/>
                        </a:rPr>
                        <a:t> MN</a:t>
                      </a:r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University of Minnesota 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Nicholas Davenport, PhD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19990"/>
                  </a:ext>
                </a:extLst>
              </a:tr>
              <a:tr h="2838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Boston, 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VA Boston Healthcare System 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Terri Pogoda, PhD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226968"/>
                  </a:ext>
                </a:extLst>
              </a:tr>
              <a:tr h="4491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Salisbury, 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W.G. (Bill) Hefner VA Medical Center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Sarah Martindale, PhD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Jared Rowland, PhD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54244"/>
                  </a:ext>
                </a:extLst>
              </a:tr>
              <a:tr h="4491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San Diego, 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VA San Diego Healthcare System/Camp Pendleton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Amy Jak, PhD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Jason Bailie, PhD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10212"/>
                  </a:ext>
                </a:extLst>
              </a:tr>
              <a:tr h="4491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Fort Gordon, 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Dwight D. Eisenhower Army Medical Center</a:t>
                      </a:r>
                    </a:p>
                  </a:txBody>
                  <a:tcPr marL="3657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John Rigg, MD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471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837011C-DEED-4017-AD39-01361F9C8E84}"/>
              </a:ext>
            </a:extLst>
          </p:cNvPr>
          <p:cNvSpPr txBox="1"/>
          <p:nvPr/>
        </p:nvSpPr>
        <p:spPr>
          <a:xfrm>
            <a:off x="9261848" y="4859822"/>
            <a:ext cx="1838227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Sites added under LIMBIC in red font</a:t>
            </a:r>
          </a:p>
        </p:txBody>
      </p:sp>
    </p:spTree>
    <p:extLst>
      <p:ext uri="{BB962C8B-B14F-4D97-AF65-F5344CB8AC3E}">
        <p14:creationId xmlns:p14="http://schemas.microsoft.com/office/powerpoint/2010/main" val="207409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F9B29C-9631-428C-BC95-8D6ABA47A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805" y="406669"/>
            <a:ext cx="1428750" cy="14287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BFA4C-6FFC-4547-8C6D-7E05C0C1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09" y="1728881"/>
            <a:ext cx="11206582" cy="42502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Background: </a:t>
            </a:r>
            <a:r>
              <a:rPr lang="en-US" dirty="0"/>
              <a:t>The CENC PLS established a multicenter cohort of combat-exposed current and former U.S. military service members (n &gt; 1,500) who underwent comprehensive 360</a:t>
            </a:r>
            <a:r>
              <a:rPr lang="en-US" baseline="30000" dirty="0"/>
              <a:t>0</a:t>
            </a:r>
            <a:r>
              <a:rPr lang="en-US" dirty="0"/>
              <a:t> evaluation of brain and neurologic health and function. The LIMBIC-CENC PLS continues to expand and serially assess the cohort (current n &gt; 2,500).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Overall Goal: </a:t>
            </a:r>
            <a:r>
              <a:rPr lang="en-US" dirty="0">
                <a:solidFill>
                  <a:schemeClr val="accent5"/>
                </a:solidFill>
              </a:rPr>
              <a:t>Answer critical questions about:</a:t>
            </a:r>
          </a:p>
          <a:p>
            <a:r>
              <a:rPr lang="en-US" dirty="0">
                <a:solidFill>
                  <a:schemeClr val="accent5"/>
                </a:solidFill>
              </a:rPr>
              <a:t>the long-term effects of mild TBI, including any evidence of neurodegeneration</a:t>
            </a:r>
          </a:p>
          <a:p>
            <a:r>
              <a:rPr lang="en-US" dirty="0">
                <a:solidFill>
                  <a:schemeClr val="accent5"/>
                </a:solidFill>
              </a:rPr>
              <a:t>the contribution of other factors on long-term post-deployment brain health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741" y="695544"/>
            <a:ext cx="10369048" cy="85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Purpose of LIMBIC-CENC PLS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4E97F4-83AB-43B2-8A0D-698627CCAA97}"/>
              </a:ext>
            </a:extLst>
          </p:cNvPr>
          <p:cNvSpPr/>
          <p:nvPr/>
        </p:nvSpPr>
        <p:spPr>
          <a:xfrm>
            <a:off x="1239566" y="4941408"/>
            <a:ext cx="8735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A1F28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that will lead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A1F28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improved patient care and life outcomes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DA1F28">
                    <a:lumMod val="75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, especially current and former military personnel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31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Protocol Content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Establishing lifetime mild TBI history</a:t>
            </a:r>
          </a:p>
          <a:p>
            <a:pPr lvl="1"/>
            <a:r>
              <a:rPr lang="en-US" dirty="0"/>
              <a:t>Highly standardized and quality-controlled process</a:t>
            </a:r>
          </a:p>
          <a:p>
            <a:pPr lvl="1"/>
            <a:r>
              <a:rPr lang="en-US" dirty="0"/>
              <a:t>Mapping of </a:t>
            </a:r>
            <a:r>
              <a:rPr lang="en-US" b="1" dirty="0">
                <a:solidFill>
                  <a:srgbClr val="7030A0"/>
                </a:solidFill>
              </a:rPr>
              <a:t>all potential concussive events (PCEs) </a:t>
            </a:r>
            <a:r>
              <a:rPr lang="en-US" dirty="0"/>
              <a:t>during lifetime</a:t>
            </a:r>
          </a:p>
          <a:p>
            <a:pPr lvl="2"/>
            <a:r>
              <a:rPr lang="en-US" dirty="0"/>
              <a:t>Modification of OSU TBI-ID Interview</a:t>
            </a:r>
          </a:p>
          <a:p>
            <a:pPr lvl="1"/>
            <a:r>
              <a:rPr lang="en-US" dirty="0"/>
              <a:t>Determining </a:t>
            </a:r>
            <a:r>
              <a:rPr lang="en-US" b="1" dirty="0">
                <a:solidFill>
                  <a:schemeClr val="accent2"/>
                </a:solidFill>
              </a:rPr>
              <a:t>mTBI diagnosis for each PCE</a:t>
            </a:r>
          </a:p>
          <a:p>
            <a:pPr lvl="2"/>
            <a:r>
              <a:rPr lang="en-US" dirty="0"/>
              <a:t>VCU retrospective Concussion Diagnostic Interview (VCU </a:t>
            </a:r>
            <a:r>
              <a:rPr lang="en-US" dirty="0" err="1"/>
              <a:t>rCDI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Full assessment battery summary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Neurocognition emphasis </a:t>
            </a:r>
            <a:r>
              <a:rPr lang="en-US" dirty="0"/>
              <a:t>(traditional testing and newer I-pad based NIH Toolbox testing)</a:t>
            </a:r>
          </a:p>
          <a:p>
            <a:pPr lvl="1"/>
            <a:r>
              <a:rPr lang="en-US" dirty="0"/>
              <a:t>Advance neuroimaging and biomarkers</a:t>
            </a:r>
          </a:p>
          <a:p>
            <a:pPr lvl="1"/>
            <a:r>
              <a:rPr lang="en-US" dirty="0"/>
              <a:t>Co-factors and confounders (standardized questionnaires and interviews)</a:t>
            </a:r>
          </a:p>
          <a:p>
            <a:pPr lvl="1"/>
            <a:r>
              <a:rPr lang="en-US" dirty="0"/>
              <a:t>Sensory impairments (eye tracking, audiometry, smell testing, balance testing)</a:t>
            </a:r>
          </a:p>
          <a:p>
            <a:pPr lvl="1"/>
            <a:r>
              <a:rPr lang="en-US" dirty="0"/>
              <a:t>Converging symptom, structural, physiologic, and functional outcomes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58091-832E-4B1A-A87E-D04DF5D4A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434" y="1524000"/>
            <a:ext cx="1568488" cy="24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15C8-793F-4DC0-B2E4-FD055A62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PLS 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B6954-34DC-4C67-94DE-F0B977FFA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Military Combat Deployment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Under CENC Post-911 deployment was required; Under LIMBIC: any era permitted</a:t>
            </a:r>
          </a:p>
          <a:p>
            <a:pPr lvl="1"/>
            <a:endParaRPr lang="en-US" dirty="0"/>
          </a:p>
          <a:p>
            <a:r>
              <a:rPr lang="en-US" dirty="0"/>
              <a:t>Combat Exposure (CE)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Deployment Related Risk Inventory (DRRI-2) combat CE module of at least 1 point</a:t>
            </a:r>
          </a:p>
          <a:p>
            <a:pPr marL="274637" lvl="1" indent="0">
              <a:buNone/>
            </a:pPr>
            <a:endParaRPr lang="en-US" dirty="0"/>
          </a:p>
          <a:p>
            <a:r>
              <a:rPr lang="en-US" dirty="0"/>
              <a:t>Absence of TBI severity &gt; mild (e.g. moderate or severe TBI)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mild TBI and TBI negative (controls) are permitted</a:t>
            </a:r>
          </a:p>
          <a:p>
            <a:pPr lvl="1"/>
            <a:endParaRPr lang="en-US" dirty="0"/>
          </a:p>
          <a:p>
            <a:r>
              <a:rPr lang="en-US" dirty="0"/>
              <a:t>Absence of </a:t>
            </a:r>
            <a:r>
              <a:rPr lang="en-US" u="sng" dirty="0"/>
              <a:t>Major</a:t>
            </a:r>
            <a:r>
              <a:rPr lang="en-US" dirty="0"/>
              <a:t> Neurologic d/o (e.g. SCI) or Psychiatric d/o (e.g. schizophrenia)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Most neuro or psych disorders are permitted (e.g. PTSD, mini-stroke)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0004C-B7C5-4282-BE62-EB50662A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515" y="714375"/>
            <a:ext cx="16859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036F-B965-4141-AC0C-51402B8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84" y="893963"/>
            <a:ext cx="7599867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Objective and Main Aim of This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BD7B-2E6D-47B8-B05A-EF0D623A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71063"/>
            <a:ext cx="10972800" cy="3604025"/>
          </a:xfrm>
        </p:spPr>
        <p:txBody>
          <a:bodyPr/>
          <a:lstStyle/>
          <a:p>
            <a:r>
              <a:rPr lang="en-US" u="sng" dirty="0"/>
              <a:t>Objective</a:t>
            </a:r>
            <a:r>
              <a:rPr lang="en-US" dirty="0"/>
              <a:t>: Examine the link between cognitive performance and remote mTBI history within the LIMBIC-CENC multicenter prospective study of U.S. military Veterans and SMs with combat exposure.  </a:t>
            </a:r>
          </a:p>
          <a:p>
            <a:endParaRPr lang="en-US" dirty="0"/>
          </a:p>
          <a:p>
            <a:r>
              <a:rPr lang="en-US" u="sng" dirty="0"/>
              <a:t>Aim</a:t>
            </a:r>
            <a:r>
              <a:rPr lang="en-US" dirty="0"/>
              <a:t>: Determine the contribution of mTBI history on current, objective, cognitive performance when considering comorbidities and other potential contributing factors.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ACA6C-C66C-4964-94D3-B09CBD7A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5BAEC-E2D5-4F68-A525-98065435A54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BC83E-6182-4513-AEF9-247961DD0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2" t="4040" r="16486" b="6061"/>
          <a:stretch/>
        </p:blipFill>
        <p:spPr>
          <a:xfrm>
            <a:off x="8895425" y="519251"/>
            <a:ext cx="1740024" cy="15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6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079F-3A16-4E94-A912-7AC69D12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133" y="822671"/>
            <a:ext cx="542096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Hypothesis for this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3B0C-D0FF-49AB-9898-197DAA207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04304"/>
            <a:ext cx="10972800" cy="3796496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u="sng" dirty="0">
                <a:solidFill>
                  <a:prstClr val="black"/>
                </a:solidFill>
              </a:rPr>
              <a:t>Main Hypothesis</a:t>
            </a:r>
            <a:r>
              <a:rPr lang="en-US" dirty="0">
                <a:solidFill>
                  <a:prstClr val="black"/>
                </a:solidFill>
              </a:rPr>
              <a:t>: &gt;= 3 lifetime </a:t>
            </a:r>
            <a:r>
              <a:rPr lang="en-US" dirty="0" err="1">
                <a:solidFill>
                  <a:prstClr val="black"/>
                </a:solidFill>
              </a:rPr>
              <a:t>mTBIs</a:t>
            </a:r>
            <a:r>
              <a:rPr lang="en-US" dirty="0">
                <a:solidFill>
                  <a:prstClr val="black"/>
                </a:solidFill>
              </a:rPr>
              <a:t> (repetitive </a:t>
            </a:r>
            <a:r>
              <a:rPr lang="en-US" dirty="0" err="1">
                <a:solidFill>
                  <a:prstClr val="black"/>
                </a:solidFill>
              </a:rPr>
              <a:t>mTBI</a:t>
            </a:r>
            <a:r>
              <a:rPr lang="en-US" dirty="0">
                <a:solidFill>
                  <a:prstClr val="black"/>
                </a:solidFill>
              </a:rPr>
              <a:t>) is associated with lower cognition as compared to those with no </a:t>
            </a:r>
            <a:r>
              <a:rPr lang="en-US" dirty="0" err="1">
                <a:solidFill>
                  <a:prstClr val="black"/>
                </a:solidFill>
              </a:rPr>
              <a:t>mTBIs</a:t>
            </a:r>
            <a:r>
              <a:rPr lang="en-US" dirty="0">
                <a:solidFill>
                  <a:prstClr val="black"/>
                </a:solidFill>
              </a:rPr>
              <a:t> (TBI negative controls).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Associated hypothesis: 1-2 </a:t>
            </a:r>
            <a:r>
              <a:rPr lang="en-US" dirty="0" err="1">
                <a:solidFill>
                  <a:prstClr val="black"/>
                </a:solidFill>
              </a:rPr>
              <a:t>mTBIs</a:t>
            </a:r>
            <a:r>
              <a:rPr lang="en-US" dirty="0">
                <a:solidFill>
                  <a:prstClr val="black"/>
                </a:solidFill>
              </a:rPr>
              <a:t>  will also have lower cognition vs controls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Other aspects of </a:t>
            </a:r>
            <a:r>
              <a:rPr lang="en-US" dirty="0" err="1">
                <a:solidFill>
                  <a:prstClr val="black"/>
                </a:solidFill>
              </a:rPr>
              <a:t>mTBI</a:t>
            </a:r>
            <a:r>
              <a:rPr lang="en-US" dirty="0">
                <a:solidFill>
                  <a:prstClr val="black"/>
                </a:solidFill>
              </a:rPr>
              <a:t> history examined: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total number of </a:t>
            </a:r>
            <a:r>
              <a:rPr lang="en-US" dirty="0" err="1">
                <a:solidFill>
                  <a:prstClr val="black"/>
                </a:solidFill>
              </a:rPr>
              <a:t>mTBIs</a:t>
            </a:r>
            <a:r>
              <a:rPr lang="en-US" dirty="0">
                <a:solidFill>
                  <a:prstClr val="black"/>
                </a:solidFill>
              </a:rPr>
              <a:t>,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mechanism (blast versus blunt), and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elapsed time between </a:t>
            </a:r>
            <a:r>
              <a:rPr lang="en-US" dirty="0" err="1">
                <a:solidFill>
                  <a:prstClr val="black"/>
                </a:solidFill>
              </a:rPr>
              <a:t>mTBI</a:t>
            </a:r>
            <a:r>
              <a:rPr lang="en-US" dirty="0">
                <a:solidFill>
                  <a:prstClr val="black"/>
                </a:solidFill>
              </a:rPr>
              <a:t> event(s) and time of testing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5301F-4E23-4BB3-BB41-FBBE2B2B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5BAEC-E2D5-4F68-A525-98065435A54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7F518-D26D-4E56-8935-26C3F1F73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881" y="822671"/>
            <a:ext cx="904569" cy="10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2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2431</Words>
  <Application>Microsoft Office PowerPoint</Application>
  <PresentationFormat>Widescreen</PresentationFormat>
  <Paragraphs>471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MS PGothic</vt:lpstr>
      <vt:lpstr>Arial</vt:lpstr>
      <vt:lpstr>Calibri</vt:lpstr>
      <vt:lpstr>1_Clarity</vt:lpstr>
      <vt:lpstr>Can mild tBI alter cognition chronically?  A LIMBIC-CENC multicenter study</vt:lpstr>
      <vt:lpstr>Background</vt:lpstr>
      <vt:lpstr>Branches of LIMBIC-CENC Research</vt:lpstr>
      <vt:lpstr>PowerPoint Presentation</vt:lpstr>
      <vt:lpstr>PowerPoint Presentation</vt:lpstr>
      <vt:lpstr>Protocol Content Highlights</vt:lpstr>
      <vt:lpstr>PLS Eligibility Criteria</vt:lpstr>
      <vt:lpstr>Objective and Main Aim of This Analysis </vt:lpstr>
      <vt:lpstr>Hypothesis for this Analysis </vt:lpstr>
      <vt:lpstr>Study Methods</vt:lpstr>
      <vt:lpstr>PowerPoint Presentation</vt:lpstr>
      <vt:lpstr>PowerPoint Presentation</vt:lpstr>
      <vt:lpstr>PowerPoint Presentation</vt:lpstr>
      <vt:lpstr>Covariate findings &amp; Sensitivity analyses</vt:lpstr>
      <vt:lpstr>Conclusions</vt:lpstr>
      <vt:lpstr>Take-home for research and clinical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Walker</dc:creator>
  <cp:lastModifiedBy>WILLIAM Walker</cp:lastModifiedBy>
  <cp:revision>27</cp:revision>
  <dcterms:created xsi:type="dcterms:W3CDTF">2023-03-16T13:25:42Z</dcterms:created>
  <dcterms:modified xsi:type="dcterms:W3CDTF">2023-03-18T14:43:36Z</dcterms:modified>
</cp:coreProperties>
</file>