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538" r:id="rId3"/>
    <p:sldId id="379" r:id="rId4"/>
    <p:sldId id="578" r:id="rId5"/>
    <p:sldId id="358" r:id="rId6"/>
    <p:sldId id="537" r:id="rId7"/>
    <p:sldId id="579" r:id="rId8"/>
    <p:sldId id="580" r:id="rId9"/>
    <p:sldId id="698" r:id="rId10"/>
    <p:sldId id="699" r:id="rId11"/>
    <p:sldId id="700" r:id="rId12"/>
    <p:sldId id="701" r:id="rId13"/>
    <p:sldId id="702" r:id="rId14"/>
    <p:sldId id="703" r:id="rId15"/>
    <p:sldId id="707" r:id="rId16"/>
    <p:sldId id="270" r:id="rId17"/>
    <p:sldId id="269" r:id="rId18"/>
    <p:sldId id="272" r:id="rId19"/>
    <p:sldId id="747" r:id="rId20"/>
    <p:sldId id="748" r:id="rId21"/>
    <p:sldId id="749" r:id="rId22"/>
    <p:sldId id="750" r:id="rId23"/>
    <p:sldId id="751" r:id="rId24"/>
    <p:sldId id="575" r:id="rId25"/>
    <p:sldId id="1081" r:id="rId26"/>
    <p:sldId id="367" r:id="rId27"/>
    <p:sldId id="1078" r:id="rId28"/>
    <p:sldId id="368" r:id="rId29"/>
    <p:sldId id="370" r:id="rId30"/>
    <p:sldId id="1082" r:id="rId31"/>
    <p:sldId id="382" r:id="rId32"/>
    <p:sldId id="1071" r:id="rId33"/>
    <p:sldId id="363" r:id="rId34"/>
    <p:sldId id="1079" r:id="rId35"/>
    <p:sldId id="1080" r:id="rId36"/>
    <p:sldId id="383" r:id="rId37"/>
    <p:sldId id="35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6A7928-2366-40D4-BDFF-EB0A3C697D6C}">
          <p14:sldIdLst>
            <p14:sldId id="256"/>
            <p14:sldId id="538"/>
            <p14:sldId id="379"/>
            <p14:sldId id="578"/>
            <p14:sldId id="358"/>
            <p14:sldId id="537"/>
            <p14:sldId id="579"/>
            <p14:sldId id="580"/>
            <p14:sldId id="698"/>
            <p14:sldId id="699"/>
            <p14:sldId id="700"/>
            <p14:sldId id="701"/>
            <p14:sldId id="702"/>
            <p14:sldId id="703"/>
            <p14:sldId id="707"/>
            <p14:sldId id="270"/>
            <p14:sldId id="269"/>
            <p14:sldId id="272"/>
            <p14:sldId id="747"/>
            <p14:sldId id="748"/>
            <p14:sldId id="749"/>
            <p14:sldId id="750"/>
            <p14:sldId id="751"/>
            <p14:sldId id="575"/>
            <p14:sldId id="1081"/>
            <p14:sldId id="367"/>
            <p14:sldId id="1078"/>
            <p14:sldId id="368"/>
            <p14:sldId id="370"/>
            <p14:sldId id="1082"/>
            <p14:sldId id="382"/>
            <p14:sldId id="1071"/>
            <p14:sldId id="363"/>
            <p14:sldId id="1079"/>
            <p14:sldId id="1080"/>
            <p14:sldId id="383"/>
            <p14:sldId id="35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mma A. Agyemang" initials="AAA" lastIdx="2" clrIdx="1">
    <p:extLst>
      <p:ext uri="{19B8F6BF-5375-455C-9EA6-DF929625EA0E}">
        <p15:presenceInfo xmlns:p15="http://schemas.microsoft.com/office/powerpoint/2012/main" userId="Amma A. Agyemang" providerId="None"/>
      </p:ext>
    </p:extLst>
  </p:cmAuthor>
  <p:cmAuthor id="9" name="Amma Agyemang" initials="AA" lastIdx="8" clrIdx="2">
    <p:extLst>
      <p:ext uri="{19B8F6BF-5375-455C-9EA6-DF929625EA0E}">
        <p15:presenceInfo xmlns:p15="http://schemas.microsoft.com/office/powerpoint/2012/main" userId="S::amma.a.agyemang@vcuhealth.org::a1f180c7-e5be-4da3-877e-b408aaff3996" providerId="AD"/>
      </p:ext>
    </p:extLst>
  </p:cmAuthor>
  <p:cmAuthor id="3" name="William Walker" initials="WW"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0" autoAdjust="0"/>
    <p:restoredTop sz="69536" autoAdjust="0"/>
  </p:normalViewPr>
  <p:slideViewPr>
    <p:cSldViewPr snapToGrid="0">
      <p:cViewPr varScale="1">
        <p:scale>
          <a:sx n="50" d="100"/>
          <a:sy n="50" d="100"/>
        </p:scale>
        <p:origin x="11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0B2D8-6E56-4E42-A2DF-98789DD5DD3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86B3DE4-CBBA-4FD3-BFC4-FEF8A8F424E9}">
      <dgm:prSet/>
      <dgm:spPr/>
      <dgm:t>
        <a:bodyPr/>
        <a:lstStyle/>
        <a:p>
          <a:r>
            <a:rPr lang="en-US" b="1" dirty="0"/>
            <a:t>Retrospective Database study (PI: Yaffe)</a:t>
          </a:r>
          <a:endParaRPr lang="en-US" dirty="0"/>
        </a:p>
      </dgm:t>
    </dgm:pt>
    <dgm:pt modelId="{3983CA1A-5D22-44C7-959D-C049E79BD761}" type="parTrans" cxnId="{CE006809-1094-445C-8589-F3485D48984A}">
      <dgm:prSet/>
      <dgm:spPr/>
      <dgm:t>
        <a:bodyPr/>
        <a:lstStyle/>
        <a:p>
          <a:endParaRPr lang="en-US"/>
        </a:p>
      </dgm:t>
    </dgm:pt>
    <dgm:pt modelId="{D95522F2-30F7-4B72-8E7B-FC1177448F3B}" type="sibTrans" cxnId="{CE006809-1094-445C-8589-F3485D48984A}">
      <dgm:prSet/>
      <dgm:spPr/>
      <dgm:t>
        <a:bodyPr/>
        <a:lstStyle/>
        <a:p>
          <a:endParaRPr lang="en-US"/>
        </a:p>
      </dgm:t>
    </dgm:pt>
    <dgm:pt modelId="{C0E0DB42-D201-4A27-B10E-425BF22232CD}">
      <dgm:prSet/>
      <dgm:spPr/>
      <dgm:t>
        <a:bodyPr/>
        <a:lstStyle/>
        <a:p>
          <a:r>
            <a:rPr lang="en-US" b="1" dirty="0"/>
            <a:t>Phenotyping study (PI: Pugh)</a:t>
          </a:r>
          <a:endParaRPr lang="en-US" dirty="0"/>
        </a:p>
      </dgm:t>
    </dgm:pt>
    <dgm:pt modelId="{0106A9AA-6D77-4FAD-8C04-9D320BBDA35C}" type="parTrans" cxnId="{C7F190EC-F0F6-4B38-91FB-F0D8526019BB}">
      <dgm:prSet/>
      <dgm:spPr/>
      <dgm:t>
        <a:bodyPr/>
        <a:lstStyle/>
        <a:p>
          <a:endParaRPr lang="en-US"/>
        </a:p>
      </dgm:t>
    </dgm:pt>
    <dgm:pt modelId="{469542AD-17D2-4CF9-984E-E44D062CB886}" type="sibTrans" cxnId="{C7F190EC-F0F6-4B38-91FB-F0D8526019BB}">
      <dgm:prSet/>
      <dgm:spPr/>
      <dgm:t>
        <a:bodyPr/>
        <a:lstStyle/>
        <a:p>
          <a:endParaRPr lang="en-US"/>
        </a:p>
      </dgm:t>
    </dgm:pt>
    <dgm:pt modelId="{52D2FB77-88F1-441F-AA9C-F3762BF9C79E}">
      <dgm:prSet/>
      <dgm:spPr/>
      <dgm:t>
        <a:bodyPr/>
        <a:lstStyle/>
        <a:p>
          <a:r>
            <a:rPr lang="en-US" b="1" dirty="0"/>
            <a:t>Health Economics study (PI: Dismuke)</a:t>
          </a:r>
          <a:endParaRPr lang="en-US" dirty="0"/>
        </a:p>
      </dgm:t>
    </dgm:pt>
    <dgm:pt modelId="{15AA9EFE-3F67-45E0-8681-E9F813172FF4}" type="parTrans" cxnId="{30F67C73-9854-4A1B-A4AB-F8FAF4620F33}">
      <dgm:prSet/>
      <dgm:spPr/>
      <dgm:t>
        <a:bodyPr/>
        <a:lstStyle/>
        <a:p>
          <a:endParaRPr lang="en-US"/>
        </a:p>
      </dgm:t>
    </dgm:pt>
    <dgm:pt modelId="{0E480A23-3C69-4853-BAEE-E7D5ECBCBA8B}" type="sibTrans" cxnId="{30F67C73-9854-4A1B-A4AB-F8FAF4620F33}">
      <dgm:prSet/>
      <dgm:spPr/>
      <dgm:t>
        <a:bodyPr/>
        <a:lstStyle/>
        <a:p>
          <a:endParaRPr lang="en-US"/>
        </a:p>
      </dgm:t>
    </dgm:pt>
    <dgm:pt modelId="{DC1A282D-5E77-4CF5-9376-FC5A70509200}">
      <dgm:prSet/>
      <dgm:spPr/>
      <dgm:t>
        <a:bodyPr/>
        <a:lstStyle/>
        <a:p>
          <a:r>
            <a:rPr lang="en-US" b="1" dirty="0"/>
            <a:t>Prospective Longitudinal Study (PI: Walker)</a:t>
          </a:r>
          <a:endParaRPr lang="en-US" dirty="0"/>
        </a:p>
      </dgm:t>
    </dgm:pt>
    <dgm:pt modelId="{E082E2F8-C611-4B85-8A4B-FBB5AC5BF795}" type="parTrans" cxnId="{1AA453DC-853F-4233-B548-E070BC3FC818}">
      <dgm:prSet/>
      <dgm:spPr/>
      <dgm:t>
        <a:bodyPr/>
        <a:lstStyle/>
        <a:p>
          <a:endParaRPr lang="en-US"/>
        </a:p>
      </dgm:t>
    </dgm:pt>
    <dgm:pt modelId="{110FC9D5-ED3E-4F39-9E19-6A8DA1B90101}" type="sibTrans" cxnId="{1AA453DC-853F-4233-B548-E070BC3FC818}">
      <dgm:prSet/>
      <dgm:spPr/>
      <dgm:t>
        <a:bodyPr/>
        <a:lstStyle/>
        <a:p>
          <a:endParaRPr lang="en-US"/>
        </a:p>
      </dgm:t>
    </dgm:pt>
    <dgm:pt modelId="{EBD749E2-9656-4E5E-B554-C796192764CE}">
      <dgm:prSet/>
      <dgm:spPr/>
      <dgm:t>
        <a:bodyPr/>
        <a:lstStyle/>
        <a:p>
          <a:r>
            <a:rPr lang="en-US" b="1" dirty="0"/>
            <a:t>PLS Biomarker study (PI: Kenney)</a:t>
          </a:r>
          <a:endParaRPr lang="en-US" dirty="0"/>
        </a:p>
      </dgm:t>
    </dgm:pt>
    <dgm:pt modelId="{5B7FD999-D9A6-48F4-8379-0AC5ECF0DACC}" type="parTrans" cxnId="{C8F4A272-B2C3-420B-8A74-42A413E9CD38}">
      <dgm:prSet/>
      <dgm:spPr/>
      <dgm:t>
        <a:bodyPr/>
        <a:lstStyle/>
        <a:p>
          <a:endParaRPr lang="en-US"/>
        </a:p>
      </dgm:t>
    </dgm:pt>
    <dgm:pt modelId="{333D29C1-E758-4188-9BC2-9D16AF894335}" type="sibTrans" cxnId="{C8F4A272-B2C3-420B-8A74-42A413E9CD38}">
      <dgm:prSet/>
      <dgm:spPr/>
      <dgm:t>
        <a:bodyPr/>
        <a:lstStyle/>
        <a:p>
          <a:endParaRPr lang="en-US"/>
        </a:p>
      </dgm:t>
    </dgm:pt>
    <dgm:pt modelId="{0C331FD6-BFBF-4BE4-ABC1-9B6D9136C50C}">
      <dgm:prSet/>
      <dgm:spPr/>
      <dgm:t>
        <a:bodyPr/>
        <a:lstStyle/>
        <a:p>
          <a:r>
            <a:rPr lang="en-US" b="1" dirty="0"/>
            <a:t>PLS Imaging Study (PI: Wilde)</a:t>
          </a:r>
          <a:endParaRPr lang="en-US" dirty="0"/>
        </a:p>
      </dgm:t>
    </dgm:pt>
    <dgm:pt modelId="{04CA677B-D50A-41A9-A9E7-DC75293E0228}" type="parTrans" cxnId="{8285EA2B-43A3-44F9-A70E-1B44A2212A69}">
      <dgm:prSet/>
      <dgm:spPr/>
      <dgm:t>
        <a:bodyPr/>
        <a:lstStyle/>
        <a:p>
          <a:endParaRPr lang="en-US"/>
        </a:p>
      </dgm:t>
    </dgm:pt>
    <dgm:pt modelId="{83A50D16-F09F-4536-9B91-13CD8604C3CC}" type="sibTrans" cxnId="{8285EA2B-43A3-44F9-A70E-1B44A2212A69}">
      <dgm:prSet/>
      <dgm:spPr/>
      <dgm:t>
        <a:bodyPr/>
        <a:lstStyle/>
        <a:p>
          <a:endParaRPr lang="en-US"/>
        </a:p>
      </dgm:t>
    </dgm:pt>
    <dgm:pt modelId="{04BFCABC-63B8-6744-985F-53A866D2A40E}" type="pres">
      <dgm:prSet presAssocID="{6FA0B2D8-6E56-4E42-A2DF-98789DD5DD32}" presName="linear" presStyleCnt="0">
        <dgm:presLayoutVars>
          <dgm:animLvl val="lvl"/>
          <dgm:resizeHandles val="exact"/>
        </dgm:presLayoutVars>
      </dgm:prSet>
      <dgm:spPr/>
    </dgm:pt>
    <dgm:pt modelId="{40BBF2E1-1A6F-7645-83E9-2C493DD7BB3E}" type="pres">
      <dgm:prSet presAssocID="{286B3DE4-CBBA-4FD3-BFC4-FEF8A8F424E9}" presName="parentText" presStyleLbl="node1" presStyleIdx="0" presStyleCnt="6" custLinFactY="-16433" custLinFactNeighborX="-356" custLinFactNeighborY="-100000">
        <dgm:presLayoutVars>
          <dgm:chMax val="0"/>
          <dgm:bulletEnabled val="1"/>
        </dgm:presLayoutVars>
      </dgm:prSet>
      <dgm:spPr/>
    </dgm:pt>
    <dgm:pt modelId="{5846B803-B3E4-9949-856D-0E630F334B3C}" type="pres">
      <dgm:prSet presAssocID="{D95522F2-30F7-4B72-8E7B-FC1177448F3B}" presName="spacer" presStyleCnt="0"/>
      <dgm:spPr/>
    </dgm:pt>
    <dgm:pt modelId="{222D0F66-5C1A-1B42-9473-7956BC71CC78}" type="pres">
      <dgm:prSet presAssocID="{C0E0DB42-D201-4A27-B10E-425BF22232CD}" presName="parentText" presStyleLbl="node1" presStyleIdx="1" presStyleCnt="6" custLinFactY="-2298" custLinFactNeighborY="-100000">
        <dgm:presLayoutVars>
          <dgm:chMax val="0"/>
          <dgm:bulletEnabled val="1"/>
        </dgm:presLayoutVars>
      </dgm:prSet>
      <dgm:spPr/>
    </dgm:pt>
    <dgm:pt modelId="{5CC3C222-8DC7-CE44-8E6B-61B475C68BD4}" type="pres">
      <dgm:prSet presAssocID="{469542AD-17D2-4CF9-984E-E44D062CB886}" presName="spacer" presStyleCnt="0"/>
      <dgm:spPr/>
    </dgm:pt>
    <dgm:pt modelId="{75D65978-8C10-B149-9309-D71D2FA47416}" type="pres">
      <dgm:prSet presAssocID="{52D2FB77-88F1-441F-AA9C-F3762BF9C79E}" presName="parentText" presStyleLbl="node1" presStyleIdx="2" presStyleCnt="6">
        <dgm:presLayoutVars>
          <dgm:chMax val="0"/>
          <dgm:bulletEnabled val="1"/>
        </dgm:presLayoutVars>
      </dgm:prSet>
      <dgm:spPr/>
    </dgm:pt>
    <dgm:pt modelId="{5F54DAD8-4D85-F647-B57B-65F80D8165BF}" type="pres">
      <dgm:prSet presAssocID="{0E480A23-3C69-4853-BAEE-E7D5ECBCBA8B}" presName="spacer" presStyleCnt="0"/>
      <dgm:spPr/>
    </dgm:pt>
    <dgm:pt modelId="{4BCD2585-D52B-3D49-BA89-2B03A77842A6}" type="pres">
      <dgm:prSet presAssocID="{DC1A282D-5E77-4CF5-9376-FC5A70509200}" presName="parentText" presStyleLbl="node1" presStyleIdx="3" presStyleCnt="6" custLinFactY="4086" custLinFactNeighborY="100000">
        <dgm:presLayoutVars>
          <dgm:chMax val="0"/>
          <dgm:bulletEnabled val="1"/>
        </dgm:presLayoutVars>
      </dgm:prSet>
      <dgm:spPr/>
    </dgm:pt>
    <dgm:pt modelId="{D0400091-81E7-4645-A10C-C38F08430D48}" type="pres">
      <dgm:prSet presAssocID="{110FC9D5-ED3E-4F39-9E19-6A8DA1B90101}" presName="spacer" presStyleCnt="0"/>
      <dgm:spPr/>
    </dgm:pt>
    <dgm:pt modelId="{542FC790-7DCB-8642-BBFA-CD0A5E5D6008}" type="pres">
      <dgm:prSet presAssocID="{EBD749E2-9656-4E5E-B554-C796192764CE}" presName="parentText" presStyleLbl="node1" presStyleIdx="4" presStyleCnt="6" custLinFactY="18391" custLinFactNeighborY="100000">
        <dgm:presLayoutVars>
          <dgm:chMax val="0"/>
          <dgm:bulletEnabled val="1"/>
        </dgm:presLayoutVars>
      </dgm:prSet>
      <dgm:spPr/>
    </dgm:pt>
    <dgm:pt modelId="{FA2331D2-3F0E-5842-B3E9-401FCCB8EB93}" type="pres">
      <dgm:prSet presAssocID="{333D29C1-E758-4188-9BC2-9D16AF894335}" presName="spacer" presStyleCnt="0"/>
      <dgm:spPr/>
    </dgm:pt>
    <dgm:pt modelId="{D085B1FD-54F6-6942-9D95-E3DF5ACC6C01}" type="pres">
      <dgm:prSet presAssocID="{0C331FD6-BFBF-4BE4-ABC1-9B6D9136C50C}" presName="parentText" presStyleLbl="node1" presStyleIdx="5" presStyleCnt="6" custLinFactY="36273" custLinFactNeighborY="100000">
        <dgm:presLayoutVars>
          <dgm:chMax val="0"/>
          <dgm:bulletEnabled val="1"/>
        </dgm:presLayoutVars>
      </dgm:prSet>
      <dgm:spPr/>
    </dgm:pt>
  </dgm:ptLst>
  <dgm:cxnLst>
    <dgm:cxn modelId="{91F33701-6696-BB41-A4E5-7E6D02C8D9FE}" type="presOf" srcId="{0C331FD6-BFBF-4BE4-ABC1-9B6D9136C50C}" destId="{D085B1FD-54F6-6942-9D95-E3DF5ACC6C01}" srcOrd="0" destOrd="0" presId="urn:microsoft.com/office/officeart/2005/8/layout/vList2"/>
    <dgm:cxn modelId="{CE006809-1094-445C-8589-F3485D48984A}" srcId="{6FA0B2D8-6E56-4E42-A2DF-98789DD5DD32}" destId="{286B3DE4-CBBA-4FD3-BFC4-FEF8A8F424E9}" srcOrd="0" destOrd="0" parTransId="{3983CA1A-5D22-44C7-959D-C049E79BD761}" sibTransId="{D95522F2-30F7-4B72-8E7B-FC1177448F3B}"/>
    <dgm:cxn modelId="{A99EA111-EE95-9343-82F3-072302BA16A9}" type="presOf" srcId="{52D2FB77-88F1-441F-AA9C-F3762BF9C79E}" destId="{75D65978-8C10-B149-9309-D71D2FA47416}" srcOrd="0" destOrd="0" presId="urn:microsoft.com/office/officeart/2005/8/layout/vList2"/>
    <dgm:cxn modelId="{8285EA2B-43A3-44F9-A70E-1B44A2212A69}" srcId="{6FA0B2D8-6E56-4E42-A2DF-98789DD5DD32}" destId="{0C331FD6-BFBF-4BE4-ABC1-9B6D9136C50C}" srcOrd="5" destOrd="0" parTransId="{04CA677B-D50A-41A9-A9E7-DC75293E0228}" sibTransId="{83A50D16-F09F-4536-9B91-13CD8604C3CC}"/>
    <dgm:cxn modelId="{A1430A30-79FF-394C-ACDA-5877AC3DBEC5}" type="presOf" srcId="{DC1A282D-5E77-4CF5-9376-FC5A70509200}" destId="{4BCD2585-D52B-3D49-BA89-2B03A77842A6}" srcOrd="0" destOrd="0" presId="urn:microsoft.com/office/officeart/2005/8/layout/vList2"/>
    <dgm:cxn modelId="{2907B046-D157-9A49-BBF9-BCDC284048A3}" type="presOf" srcId="{286B3DE4-CBBA-4FD3-BFC4-FEF8A8F424E9}" destId="{40BBF2E1-1A6F-7645-83E9-2C493DD7BB3E}" srcOrd="0" destOrd="0" presId="urn:microsoft.com/office/officeart/2005/8/layout/vList2"/>
    <dgm:cxn modelId="{EB87A86D-7A0D-2A4B-A0AB-D65C5C7BB5BA}" type="presOf" srcId="{C0E0DB42-D201-4A27-B10E-425BF22232CD}" destId="{222D0F66-5C1A-1B42-9473-7956BC71CC78}" srcOrd="0" destOrd="0" presId="urn:microsoft.com/office/officeart/2005/8/layout/vList2"/>
    <dgm:cxn modelId="{C8F4A272-B2C3-420B-8A74-42A413E9CD38}" srcId="{6FA0B2D8-6E56-4E42-A2DF-98789DD5DD32}" destId="{EBD749E2-9656-4E5E-B554-C796192764CE}" srcOrd="4" destOrd="0" parTransId="{5B7FD999-D9A6-48F4-8379-0AC5ECF0DACC}" sibTransId="{333D29C1-E758-4188-9BC2-9D16AF894335}"/>
    <dgm:cxn modelId="{30F67C73-9854-4A1B-A4AB-F8FAF4620F33}" srcId="{6FA0B2D8-6E56-4E42-A2DF-98789DD5DD32}" destId="{52D2FB77-88F1-441F-AA9C-F3762BF9C79E}" srcOrd="2" destOrd="0" parTransId="{15AA9EFE-3F67-45E0-8681-E9F813172FF4}" sibTransId="{0E480A23-3C69-4853-BAEE-E7D5ECBCBA8B}"/>
    <dgm:cxn modelId="{B8EEF757-6727-884A-80DC-E0FB077D0A1E}" type="presOf" srcId="{EBD749E2-9656-4E5E-B554-C796192764CE}" destId="{542FC790-7DCB-8642-BBFA-CD0A5E5D6008}" srcOrd="0" destOrd="0" presId="urn:microsoft.com/office/officeart/2005/8/layout/vList2"/>
    <dgm:cxn modelId="{8FBC5FDA-E249-2349-9B7E-3C7114FDADD2}" type="presOf" srcId="{6FA0B2D8-6E56-4E42-A2DF-98789DD5DD32}" destId="{04BFCABC-63B8-6744-985F-53A866D2A40E}" srcOrd="0" destOrd="0" presId="urn:microsoft.com/office/officeart/2005/8/layout/vList2"/>
    <dgm:cxn modelId="{1AA453DC-853F-4233-B548-E070BC3FC818}" srcId="{6FA0B2D8-6E56-4E42-A2DF-98789DD5DD32}" destId="{DC1A282D-5E77-4CF5-9376-FC5A70509200}" srcOrd="3" destOrd="0" parTransId="{E082E2F8-C611-4B85-8A4B-FBB5AC5BF795}" sibTransId="{110FC9D5-ED3E-4F39-9E19-6A8DA1B90101}"/>
    <dgm:cxn modelId="{C7F190EC-F0F6-4B38-91FB-F0D8526019BB}" srcId="{6FA0B2D8-6E56-4E42-A2DF-98789DD5DD32}" destId="{C0E0DB42-D201-4A27-B10E-425BF22232CD}" srcOrd="1" destOrd="0" parTransId="{0106A9AA-6D77-4FAD-8C04-9D320BBDA35C}" sibTransId="{469542AD-17D2-4CF9-984E-E44D062CB886}"/>
    <dgm:cxn modelId="{35D58EF8-9256-7345-88E6-02D6337195D4}" type="presParOf" srcId="{04BFCABC-63B8-6744-985F-53A866D2A40E}" destId="{40BBF2E1-1A6F-7645-83E9-2C493DD7BB3E}" srcOrd="0" destOrd="0" presId="urn:microsoft.com/office/officeart/2005/8/layout/vList2"/>
    <dgm:cxn modelId="{3B25E117-00A0-C142-B723-16092457C9EB}" type="presParOf" srcId="{04BFCABC-63B8-6744-985F-53A866D2A40E}" destId="{5846B803-B3E4-9949-856D-0E630F334B3C}" srcOrd="1" destOrd="0" presId="urn:microsoft.com/office/officeart/2005/8/layout/vList2"/>
    <dgm:cxn modelId="{1847420A-C8A1-5640-91BC-1C49B5E86B65}" type="presParOf" srcId="{04BFCABC-63B8-6744-985F-53A866D2A40E}" destId="{222D0F66-5C1A-1B42-9473-7956BC71CC78}" srcOrd="2" destOrd="0" presId="urn:microsoft.com/office/officeart/2005/8/layout/vList2"/>
    <dgm:cxn modelId="{74527E4B-0CEF-2249-8B6A-A0E6C72D2133}" type="presParOf" srcId="{04BFCABC-63B8-6744-985F-53A866D2A40E}" destId="{5CC3C222-8DC7-CE44-8E6B-61B475C68BD4}" srcOrd="3" destOrd="0" presId="urn:microsoft.com/office/officeart/2005/8/layout/vList2"/>
    <dgm:cxn modelId="{44A1DD49-4F13-CE45-8610-551F19D4ED35}" type="presParOf" srcId="{04BFCABC-63B8-6744-985F-53A866D2A40E}" destId="{75D65978-8C10-B149-9309-D71D2FA47416}" srcOrd="4" destOrd="0" presId="urn:microsoft.com/office/officeart/2005/8/layout/vList2"/>
    <dgm:cxn modelId="{D3B89E37-4727-EF46-A766-1C426FBE8528}" type="presParOf" srcId="{04BFCABC-63B8-6744-985F-53A866D2A40E}" destId="{5F54DAD8-4D85-F647-B57B-65F80D8165BF}" srcOrd="5" destOrd="0" presId="urn:microsoft.com/office/officeart/2005/8/layout/vList2"/>
    <dgm:cxn modelId="{E5FAEC54-F23C-9E49-8C98-5764C2088707}" type="presParOf" srcId="{04BFCABC-63B8-6744-985F-53A866D2A40E}" destId="{4BCD2585-D52B-3D49-BA89-2B03A77842A6}" srcOrd="6" destOrd="0" presId="urn:microsoft.com/office/officeart/2005/8/layout/vList2"/>
    <dgm:cxn modelId="{7FFD572E-147A-724E-BEF0-23529F1EF9CA}" type="presParOf" srcId="{04BFCABC-63B8-6744-985F-53A866D2A40E}" destId="{D0400091-81E7-4645-A10C-C38F08430D48}" srcOrd="7" destOrd="0" presId="urn:microsoft.com/office/officeart/2005/8/layout/vList2"/>
    <dgm:cxn modelId="{7471A435-D458-0749-9E2A-01597BEF018E}" type="presParOf" srcId="{04BFCABC-63B8-6744-985F-53A866D2A40E}" destId="{542FC790-7DCB-8642-BBFA-CD0A5E5D6008}" srcOrd="8" destOrd="0" presId="urn:microsoft.com/office/officeart/2005/8/layout/vList2"/>
    <dgm:cxn modelId="{F9A2F230-5306-564D-8ED5-33A016F00EC5}" type="presParOf" srcId="{04BFCABC-63B8-6744-985F-53A866D2A40E}" destId="{FA2331D2-3F0E-5842-B3E9-401FCCB8EB93}" srcOrd="9" destOrd="0" presId="urn:microsoft.com/office/officeart/2005/8/layout/vList2"/>
    <dgm:cxn modelId="{9F465A6C-AE2E-7A4E-987A-7309FF998444}" type="presParOf" srcId="{04BFCABC-63B8-6744-985F-53A866D2A40E}" destId="{D085B1FD-54F6-6942-9D95-E3DF5ACC6C0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BF2E1-1A6F-7645-83E9-2C493DD7BB3E}">
      <dsp:nvSpPr>
        <dsp:cNvPr id="0" name=""/>
        <dsp:cNvSpPr/>
      </dsp:nvSpPr>
      <dsp:spPr>
        <a:xfrm>
          <a:off x="0" y="516956"/>
          <a:ext cx="6263640" cy="62361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Retrospective Database study (PI: Yaffe)</a:t>
          </a:r>
          <a:endParaRPr lang="en-US" sz="2600" kern="1200" dirty="0"/>
        </a:p>
      </dsp:txBody>
      <dsp:txXfrm>
        <a:off x="30442" y="547398"/>
        <a:ext cx="6202756" cy="562726"/>
      </dsp:txXfrm>
    </dsp:sp>
    <dsp:sp modelId="{222D0F66-5C1A-1B42-9473-7956BC71CC78}">
      <dsp:nvSpPr>
        <dsp:cNvPr id="0" name=""/>
        <dsp:cNvSpPr/>
      </dsp:nvSpPr>
      <dsp:spPr>
        <a:xfrm>
          <a:off x="0" y="1303593"/>
          <a:ext cx="6263640" cy="623610"/>
        </a:xfrm>
        <a:prstGeom prst="roundRect">
          <a:avLst/>
        </a:prstGeom>
        <a:solidFill>
          <a:schemeClr val="accent5">
            <a:hueOff val="1343711"/>
            <a:satOff val="1896"/>
            <a:lumOff val="-2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Phenotyping study (PI: Pugh)</a:t>
          </a:r>
          <a:endParaRPr lang="en-US" sz="2600" kern="1200" dirty="0"/>
        </a:p>
      </dsp:txBody>
      <dsp:txXfrm>
        <a:off x="30442" y="1334035"/>
        <a:ext cx="6202756" cy="562726"/>
      </dsp:txXfrm>
    </dsp:sp>
    <dsp:sp modelId="{75D65978-8C10-B149-9309-D71D2FA47416}">
      <dsp:nvSpPr>
        <dsp:cNvPr id="0" name=""/>
        <dsp:cNvSpPr/>
      </dsp:nvSpPr>
      <dsp:spPr>
        <a:xfrm>
          <a:off x="0" y="2091293"/>
          <a:ext cx="6263640" cy="623610"/>
        </a:xfrm>
        <a:prstGeom prst="roundRect">
          <a:avLst/>
        </a:prstGeom>
        <a:solidFill>
          <a:schemeClr val="accent5">
            <a:hueOff val="2687422"/>
            <a:satOff val="3792"/>
            <a:lumOff val="-47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Health Economics study (PI: Dismuke)</a:t>
          </a:r>
          <a:endParaRPr lang="en-US" sz="2600" kern="1200" dirty="0"/>
        </a:p>
      </dsp:txBody>
      <dsp:txXfrm>
        <a:off x="30442" y="2121735"/>
        <a:ext cx="6202756" cy="562726"/>
      </dsp:txXfrm>
    </dsp:sp>
    <dsp:sp modelId="{4BCD2585-D52B-3D49-BA89-2B03A77842A6}">
      <dsp:nvSpPr>
        <dsp:cNvPr id="0" name=""/>
        <dsp:cNvSpPr/>
      </dsp:nvSpPr>
      <dsp:spPr>
        <a:xfrm>
          <a:off x="0" y="2890144"/>
          <a:ext cx="6263640" cy="623610"/>
        </a:xfrm>
        <a:prstGeom prst="roundRect">
          <a:avLst/>
        </a:prstGeom>
        <a:solidFill>
          <a:schemeClr val="accent5">
            <a:hueOff val="4031133"/>
            <a:satOff val="5687"/>
            <a:lumOff val="-70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Prospective Longitudinal Study (PI: Walker)</a:t>
          </a:r>
          <a:endParaRPr lang="en-US" sz="2600" kern="1200" dirty="0"/>
        </a:p>
      </dsp:txBody>
      <dsp:txXfrm>
        <a:off x="30442" y="2920586"/>
        <a:ext cx="6202756" cy="562726"/>
      </dsp:txXfrm>
    </dsp:sp>
    <dsp:sp modelId="{542FC790-7DCB-8642-BBFA-CD0A5E5D6008}">
      <dsp:nvSpPr>
        <dsp:cNvPr id="0" name=""/>
        <dsp:cNvSpPr/>
      </dsp:nvSpPr>
      <dsp:spPr>
        <a:xfrm>
          <a:off x="0" y="3677842"/>
          <a:ext cx="6263640" cy="623610"/>
        </a:xfrm>
        <a:prstGeom prst="roundRect">
          <a:avLst/>
        </a:prstGeom>
        <a:solidFill>
          <a:schemeClr val="accent5">
            <a:hueOff val="5374845"/>
            <a:satOff val="7583"/>
            <a:lumOff val="-94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PLS Biomarker study (PI: Kenney)</a:t>
          </a:r>
          <a:endParaRPr lang="en-US" sz="2600" kern="1200" dirty="0"/>
        </a:p>
      </dsp:txBody>
      <dsp:txXfrm>
        <a:off x="30442" y="3708284"/>
        <a:ext cx="6202756" cy="562726"/>
      </dsp:txXfrm>
    </dsp:sp>
    <dsp:sp modelId="{D085B1FD-54F6-6942-9D95-E3DF5ACC6C01}">
      <dsp:nvSpPr>
        <dsp:cNvPr id="0" name=""/>
        <dsp:cNvSpPr/>
      </dsp:nvSpPr>
      <dsp:spPr>
        <a:xfrm>
          <a:off x="0" y="4487846"/>
          <a:ext cx="6263640" cy="623610"/>
        </a:xfrm>
        <a:prstGeom prst="roundRect">
          <a:avLst/>
        </a:prstGeom>
        <a:solidFill>
          <a:schemeClr val="accent5">
            <a:hueOff val="6718555"/>
            <a:satOff val="9479"/>
            <a:lumOff val="-117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PLS Imaging Study (PI: Wilde)</a:t>
          </a:r>
          <a:endParaRPr lang="en-US" sz="2600" kern="1200" dirty="0"/>
        </a:p>
      </dsp:txBody>
      <dsp:txXfrm>
        <a:off x="30442" y="4518288"/>
        <a:ext cx="620275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5D02FC-A12E-4EAC-8AA8-259343F6B681}" type="datetimeFigureOut">
              <a:rPr lang="en-US" smtClean="0"/>
              <a:t>12/3/2022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7706FC-C5CC-4EB3-9558-089AFB845CE9}" type="slidenum">
              <a:rPr lang="en-US" smtClean="0"/>
              <a:t>‹#›</a:t>
            </a:fld>
            <a:endParaRPr lang="en-US"/>
          </a:p>
        </p:txBody>
      </p:sp>
    </p:spTree>
    <p:extLst>
      <p:ext uri="{BB962C8B-B14F-4D97-AF65-F5344CB8AC3E}">
        <p14:creationId xmlns:p14="http://schemas.microsoft.com/office/powerpoint/2010/main" val="13608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87132-0C39-4ABB-BC8D-56B7A364335E}" type="slidenum">
              <a:rPr lang="en-US" smtClean="0"/>
              <a:t>2</a:t>
            </a:fld>
            <a:endParaRPr lang="en-US" dirty="0"/>
          </a:p>
        </p:txBody>
      </p:sp>
    </p:spTree>
    <p:extLst>
      <p:ext uri="{BB962C8B-B14F-4D97-AF65-F5344CB8AC3E}">
        <p14:creationId xmlns:p14="http://schemas.microsoft.com/office/powerpoint/2010/main" val="233066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Preregistered Hypotheses: psychosocial and cognitive performance outcomes are better among participants with mTBI who self-reported higher levels of aerobic activity.</a:t>
            </a:r>
          </a:p>
          <a:p>
            <a:r>
              <a:rPr lang="en-US" dirty="0"/>
              <a:t>performance validity (MSVT) and symptom validity (</a:t>
            </a:r>
            <a:r>
              <a:rPr lang="en-US" dirty="0" err="1"/>
              <a:t>mBIAS</a:t>
            </a:r>
            <a:r>
              <a:rPr lang="en-US" dirty="0"/>
              <a:t>) </a:t>
            </a:r>
          </a:p>
          <a:p>
            <a:r>
              <a:rPr lang="en-US" dirty="0"/>
              <a:t>BRFSS = Behavioral Risk Factor  Surveillance System</a:t>
            </a:r>
          </a:p>
          <a:p>
            <a:r>
              <a:rPr lang="en-US" dirty="0"/>
              <a:t>Relation between aerobic activity level and outcomes assessed with 2-step multivariable regression adjusting first for fixed factors (e.g., age, estimated IQ, combat history) and then adding state factors (e.g., sleep, PTSD, pain). </a:t>
            </a:r>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20</a:t>
            </a:fld>
            <a:endParaRPr lang="en-US" dirty="0"/>
          </a:p>
        </p:txBody>
      </p:sp>
    </p:spTree>
    <p:extLst>
      <p:ext uri="{BB962C8B-B14F-4D97-AF65-F5344CB8AC3E}">
        <p14:creationId xmlns:p14="http://schemas.microsoft.com/office/powerpoint/2010/main" val="26627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Outcomes spelled out: California Verbal Learning Test-II Long Delay Free Recall and Total Recall, Brief Visuospatial Memory Test-Revised Total Recall, Trail-Making Test Part B, and NIH Toolbox Cognition Battery Picture Sequence Memory, Flanker, and Dimensional Change Card Sort tests</a:t>
            </a:r>
          </a:p>
        </p:txBody>
      </p:sp>
      <p:sp>
        <p:nvSpPr>
          <p:cNvPr id="4" name="Slide Number Placeholder 3"/>
          <p:cNvSpPr>
            <a:spLocks noGrp="1"/>
          </p:cNvSpPr>
          <p:nvPr>
            <p:ph type="sldNum" sz="quarter" idx="5"/>
          </p:nvPr>
        </p:nvSpPr>
        <p:spPr/>
        <p:txBody>
          <a:bodyPr/>
          <a:lstStyle/>
          <a:p>
            <a:fld id="{E27706FC-C5CC-4EB3-9558-089AFB845CE9}" type="slidenum">
              <a:rPr lang="en-US" smtClean="0"/>
              <a:t>21</a:t>
            </a:fld>
            <a:endParaRPr lang="en-US" dirty="0"/>
          </a:p>
        </p:txBody>
      </p:sp>
    </p:spTree>
    <p:extLst>
      <p:ext uri="{BB962C8B-B14F-4D97-AF65-F5344CB8AC3E}">
        <p14:creationId xmlns:p14="http://schemas.microsoft.com/office/powerpoint/2010/main" val="38971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plenty of vegetables, fiber and nuts. Consider dietary referral</a:t>
            </a:r>
          </a:p>
          <a:p>
            <a:r>
              <a:rPr lang="en-US" dirty="0"/>
              <a:t>Role of meds generally limited to comorbidities not responding well to non-pharmacologic treatments. If opting for medication treatment, determine target goals and consider exit strategy.</a:t>
            </a:r>
          </a:p>
        </p:txBody>
      </p:sp>
      <p:sp>
        <p:nvSpPr>
          <p:cNvPr id="4" name="Slide Number Placeholder 3"/>
          <p:cNvSpPr>
            <a:spLocks noGrp="1"/>
          </p:cNvSpPr>
          <p:nvPr>
            <p:ph type="sldNum" sz="quarter" idx="5"/>
          </p:nvPr>
        </p:nvSpPr>
        <p:spPr/>
        <p:txBody>
          <a:bodyPr/>
          <a:lstStyle/>
          <a:p>
            <a:fld id="{E27706FC-C5CC-4EB3-9558-089AFB845CE9}" type="slidenum">
              <a:rPr lang="en-US" smtClean="0"/>
              <a:t>28</a:t>
            </a:fld>
            <a:endParaRPr lang="en-US"/>
          </a:p>
        </p:txBody>
      </p:sp>
    </p:spTree>
    <p:extLst>
      <p:ext uri="{BB962C8B-B14F-4D97-AF65-F5344CB8AC3E}">
        <p14:creationId xmlns:p14="http://schemas.microsoft.com/office/powerpoint/2010/main" val="82473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Aerobic exercise notes:</a:t>
            </a:r>
          </a:p>
          <a:p>
            <a:r>
              <a:rPr lang="en-US" dirty="0"/>
              <a:t>Low-mod intensity example program to reach minimum: brisk walking x 45-60 min 3-4x/</a:t>
            </a:r>
            <a:r>
              <a:rPr lang="en-US" dirty="0" err="1"/>
              <a:t>wk</a:t>
            </a:r>
            <a:endParaRPr lang="en-US" dirty="0"/>
          </a:p>
          <a:p>
            <a:r>
              <a:rPr lang="en-US" dirty="0"/>
              <a:t>High intensity example: running or swimming x 20-30 min 3-4x/</a:t>
            </a:r>
            <a:r>
              <a:rPr lang="en-US" dirty="0" err="1"/>
              <a:t>wk</a:t>
            </a:r>
            <a:endParaRPr lang="en-US" dirty="0"/>
          </a:p>
          <a:p>
            <a:r>
              <a:rPr lang="en-US" dirty="0"/>
              <a:t>More than minimum is better for brain and overall health</a:t>
            </a:r>
          </a:p>
          <a:p>
            <a:r>
              <a:rPr lang="en-US" dirty="0"/>
              <a:t>Doing some, even if less than minimum, is still better than nothing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29</a:t>
            </a:fld>
            <a:endParaRPr lang="en-US"/>
          </a:p>
        </p:txBody>
      </p:sp>
    </p:spTree>
    <p:extLst>
      <p:ext uri="{BB962C8B-B14F-4D97-AF65-F5344CB8AC3E}">
        <p14:creationId xmlns:p14="http://schemas.microsoft.com/office/powerpoint/2010/main" val="108791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clinical perspective, it is important to note that attributional styles are mutable and can be successfully addressed (Peters et al., 2011) . However, the traditional model of neuropsychological assessment and subsequent feedback, which may provide reassurance in other clinical populations, often is ineffective in individuals with tightly held beliefs/attributions about concussion. Cross-disciplinary, behavioral approaches that draw upon elements of treatment for other chronic conditions might best serve any patients who may have negative beliefs and sequalae from concussion(s). For example, Belanger et al. (Belanger et al., 2020) advocate for a three-phased approach including: assessment and education, targeted interventions directed at specific symptoms and comorbidities, and psychotherapy to address any mental health issues.</a:t>
            </a:r>
          </a:p>
          <a:p>
            <a:endParaRPr lang="en-US" dirty="0"/>
          </a:p>
          <a:p>
            <a:r>
              <a:rPr lang="en-US" dirty="0" err="1"/>
              <a:t>Ozen</a:t>
            </a:r>
            <a:r>
              <a:rPr lang="en-US" dirty="0"/>
              <a:t>, L. J., &amp; Fernandes, M. A. (2011). Effects of “diagnosis threat” on cognitive and affective functioning long after mild head injury. Journal of the International Neuropsychological Society: JINS, 17(2), 219–229. https://doi.org/10.1017/S135561771000144X</a:t>
            </a:r>
          </a:p>
          <a:p>
            <a:endParaRPr lang="en-US" dirty="0"/>
          </a:p>
          <a:p>
            <a:r>
              <a:rPr lang="en-US" dirty="0"/>
              <a:t>Peters, K. D., </a:t>
            </a:r>
            <a:r>
              <a:rPr lang="en-US" dirty="0" err="1"/>
              <a:t>Constans</a:t>
            </a:r>
            <a:r>
              <a:rPr lang="en-US" dirty="0"/>
              <a:t>, J. I., &amp; Mathews, A. (2011). Experimental modification of attribution processes. Journal of Abnormal Psychology, 120(1), 168–173. https://doi.org/10.1037/a0021899</a:t>
            </a:r>
          </a:p>
          <a:p>
            <a:endParaRPr lang="en-US" dirty="0"/>
          </a:p>
          <a:p>
            <a:r>
              <a:rPr lang="en-US" dirty="0"/>
              <a:t>Belanger, H. G., </a:t>
            </a:r>
            <a:r>
              <a:rPr lang="en-US" dirty="0" err="1"/>
              <a:t>Wortzel</a:t>
            </a:r>
            <a:r>
              <a:rPr lang="en-US" dirty="0"/>
              <a:t>, H. S., </a:t>
            </a:r>
            <a:r>
              <a:rPr lang="en-US" dirty="0" err="1"/>
              <a:t>Vanderploeg</a:t>
            </a:r>
            <a:r>
              <a:rPr lang="en-US" dirty="0"/>
              <a:t>, R. D., &amp; Cooper, D. B. (2020). A model for intervening with veterans and service members who are concerned about developing Chronic Traumatic Encephalopathy (CTE). The Clinical Neuropsychologist, 34(6), 1105–1123. https://doi.org/10.1080/13854046.2019.1699166</a:t>
            </a:r>
          </a:p>
          <a:p>
            <a:endParaRPr lang="en-US" dirty="0"/>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30</a:t>
            </a:fld>
            <a:endParaRPr lang="en-US"/>
          </a:p>
        </p:txBody>
      </p:sp>
    </p:spTree>
    <p:extLst>
      <p:ext uri="{BB962C8B-B14F-4D97-AF65-F5344CB8AC3E}">
        <p14:creationId xmlns:p14="http://schemas.microsoft.com/office/powerpoint/2010/main" val="215100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3</a:t>
            </a:fld>
            <a:endParaRPr lang="en-US"/>
          </a:p>
        </p:txBody>
      </p:sp>
    </p:spTree>
    <p:extLst>
      <p:ext uri="{BB962C8B-B14F-4D97-AF65-F5344CB8AC3E}">
        <p14:creationId xmlns:p14="http://schemas.microsoft.com/office/powerpoint/2010/main" val="210018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appendix for study assessment synopsis and serial time-line </a:t>
            </a:r>
          </a:p>
        </p:txBody>
      </p:sp>
      <p:sp>
        <p:nvSpPr>
          <p:cNvPr id="4" name="Slide Number Placeholder 3"/>
          <p:cNvSpPr>
            <a:spLocks noGrp="1"/>
          </p:cNvSpPr>
          <p:nvPr>
            <p:ph type="sldNum" sz="quarter" idx="5"/>
          </p:nvPr>
        </p:nvSpPr>
        <p:spPr/>
        <p:txBody>
          <a:bodyPr/>
          <a:lstStyle/>
          <a:p>
            <a:fld id="{E27706FC-C5CC-4EB3-9558-089AFB845CE9}" type="slidenum">
              <a:rPr lang="en-US" smtClean="0"/>
              <a:t>4</a:t>
            </a:fld>
            <a:endParaRPr lang="en-US"/>
          </a:p>
        </p:txBody>
      </p:sp>
    </p:spTree>
    <p:extLst>
      <p:ext uri="{BB962C8B-B14F-4D97-AF65-F5344CB8AC3E}">
        <p14:creationId xmlns:p14="http://schemas.microsoft.com/office/powerpoint/2010/main" val="279907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Mapping of </a:t>
            </a:r>
            <a:r>
              <a:rPr lang="en-US" b="1" dirty="0">
                <a:solidFill>
                  <a:srgbClr val="7030A0"/>
                </a:solidFill>
              </a:rPr>
              <a:t>all potential concussive events (PCEs) </a:t>
            </a:r>
            <a:r>
              <a:rPr lang="en-US" dirty="0"/>
              <a:t>during lifetime</a:t>
            </a:r>
          </a:p>
          <a:p>
            <a:pPr lvl="2"/>
            <a:r>
              <a:rPr lang="en-US" dirty="0"/>
              <a:t>Modification of OSU TBI-ID Interview</a:t>
            </a:r>
          </a:p>
          <a:p>
            <a:pPr lvl="2"/>
            <a:r>
              <a:rPr lang="en-US" dirty="0"/>
              <a:t>Entire lifetime divided into deployment and non-deployment times of life</a:t>
            </a:r>
          </a:p>
          <a:p>
            <a:pPr lvl="1"/>
            <a:r>
              <a:rPr lang="en-US" dirty="0"/>
              <a:t>Determining </a:t>
            </a:r>
            <a:r>
              <a:rPr lang="en-US" b="1" dirty="0">
                <a:solidFill>
                  <a:schemeClr val="accent2"/>
                </a:solidFill>
              </a:rPr>
              <a:t>mTBI diagnosis for each PCE</a:t>
            </a:r>
          </a:p>
          <a:p>
            <a:pPr lvl="2"/>
            <a:r>
              <a:rPr lang="en-US" dirty="0"/>
              <a:t>VCU retrospective Concussion Diagnostic Interview (VCU </a:t>
            </a:r>
            <a:r>
              <a:rPr lang="en-US" dirty="0" err="1"/>
              <a:t>rCDI</a:t>
            </a:r>
            <a:r>
              <a:rPr lang="en-US" dirty="0"/>
              <a:t>)</a:t>
            </a:r>
          </a:p>
          <a:p>
            <a:pPr lvl="2"/>
            <a:r>
              <a:rPr lang="en-US" dirty="0"/>
              <a:t>Site PI vets structured algorithm diagnosis against open ended interview and medical record findings</a:t>
            </a:r>
          </a:p>
          <a:p>
            <a:pPr lvl="2"/>
            <a:r>
              <a:rPr lang="en-US" dirty="0"/>
              <a:t>Central TBI diagnosis committee for questionable events</a:t>
            </a:r>
          </a:p>
          <a:p>
            <a:pPr lvl="2"/>
            <a:r>
              <a:rPr lang="en-US" dirty="0"/>
              <a:t>Ongoing mass audits</a:t>
            </a:r>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5</a:t>
            </a:fld>
            <a:endParaRPr lang="en-US"/>
          </a:p>
        </p:txBody>
      </p:sp>
    </p:spTree>
    <p:extLst>
      <p:ext uri="{BB962C8B-B14F-4D97-AF65-F5344CB8AC3E}">
        <p14:creationId xmlns:p14="http://schemas.microsoft.com/office/powerpoint/2010/main" val="167461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DRRI = Deployment Risk and Resilience Inventory</a:t>
            </a:r>
          </a:p>
        </p:txBody>
      </p:sp>
      <p:sp>
        <p:nvSpPr>
          <p:cNvPr id="4" name="Slide Number Placeholder 3"/>
          <p:cNvSpPr>
            <a:spLocks noGrp="1"/>
          </p:cNvSpPr>
          <p:nvPr>
            <p:ph type="sldNum" sz="quarter" idx="5"/>
          </p:nvPr>
        </p:nvSpPr>
        <p:spPr/>
        <p:txBody>
          <a:bodyPr/>
          <a:lstStyle/>
          <a:p>
            <a:fld id="{E27706FC-C5CC-4EB3-9558-089AFB845CE9}" type="slidenum">
              <a:rPr lang="en-US" smtClean="0"/>
              <a:t>6</a:t>
            </a:fld>
            <a:endParaRPr lang="en-US"/>
          </a:p>
        </p:txBody>
      </p:sp>
    </p:spTree>
    <p:extLst>
      <p:ext uri="{BB962C8B-B14F-4D97-AF65-F5344CB8AC3E}">
        <p14:creationId xmlns:p14="http://schemas.microsoft.com/office/powerpoint/2010/main" val="329734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LIMBIC-CENC PLS cohort almost identical to broader OEF/OIF deployed population:</a:t>
            </a:r>
          </a:p>
          <a:p>
            <a:r>
              <a:rPr lang="en-US" dirty="0"/>
              <a:t>Not White 29% (White 71%); Hispanic 17%; Female 13%</a:t>
            </a:r>
          </a:p>
          <a:p>
            <a:r>
              <a:rPr lang="en-US" dirty="0"/>
              <a:t>Major Depression (PHQ9 &gt; 10): 38%</a:t>
            </a:r>
          </a:p>
          <a:p>
            <a:r>
              <a:rPr lang="en-US" dirty="0"/>
              <a:t>PTSD (PCL5 &gt;= 33): 37%</a:t>
            </a:r>
          </a:p>
          <a:p>
            <a:endParaRPr lang="en-US" dirty="0"/>
          </a:p>
          <a:p>
            <a:r>
              <a:rPr lang="en-US" dirty="0"/>
              <a:t>TBI data: </a:t>
            </a:r>
          </a:p>
          <a:p>
            <a:r>
              <a:rPr lang="en-US" dirty="0"/>
              <a:t>TBI negative (controls) 18%. </a:t>
            </a:r>
          </a:p>
          <a:p>
            <a:r>
              <a:rPr lang="en-US" dirty="0"/>
              <a:t>Median # lifetime mTBIs = 2. </a:t>
            </a:r>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8</a:t>
            </a:fld>
            <a:endParaRPr lang="en-US"/>
          </a:p>
        </p:txBody>
      </p:sp>
    </p:spTree>
    <p:extLst>
      <p:ext uri="{BB962C8B-B14F-4D97-AF65-F5344CB8AC3E}">
        <p14:creationId xmlns:p14="http://schemas.microsoft.com/office/powerpoint/2010/main" val="59428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LIMBIC-CENC PLS cognitive test battery</a:t>
            </a:r>
          </a:p>
          <a:p>
            <a:r>
              <a:rPr lang="en-US" dirty="0"/>
              <a:t>Spectrum of traditional neuropsychological tests</a:t>
            </a:r>
          </a:p>
          <a:p>
            <a:r>
              <a:rPr lang="en-US" dirty="0"/>
              <a:t>Recently developed computerized NIH Toolbox Cognition Battery. </a:t>
            </a:r>
          </a:p>
          <a:p>
            <a:r>
              <a:rPr lang="en-US" dirty="0"/>
              <a:t>All instruments recommended NIH Common Data Elements for </a:t>
            </a:r>
            <a:r>
              <a:rPr lang="en-US" dirty="0" err="1"/>
              <a:t>mTBI</a:t>
            </a:r>
            <a:r>
              <a:rPr lang="en-US" dirty="0"/>
              <a:t>. </a:t>
            </a:r>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13</a:t>
            </a:fld>
            <a:endParaRPr lang="en-US" dirty="0"/>
          </a:p>
        </p:txBody>
      </p:sp>
    </p:spTree>
    <p:extLst>
      <p:ext uri="{BB962C8B-B14F-4D97-AF65-F5344CB8AC3E}">
        <p14:creationId xmlns:p14="http://schemas.microsoft.com/office/powerpoint/2010/main" val="170323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15</a:t>
            </a:fld>
            <a:endParaRPr lang="en-US"/>
          </a:p>
        </p:txBody>
      </p:sp>
    </p:spTree>
    <p:extLst>
      <p:ext uri="{BB962C8B-B14F-4D97-AF65-F5344CB8AC3E}">
        <p14:creationId xmlns:p14="http://schemas.microsoft.com/office/powerpoint/2010/main" val="130927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marR="0" lvl="0" indent="-182563" algn="l" defTabSz="914400" rtl="0" eaLnBrk="0" fontAlgn="base" latinLnBrk="0" hangingPunct="0">
              <a:lnSpc>
                <a:spcPct val="100000"/>
              </a:lnSpc>
              <a:spcBef>
                <a:spcPct val="20000"/>
              </a:spcBef>
              <a:spcAft>
                <a:spcPts val="600"/>
              </a:spcAft>
              <a:buClr>
                <a:srgbClr val="2DA2BF"/>
              </a:buClr>
              <a:buSzPct val="85000"/>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S PGothic" pitchFamily="34" charset="-128"/>
              </a:rPr>
              <a:t>Question: </a:t>
            </a:r>
            <a:r>
              <a:rPr kumimoji="0" lang="en-US" sz="2000" b="0" i="0" u="none" strike="noStrike" kern="1200" cap="none" spc="0" normalizeH="0" baseline="0" noProof="0" dirty="0">
                <a:ln>
                  <a:noFill/>
                </a:ln>
                <a:solidFill>
                  <a:prstClr val="black"/>
                </a:solidFill>
                <a:effectLst/>
                <a:uLnTx/>
                <a:uFillTx/>
                <a:latin typeface="+mn-lt"/>
                <a:ea typeface="MS PGothic" pitchFamily="34" charset="-128"/>
              </a:rPr>
              <a:t>Is cognitive performance altered long-term after mTBI?</a:t>
            </a:r>
          </a:p>
          <a:p>
            <a:pPr marL="182563" marR="0" lvl="0" indent="-182563" algn="l" defTabSz="914400" rtl="0" eaLnBrk="0" fontAlgn="base" latinLnBrk="0" hangingPunct="0">
              <a:lnSpc>
                <a:spcPct val="100000"/>
              </a:lnSpc>
              <a:spcBef>
                <a:spcPct val="20000"/>
              </a:spcBef>
              <a:spcAft>
                <a:spcPts val="600"/>
              </a:spcAft>
              <a:buClr>
                <a:srgbClr val="2DA2BF"/>
              </a:buClr>
              <a:buSzPct val="85000"/>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S PGothic" pitchFamily="34" charset="-128"/>
              </a:rPr>
              <a:t>Findings: </a:t>
            </a:r>
            <a:r>
              <a:rPr kumimoji="0" lang="en-US" sz="2000" b="0" i="0" u="none" strike="noStrike" kern="1200" cap="none" spc="0" normalizeH="0" baseline="0" noProof="0" dirty="0">
                <a:ln>
                  <a:noFill/>
                </a:ln>
                <a:solidFill>
                  <a:prstClr val="black"/>
                </a:solidFill>
                <a:effectLst/>
                <a:uLnTx/>
                <a:uFillTx/>
                <a:latin typeface="+mn-lt"/>
                <a:ea typeface="MS PGothic" pitchFamily="34" charset="-128"/>
              </a:rPr>
              <a:t>Among combat-exposed SMs and Veterans, neither of the mTBI positive groups, non-repetitive or the repetitive (&gt;3), differed from the TBI negative controls on any cognitive testing domain when adjusting for other factors. </a:t>
            </a:r>
          </a:p>
          <a:p>
            <a:pPr marL="182563" marR="0" lvl="0" indent="-182563" algn="l" defTabSz="914400" rtl="0" eaLnBrk="0" fontAlgn="base" latinLnBrk="0" hangingPunct="0">
              <a:lnSpc>
                <a:spcPct val="100000"/>
              </a:lnSpc>
              <a:spcBef>
                <a:spcPct val="20000"/>
              </a:spcBef>
              <a:spcAft>
                <a:spcPts val="600"/>
              </a:spcAft>
              <a:buClr>
                <a:srgbClr val="2DA2BF"/>
              </a:buClr>
              <a:buSzPct val="85000"/>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S PGothic" pitchFamily="34" charset="-128"/>
              </a:rPr>
              <a:t>Meaning: </a:t>
            </a:r>
            <a:r>
              <a:rPr kumimoji="0" lang="en-US" sz="2000" b="0" i="0" u="none" strike="noStrike" kern="1200" cap="none" spc="0" normalizeH="0" baseline="0" noProof="0" dirty="0">
                <a:ln>
                  <a:noFill/>
                </a:ln>
                <a:solidFill>
                  <a:prstClr val="black"/>
                </a:solidFill>
                <a:effectLst/>
                <a:uLnTx/>
                <a:uFillTx/>
                <a:latin typeface="+mn-lt"/>
                <a:ea typeface="MS PGothic" pitchFamily="34" charset="-128"/>
              </a:rPr>
              <a:t>Cross-sectional analysis does not support an association between remote mTBI(s) alone and objective cognitive problems in the average Veteran or SM.  </a:t>
            </a:r>
          </a:p>
          <a:p>
            <a:pPr marL="182563" marR="0" lvl="0" indent="-182563" algn="l" defTabSz="914400" rtl="0" eaLnBrk="0" fontAlgn="base" latinLnBrk="0" hangingPunct="0">
              <a:lnSpc>
                <a:spcPct val="100000"/>
              </a:lnSpc>
              <a:spcBef>
                <a:spcPct val="20000"/>
              </a:spcBef>
              <a:spcAft>
                <a:spcPts val="600"/>
              </a:spcAft>
              <a:buClr>
                <a:srgbClr val="2DA2BF"/>
              </a:buClr>
              <a:buSzPct val="85000"/>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S PGothic" pitchFamily="34" charset="-128"/>
              </a:rPr>
              <a:t>Clinical Translation:  </a:t>
            </a:r>
            <a:r>
              <a:rPr kumimoji="0" lang="en-US" sz="2000" b="0" i="0" u="none" strike="noStrike" kern="1200" cap="none" spc="0" normalizeH="0" baseline="0" noProof="0" dirty="0">
                <a:ln>
                  <a:noFill/>
                </a:ln>
                <a:solidFill>
                  <a:prstClr val="black"/>
                </a:solidFill>
                <a:effectLst/>
                <a:uLnTx/>
                <a:uFillTx/>
                <a:latin typeface="+mn-lt"/>
                <a:ea typeface="MS PGothic" pitchFamily="34" charset="-128"/>
              </a:rPr>
              <a:t>A holistic healthcare approach including comorbidity assessment is indicated for patients reporting chronic cognitive difficulties after mTBI(s), and strategies for addressing misattribution may be beneficial. </a:t>
            </a:r>
          </a:p>
          <a:p>
            <a:pPr marL="182563" marR="0" lvl="0" indent="-182563" algn="l" defTabSz="914400" rtl="0" eaLnBrk="0" fontAlgn="base" latinLnBrk="0" hangingPunct="0">
              <a:lnSpc>
                <a:spcPct val="100000"/>
              </a:lnSpc>
              <a:spcBef>
                <a:spcPct val="20000"/>
              </a:spcBef>
              <a:spcAft>
                <a:spcPts val="600"/>
              </a:spcAft>
              <a:buClr>
                <a:srgbClr val="2DA2BF"/>
              </a:buClr>
              <a:buSzPct val="85000"/>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S PGothic" pitchFamily="34" charset="-128"/>
              </a:rPr>
              <a:t>Research Translation: </a:t>
            </a:r>
            <a:r>
              <a:rPr kumimoji="0" lang="en-US" sz="2000" b="0" i="0" u="none" strike="noStrike" kern="1200" cap="none" spc="0" normalizeH="0" baseline="0" noProof="0" dirty="0">
                <a:ln>
                  <a:noFill/>
                </a:ln>
                <a:solidFill>
                  <a:prstClr val="black"/>
                </a:solidFill>
                <a:effectLst/>
                <a:uLnTx/>
                <a:uFillTx/>
                <a:latin typeface="+mn-lt"/>
                <a:ea typeface="MS PGothic" pitchFamily="34" charset="-128"/>
              </a:rPr>
              <a:t>Future study is recommended to assess phenotypes (e.g. cognitive impaired) and longitudinal decline from potential neurodegeneration.</a:t>
            </a:r>
          </a:p>
          <a:p>
            <a:endParaRPr lang="en-US" dirty="0"/>
          </a:p>
        </p:txBody>
      </p:sp>
      <p:sp>
        <p:nvSpPr>
          <p:cNvPr id="4" name="Slide Number Placeholder 3"/>
          <p:cNvSpPr>
            <a:spLocks noGrp="1"/>
          </p:cNvSpPr>
          <p:nvPr>
            <p:ph type="sldNum" sz="quarter" idx="5"/>
          </p:nvPr>
        </p:nvSpPr>
        <p:spPr/>
        <p:txBody>
          <a:bodyPr/>
          <a:lstStyle/>
          <a:p>
            <a:fld id="{E27706FC-C5CC-4EB3-9558-089AFB845CE9}" type="slidenum">
              <a:rPr lang="en-US" smtClean="0"/>
              <a:t>18</a:t>
            </a:fld>
            <a:endParaRPr lang="en-US"/>
          </a:p>
        </p:txBody>
      </p:sp>
    </p:spTree>
    <p:extLst>
      <p:ext uri="{BB962C8B-B14F-4D97-AF65-F5344CB8AC3E}">
        <p14:creationId xmlns:p14="http://schemas.microsoft.com/office/powerpoint/2010/main" val="249489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123509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252312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17870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8989"/>
            <a:ext cx="11008987" cy="861775"/>
          </a:xfrm>
        </p:spPr>
        <p:txBody>
          <a:bodyPr/>
          <a:lstStyle>
            <a:lvl1pPr algn="l">
              <a:defRPr/>
            </a:lvl1pPr>
          </a:lstStyle>
          <a:p>
            <a:r>
              <a:rPr lang="en-US" dirty="0"/>
              <a:t>Click to edit Master title style</a:t>
            </a:r>
          </a:p>
        </p:txBody>
      </p:sp>
      <p:sp>
        <p:nvSpPr>
          <p:cNvPr id="11" name="Text Placeholder 2"/>
          <p:cNvSpPr>
            <a:spLocks noGrp="1"/>
          </p:cNvSpPr>
          <p:nvPr>
            <p:ph idx="1"/>
          </p:nvPr>
        </p:nvSpPr>
        <p:spPr>
          <a:xfrm>
            <a:off x="609600" y="1600201"/>
            <a:ext cx="11008987" cy="4687045"/>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801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24000"/>
            <a:ext cx="10972800" cy="4876800"/>
          </a:xfrm>
        </p:spPr>
        <p:txBody>
          <a:bodyPr/>
          <a:lstStyle>
            <a:lvl2pPr>
              <a:buClr>
                <a:srgbClr val="003E71"/>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307599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18310980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350132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201948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24414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58033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197132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EDA50C2-C97D-45F0-AE8B-A019F6857A9E}" type="datetimeFigureOut">
              <a:rPr lang="en-US" smtClean="0"/>
              <a:pPr/>
              <a:t>12/3/2022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475BAEC-E2D5-4F68-A525-98065435A546}" type="slidenum">
              <a:rPr lang="en-US" smtClean="0"/>
              <a:pPr/>
              <a:t>‹#›</a:t>
            </a:fld>
            <a:endParaRPr lang="en-US"/>
          </a:p>
        </p:txBody>
      </p:sp>
    </p:spTree>
    <p:extLst>
      <p:ext uri="{BB962C8B-B14F-4D97-AF65-F5344CB8AC3E}">
        <p14:creationId xmlns:p14="http://schemas.microsoft.com/office/powerpoint/2010/main" val="226351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92000" cy="365125"/>
          </a:xfrm>
          <a:prstGeom prst="rect">
            <a:avLst/>
          </a:prstGeom>
          <a:solidFill>
            <a:srgbClr val="003E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3"/>
          <p:cNvSpPr>
            <a:spLocks noGrp="1"/>
          </p:cNvSpPr>
          <p:nvPr>
            <p:ph type="dt" sz="half" idx="2"/>
          </p:nvPr>
        </p:nvSpPr>
        <p:spPr>
          <a:xfrm>
            <a:off x="609600" y="19051"/>
            <a:ext cx="3860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Arial" pitchFamily="34" charset="0"/>
              </a:defRPr>
            </a:lvl1pPr>
          </a:lstStyle>
          <a:p>
            <a:fld id="{DEDA50C2-C97D-45F0-AE8B-A019F6857A9E}" type="datetimeFigureOut">
              <a:rPr lang="en-US" smtClean="0"/>
              <a:pPr/>
              <a:t>12/3/2022</a:t>
            </a:fld>
            <a:endParaRPr lang="en-US"/>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cs typeface="Arial" pitchFamily="34" charset="0"/>
              </a:defRPr>
            </a:lvl1pPr>
          </a:lstStyle>
          <a:p>
            <a:fld id="{4475BAEC-E2D5-4F68-A525-98065435A546}" type="slidenum">
              <a:rPr lang="en-US" smtClean="0"/>
              <a:pPr/>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47005" y="5657123"/>
            <a:ext cx="2890999" cy="1200877"/>
          </a:xfrm>
          <a:prstGeom prst="rect">
            <a:avLst/>
          </a:prstGeom>
        </p:spPr>
      </p:pic>
    </p:spTree>
    <p:extLst>
      <p:ext uri="{BB962C8B-B14F-4D97-AF65-F5344CB8AC3E}">
        <p14:creationId xmlns:p14="http://schemas.microsoft.com/office/powerpoint/2010/main" val="388623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spc="-1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S PGothic" pitchFamily="34" charset="-128"/>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S PGothic" pitchFamily="34" charset="-128"/>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S PGothic" pitchFamily="34" charset="-128"/>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S PGothic" pitchFamily="34" charset="-128"/>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S PGothic"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70FD-36EA-4EEC-97CD-F5FCC6374718}"/>
              </a:ext>
            </a:extLst>
          </p:cNvPr>
          <p:cNvSpPr>
            <a:spLocks noGrp="1"/>
          </p:cNvSpPr>
          <p:nvPr>
            <p:ph type="ctrTitle"/>
          </p:nvPr>
        </p:nvSpPr>
        <p:spPr>
          <a:xfrm>
            <a:off x="1312127" y="957714"/>
            <a:ext cx="10140175" cy="1874696"/>
          </a:xfrm>
        </p:spPr>
        <p:txBody>
          <a:bodyPr>
            <a:normAutofit fontScale="90000"/>
          </a:bodyPr>
          <a:lstStyle/>
          <a:p>
            <a:pPr algn="ctr"/>
            <a:r>
              <a:rPr lang="en-US" sz="4400" b="1" dirty="0"/>
              <a:t>Cognition and mild TBI history: </a:t>
            </a:r>
            <a:br>
              <a:rPr lang="en-US" sz="4000" dirty="0"/>
            </a:br>
            <a:r>
              <a:rPr lang="en-US" sz="3600" dirty="0"/>
              <a:t>Recent findings from the LIMBIC-CENC prospective study along with clinical translation</a:t>
            </a:r>
          </a:p>
        </p:txBody>
      </p:sp>
      <p:sp>
        <p:nvSpPr>
          <p:cNvPr id="3" name="Subtitle 2">
            <a:extLst>
              <a:ext uri="{FF2B5EF4-FFF2-40B4-BE49-F238E27FC236}">
                <a16:creationId xmlns:a16="http://schemas.microsoft.com/office/drawing/2014/main" id="{C377F449-BEBB-424A-BCF2-7853A16E6896}"/>
              </a:ext>
            </a:extLst>
          </p:cNvPr>
          <p:cNvSpPr>
            <a:spLocks noGrp="1"/>
          </p:cNvSpPr>
          <p:nvPr>
            <p:ph type="subTitle" idx="1"/>
          </p:nvPr>
        </p:nvSpPr>
        <p:spPr>
          <a:xfrm>
            <a:off x="1222916" y="3509705"/>
            <a:ext cx="9571463" cy="2298249"/>
          </a:xfrm>
        </p:spPr>
        <p:txBody>
          <a:bodyPr>
            <a:normAutofit fontScale="85000" lnSpcReduction="10000"/>
          </a:bodyPr>
          <a:lstStyle/>
          <a:p>
            <a:pPr algn="l"/>
            <a:r>
              <a:rPr lang="en-US" b="1" dirty="0"/>
              <a:t>Objectives:</a:t>
            </a:r>
          </a:p>
          <a:p>
            <a:pPr marL="342900" indent="-342900" algn="l">
              <a:buFont typeface="Arial" panose="020B0604020202020204" pitchFamily="34" charset="0"/>
              <a:buChar char="•"/>
            </a:pPr>
            <a:r>
              <a:rPr lang="en-US" dirty="0"/>
              <a:t>Understand the relationship between remote mTBIs and cognitive performance in the LIMBIC-CENC cohort</a:t>
            </a:r>
          </a:p>
          <a:p>
            <a:pPr marL="342900" indent="-342900" algn="l">
              <a:buFont typeface="Arial" panose="020B0604020202020204" pitchFamily="34" charset="0"/>
              <a:buChar char="•"/>
            </a:pPr>
            <a:r>
              <a:rPr lang="en-US" dirty="0"/>
              <a:t>Understand the relationship that aerobic exercise/activities has with cognition and well-being in those with positive mTBI histories </a:t>
            </a:r>
          </a:p>
          <a:p>
            <a:pPr marL="342900" indent="-342900" algn="l">
              <a:buFont typeface="Arial" panose="020B0604020202020204" pitchFamily="34" charset="0"/>
              <a:buChar char="•"/>
            </a:pPr>
            <a:r>
              <a:rPr lang="en-US" dirty="0"/>
              <a:t>Assimilate these recent findings into the research literature</a:t>
            </a:r>
          </a:p>
          <a:p>
            <a:pPr marL="342900" indent="-342900" algn="l">
              <a:buFont typeface="Arial" panose="020B0604020202020204" pitchFamily="34" charset="0"/>
              <a:buChar char="•"/>
            </a:pPr>
            <a:r>
              <a:rPr lang="en-US" dirty="0"/>
              <a:t>Learn clinical strategies to address cognitive concerns among patients with prior mTBI</a:t>
            </a:r>
          </a:p>
          <a:p>
            <a:endParaRPr lang="en-US" dirty="0"/>
          </a:p>
        </p:txBody>
      </p:sp>
      <p:sp>
        <p:nvSpPr>
          <p:cNvPr id="4" name="TextBox 3">
            <a:extLst>
              <a:ext uri="{FF2B5EF4-FFF2-40B4-BE49-F238E27FC236}">
                <a16:creationId xmlns:a16="http://schemas.microsoft.com/office/drawing/2014/main" id="{C9048383-BEC5-49B6-9E49-72E5EDB92CF0}"/>
              </a:ext>
            </a:extLst>
          </p:cNvPr>
          <p:cNvSpPr txBox="1"/>
          <p:nvPr/>
        </p:nvSpPr>
        <p:spPr>
          <a:xfrm>
            <a:off x="4992030" y="2832410"/>
            <a:ext cx="3505200" cy="523220"/>
          </a:xfrm>
          <a:prstGeom prst="rect">
            <a:avLst/>
          </a:prstGeom>
          <a:noFill/>
        </p:spPr>
        <p:txBody>
          <a:bodyPr wrap="square" rtlCol="0">
            <a:spAutoFit/>
          </a:bodyPr>
          <a:lstStyle/>
          <a:p>
            <a:r>
              <a:rPr lang="en-US" sz="2800" b="1" dirty="0">
                <a:latin typeface="Gabriola" panose="04040605051002020D02" pitchFamily="82" charset="0"/>
              </a:rPr>
              <a:t>William C. Walker, MD</a:t>
            </a:r>
          </a:p>
        </p:txBody>
      </p:sp>
    </p:spTree>
    <p:extLst>
      <p:ext uri="{BB962C8B-B14F-4D97-AF65-F5344CB8AC3E}">
        <p14:creationId xmlns:p14="http://schemas.microsoft.com/office/powerpoint/2010/main" val="1776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6063-F9A7-47B3-8AE2-4CDA671E7D75}"/>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D8EEEE40-461C-4F67-8BA1-13F713199AD9}"/>
              </a:ext>
            </a:extLst>
          </p:cNvPr>
          <p:cNvSpPr>
            <a:spLocks noGrp="1"/>
          </p:cNvSpPr>
          <p:nvPr>
            <p:ph type="sldNum" sz="quarter" idx="12"/>
          </p:nvPr>
        </p:nvSpPr>
        <p:spPr/>
        <p:txBody>
          <a:bodyPr/>
          <a:lstStyle/>
          <a:p>
            <a:fld id="{4475BAEC-E2D5-4F68-A525-98065435A546}" type="slidenum">
              <a:rPr lang="en-US" smtClean="0"/>
              <a:pPr/>
              <a:t>10</a:t>
            </a:fld>
            <a:endParaRPr lang="en-US" dirty="0"/>
          </a:p>
        </p:txBody>
      </p:sp>
      <p:sp>
        <p:nvSpPr>
          <p:cNvPr id="5" name="Content Placeholder 2">
            <a:extLst>
              <a:ext uri="{FF2B5EF4-FFF2-40B4-BE49-F238E27FC236}">
                <a16:creationId xmlns:a16="http://schemas.microsoft.com/office/drawing/2014/main" id="{91EE4EC7-C795-430A-8B6A-195A46858AFF}"/>
              </a:ext>
            </a:extLst>
          </p:cNvPr>
          <p:cNvSpPr>
            <a:spLocks noGrp="1"/>
          </p:cNvSpPr>
          <p:nvPr>
            <p:ph idx="1"/>
          </p:nvPr>
        </p:nvSpPr>
        <p:spPr>
          <a:xfrm>
            <a:off x="609600" y="1709736"/>
            <a:ext cx="10972800" cy="4876800"/>
          </a:xfrm>
        </p:spPr>
        <p:txBody>
          <a:bodyPr>
            <a:normAutofit/>
          </a:bodyPr>
          <a:lstStyle/>
          <a:p>
            <a:r>
              <a:rPr lang="en-US" dirty="0"/>
              <a:t>Severe TBI: well-demonstrated long-term effects and considered a chronic disease</a:t>
            </a:r>
          </a:p>
          <a:p>
            <a:pPr lvl="1"/>
            <a:r>
              <a:rPr lang="en-US" dirty="0"/>
              <a:t>The signature long-term impairments are neurocognitive and neurobehavioral</a:t>
            </a:r>
          </a:p>
          <a:p>
            <a:r>
              <a:rPr lang="en-US" dirty="0"/>
              <a:t>Outcome from mild traumatic brain injury (</a:t>
            </a:r>
            <a:r>
              <a:rPr lang="en-US" dirty="0" err="1"/>
              <a:t>mTBI</a:t>
            </a:r>
            <a:r>
              <a:rPr lang="en-US" dirty="0"/>
              <a:t>) is generally favorable</a:t>
            </a:r>
          </a:p>
          <a:p>
            <a:endParaRPr lang="en-US" dirty="0"/>
          </a:p>
          <a:p>
            <a:pPr marL="0" indent="0">
              <a:buNone/>
            </a:pPr>
            <a:r>
              <a:rPr lang="en-US" b="1" u="sng" dirty="0"/>
              <a:t>HOWEVER:</a:t>
            </a:r>
          </a:p>
          <a:p>
            <a:r>
              <a:rPr lang="en-US" dirty="0"/>
              <a:t>Poor subjective outcomes after mTBI are common (i.e., PPCS) </a:t>
            </a:r>
          </a:p>
          <a:p>
            <a:r>
              <a:rPr lang="en-US" dirty="0"/>
              <a:t>Concern remains over other potential negative long-term effects of </a:t>
            </a:r>
            <a:r>
              <a:rPr lang="en-US" dirty="0" err="1"/>
              <a:t>mTBI</a:t>
            </a:r>
            <a:r>
              <a:rPr lang="en-US" dirty="0"/>
              <a:t> </a:t>
            </a:r>
          </a:p>
          <a:p>
            <a:pPr lvl="1"/>
            <a:r>
              <a:rPr lang="en-US" dirty="0"/>
              <a:t>A leading candidate, and arguably most critical, is altered cognition. </a:t>
            </a:r>
          </a:p>
          <a:p>
            <a:pPr lvl="1"/>
            <a:r>
              <a:rPr lang="en-US" dirty="0"/>
              <a:t>Demonstrating objective deficits has been elusive with inconsistencies in literature </a:t>
            </a:r>
          </a:p>
        </p:txBody>
      </p:sp>
      <p:pic>
        <p:nvPicPr>
          <p:cNvPr id="3" name="Picture 2">
            <a:extLst>
              <a:ext uri="{FF2B5EF4-FFF2-40B4-BE49-F238E27FC236}">
                <a16:creationId xmlns:a16="http://schemas.microsoft.com/office/drawing/2014/main" id="{EFB1C545-1CDD-4017-8B0D-83D7D7A4FBA3}"/>
              </a:ext>
            </a:extLst>
          </p:cNvPr>
          <p:cNvPicPr>
            <a:picLocks noChangeAspect="1"/>
          </p:cNvPicPr>
          <p:nvPr/>
        </p:nvPicPr>
        <p:blipFill>
          <a:blip r:embed="rId2"/>
          <a:stretch>
            <a:fillRect/>
          </a:stretch>
        </p:blipFill>
        <p:spPr>
          <a:xfrm>
            <a:off x="10155812" y="2715706"/>
            <a:ext cx="1426588" cy="1426588"/>
          </a:xfrm>
          <a:prstGeom prst="rect">
            <a:avLst/>
          </a:prstGeom>
        </p:spPr>
      </p:pic>
    </p:spTree>
    <p:extLst>
      <p:ext uri="{BB962C8B-B14F-4D97-AF65-F5344CB8AC3E}">
        <p14:creationId xmlns:p14="http://schemas.microsoft.com/office/powerpoint/2010/main" val="365029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036F-B965-4141-AC0C-51402B84C3F0}"/>
              </a:ext>
            </a:extLst>
          </p:cNvPr>
          <p:cNvSpPr>
            <a:spLocks noGrp="1"/>
          </p:cNvSpPr>
          <p:nvPr>
            <p:ph type="title"/>
          </p:nvPr>
        </p:nvSpPr>
        <p:spPr/>
        <p:txBody>
          <a:bodyPr/>
          <a:lstStyle/>
          <a:p>
            <a:r>
              <a:rPr lang="en-US" dirty="0"/>
              <a:t>Study Objective</a:t>
            </a:r>
          </a:p>
        </p:txBody>
      </p:sp>
      <p:sp>
        <p:nvSpPr>
          <p:cNvPr id="3" name="Content Placeholder 2">
            <a:extLst>
              <a:ext uri="{FF2B5EF4-FFF2-40B4-BE49-F238E27FC236}">
                <a16:creationId xmlns:a16="http://schemas.microsoft.com/office/drawing/2014/main" id="{F54CBD7B-2E6D-47B8-B05A-EF0D623A8F7F}"/>
              </a:ext>
            </a:extLst>
          </p:cNvPr>
          <p:cNvSpPr>
            <a:spLocks noGrp="1"/>
          </p:cNvSpPr>
          <p:nvPr>
            <p:ph idx="1"/>
          </p:nvPr>
        </p:nvSpPr>
        <p:spPr/>
        <p:txBody>
          <a:bodyPr/>
          <a:lstStyle/>
          <a:p>
            <a:r>
              <a:rPr lang="en-US" dirty="0"/>
              <a:t>Objective: Examine the link between cognitive performance and remote mTBI history within the LIMBIC-CENC PLS cohort of U.S. Veterans and SMs with combat exposure. </a:t>
            </a:r>
          </a:p>
          <a:p>
            <a:endParaRPr lang="en-US" dirty="0"/>
          </a:p>
          <a:p>
            <a:r>
              <a:rPr lang="en-US" dirty="0"/>
              <a:t>Aim: Determine the amount of unique versus shared variance for </a:t>
            </a:r>
            <a:r>
              <a:rPr lang="en-US" dirty="0" err="1"/>
              <a:t>mTBI</a:t>
            </a:r>
            <a:r>
              <a:rPr lang="en-US" dirty="0"/>
              <a:t> history, comorbidities, and other potential contributing factors on current, objective, cognitive performance. </a:t>
            </a:r>
          </a:p>
          <a:p>
            <a:endParaRPr lang="en-US" dirty="0"/>
          </a:p>
        </p:txBody>
      </p:sp>
      <p:sp>
        <p:nvSpPr>
          <p:cNvPr id="4" name="Slide Number Placeholder 3">
            <a:extLst>
              <a:ext uri="{FF2B5EF4-FFF2-40B4-BE49-F238E27FC236}">
                <a16:creationId xmlns:a16="http://schemas.microsoft.com/office/drawing/2014/main" id="{12DACA6C-C66C-4964-94D3-B09CBD7AC64D}"/>
              </a:ext>
            </a:extLst>
          </p:cNvPr>
          <p:cNvSpPr>
            <a:spLocks noGrp="1"/>
          </p:cNvSpPr>
          <p:nvPr>
            <p:ph type="sldNum" sz="quarter" idx="12"/>
          </p:nvPr>
        </p:nvSpPr>
        <p:spPr/>
        <p:txBody>
          <a:bodyPr/>
          <a:lstStyle/>
          <a:p>
            <a:fld id="{4475BAEC-E2D5-4F68-A525-98065435A546}" type="slidenum">
              <a:rPr lang="en-US" smtClean="0"/>
              <a:pPr/>
              <a:t>11</a:t>
            </a:fld>
            <a:endParaRPr lang="en-US" dirty="0"/>
          </a:p>
        </p:txBody>
      </p:sp>
      <p:pic>
        <p:nvPicPr>
          <p:cNvPr id="5" name="Picture 4">
            <a:extLst>
              <a:ext uri="{FF2B5EF4-FFF2-40B4-BE49-F238E27FC236}">
                <a16:creationId xmlns:a16="http://schemas.microsoft.com/office/drawing/2014/main" id="{E6E62284-74FB-49AF-A946-0ED0BC93E208}"/>
              </a:ext>
            </a:extLst>
          </p:cNvPr>
          <p:cNvPicPr>
            <a:picLocks noChangeAspect="1"/>
          </p:cNvPicPr>
          <p:nvPr/>
        </p:nvPicPr>
        <p:blipFill>
          <a:blip r:embed="rId2"/>
          <a:stretch>
            <a:fillRect/>
          </a:stretch>
        </p:blipFill>
        <p:spPr>
          <a:xfrm>
            <a:off x="4083204" y="4419251"/>
            <a:ext cx="1765610" cy="1829497"/>
          </a:xfrm>
          <a:prstGeom prst="rect">
            <a:avLst/>
          </a:prstGeom>
        </p:spPr>
      </p:pic>
    </p:spTree>
    <p:extLst>
      <p:ext uri="{BB962C8B-B14F-4D97-AF65-F5344CB8AC3E}">
        <p14:creationId xmlns:p14="http://schemas.microsoft.com/office/powerpoint/2010/main" val="404916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079F-3A16-4E94-A912-7AC69D12ECFF}"/>
              </a:ext>
            </a:extLst>
          </p:cNvPr>
          <p:cNvSpPr>
            <a:spLocks noGrp="1"/>
          </p:cNvSpPr>
          <p:nvPr>
            <p:ph type="title"/>
          </p:nvPr>
        </p:nvSpPr>
        <p:spPr/>
        <p:txBody>
          <a:bodyPr/>
          <a:lstStyle/>
          <a:p>
            <a:r>
              <a:rPr lang="en-US" dirty="0"/>
              <a:t>Study Hypothesis </a:t>
            </a:r>
          </a:p>
        </p:txBody>
      </p:sp>
      <p:sp>
        <p:nvSpPr>
          <p:cNvPr id="3" name="Content Placeholder 2">
            <a:extLst>
              <a:ext uri="{FF2B5EF4-FFF2-40B4-BE49-F238E27FC236}">
                <a16:creationId xmlns:a16="http://schemas.microsoft.com/office/drawing/2014/main" id="{19C83B0C-D0FF-49AB-9898-197DAA207831}"/>
              </a:ext>
            </a:extLst>
          </p:cNvPr>
          <p:cNvSpPr>
            <a:spLocks noGrp="1"/>
          </p:cNvSpPr>
          <p:nvPr>
            <p:ph idx="1"/>
          </p:nvPr>
        </p:nvSpPr>
        <p:spPr>
          <a:xfrm>
            <a:off x="609600" y="2604304"/>
            <a:ext cx="10972800" cy="3796496"/>
          </a:xfrm>
        </p:spPr>
        <p:txBody>
          <a:bodyPr/>
          <a:lstStyle/>
          <a:p>
            <a:pPr lvl="0">
              <a:buClr>
                <a:srgbClr val="2DA2BF"/>
              </a:buClr>
            </a:pPr>
            <a:r>
              <a:rPr lang="en-US" dirty="0">
                <a:solidFill>
                  <a:prstClr val="black"/>
                </a:solidFill>
              </a:rPr>
              <a:t>Main Hypothesis: &gt;= 3 lifetime </a:t>
            </a:r>
            <a:r>
              <a:rPr lang="en-US" dirty="0" err="1">
                <a:solidFill>
                  <a:prstClr val="black"/>
                </a:solidFill>
              </a:rPr>
              <a:t>mTBIs</a:t>
            </a:r>
            <a:r>
              <a:rPr lang="en-US" dirty="0">
                <a:solidFill>
                  <a:prstClr val="black"/>
                </a:solidFill>
              </a:rPr>
              <a:t> (repetitive </a:t>
            </a:r>
            <a:r>
              <a:rPr lang="en-US" dirty="0" err="1">
                <a:solidFill>
                  <a:prstClr val="black"/>
                </a:solidFill>
              </a:rPr>
              <a:t>mTBI</a:t>
            </a:r>
            <a:r>
              <a:rPr lang="en-US" dirty="0">
                <a:solidFill>
                  <a:prstClr val="black"/>
                </a:solidFill>
              </a:rPr>
              <a:t>) is associated with lower cognition as compared to those with no </a:t>
            </a:r>
            <a:r>
              <a:rPr lang="en-US" dirty="0" err="1">
                <a:solidFill>
                  <a:prstClr val="black"/>
                </a:solidFill>
              </a:rPr>
              <a:t>mTBIs</a:t>
            </a:r>
            <a:r>
              <a:rPr lang="en-US" dirty="0">
                <a:solidFill>
                  <a:prstClr val="black"/>
                </a:solidFill>
              </a:rPr>
              <a:t> (TBI negative controls).</a:t>
            </a:r>
          </a:p>
          <a:p>
            <a:pPr lvl="1"/>
            <a:r>
              <a:rPr lang="en-US" dirty="0">
                <a:solidFill>
                  <a:prstClr val="black"/>
                </a:solidFill>
              </a:rPr>
              <a:t>Associated hypothesis: 1-2 </a:t>
            </a:r>
            <a:r>
              <a:rPr lang="en-US" dirty="0" err="1">
                <a:solidFill>
                  <a:prstClr val="black"/>
                </a:solidFill>
              </a:rPr>
              <a:t>mTBIs</a:t>
            </a:r>
            <a:r>
              <a:rPr lang="en-US" dirty="0">
                <a:solidFill>
                  <a:prstClr val="black"/>
                </a:solidFill>
              </a:rPr>
              <a:t>  will also have lower cognition vs controls</a:t>
            </a:r>
          </a:p>
          <a:p>
            <a:pPr lvl="1"/>
            <a:endParaRPr lang="en-US" dirty="0">
              <a:solidFill>
                <a:prstClr val="black"/>
              </a:solidFill>
            </a:endParaRPr>
          </a:p>
          <a:p>
            <a:pPr lvl="0">
              <a:buClr>
                <a:srgbClr val="2DA2BF"/>
              </a:buClr>
            </a:pPr>
            <a:r>
              <a:rPr lang="en-US" dirty="0">
                <a:solidFill>
                  <a:prstClr val="black"/>
                </a:solidFill>
              </a:rPr>
              <a:t>Other aspects of </a:t>
            </a:r>
            <a:r>
              <a:rPr lang="en-US" dirty="0" err="1">
                <a:solidFill>
                  <a:prstClr val="black"/>
                </a:solidFill>
              </a:rPr>
              <a:t>mTBI</a:t>
            </a:r>
            <a:r>
              <a:rPr lang="en-US" dirty="0">
                <a:solidFill>
                  <a:prstClr val="black"/>
                </a:solidFill>
              </a:rPr>
              <a:t> history examined:</a:t>
            </a:r>
          </a:p>
          <a:p>
            <a:pPr lvl="1"/>
            <a:r>
              <a:rPr lang="en-US" dirty="0">
                <a:solidFill>
                  <a:prstClr val="black"/>
                </a:solidFill>
              </a:rPr>
              <a:t>total number of </a:t>
            </a:r>
            <a:r>
              <a:rPr lang="en-US" dirty="0" err="1">
                <a:solidFill>
                  <a:prstClr val="black"/>
                </a:solidFill>
              </a:rPr>
              <a:t>mTBIs</a:t>
            </a:r>
            <a:r>
              <a:rPr lang="en-US" dirty="0">
                <a:solidFill>
                  <a:prstClr val="black"/>
                </a:solidFill>
              </a:rPr>
              <a:t>,</a:t>
            </a:r>
          </a:p>
          <a:p>
            <a:pPr lvl="1"/>
            <a:r>
              <a:rPr lang="en-US" dirty="0">
                <a:solidFill>
                  <a:prstClr val="black"/>
                </a:solidFill>
              </a:rPr>
              <a:t>mechanism (blast versus blunt), and </a:t>
            </a:r>
          </a:p>
          <a:p>
            <a:pPr lvl="1"/>
            <a:r>
              <a:rPr lang="en-US" dirty="0">
                <a:solidFill>
                  <a:prstClr val="black"/>
                </a:solidFill>
              </a:rPr>
              <a:t>elapsed time between </a:t>
            </a:r>
            <a:r>
              <a:rPr lang="en-US" dirty="0" err="1">
                <a:solidFill>
                  <a:prstClr val="black"/>
                </a:solidFill>
              </a:rPr>
              <a:t>mTBI</a:t>
            </a:r>
            <a:r>
              <a:rPr lang="en-US" dirty="0">
                <a:solidFill>
                  <a:prstClr val="black"/>
                </a:solidFill>
              </a:rPr>
              <a:t> event(s) and time of testing</a:t>
            </a:r>
          </a:p>
          <a:p>
            <a:endParaRPr lang="en-US" dirty="0"/>
          </a:p>
        </p:txBody>
      </p:sp>
      <p:sp>
        <p:nvSpPr>
          <p:cNvPr id="4" name="Slide Number Placeholder 3">
            <a:extLst>
              <a:ext uri="{FF2B5EF4-FFF2-40B4-BE49-F238E27FC236}">
                <a16:creationId xmlns:a16="http://schemas.microsoft.com/office/drawing/2014/main" id="{87B5301F-4E23-4BB3-BB41-FBBE2B2B157E}"/>
              </a:ext>
            </a:extLst>
          </p:cNvPr>
          <p:cNvSpPr>
            <a:spLocks noGrp="1"/>
          </p:cNvSpPr>
          <p:nvPr>
            <p:ph type="sldNum" sz="quarter" idx="12"/>
          </p:nvPr>
        </p:nvSpPr>
        <p:spPr/>
        <p:txBody>
          <a:bodyPr/>
          <a:lstStyle/>
          <a:p>
            <a:fld id="{4475BAEC-E2D5-4F68-A525-98065435A546}" type="slidenum">
              <a:rPr lang="en-US" smtClean="0"/>
              <a:pPr/>
              <a:t>12</a:t>
            </a:fld>
            <a:endParaRPr lang="en-US" dirty="0"/>
          </a:p>
        </p:txBody>
      </p:sp>
      <p:pic>
        <p:nvPicPr>
          <p:cNvPr id="5" name="Picture 4">
            <a:extLst>
              <a:ext uri="{FF2B5EF4-FFF2-40B4-BE49-F238E27FC236}">
                <a16:creationId xmlns:a16="http://schemas.microsoft.com/office/drawing/2014/main" id="{B2BD4C0A-7830-48FE-9409-D3D616B3CB28}"/>
              </a:ext>
            </a:extLst>
          </p:cNvPr>
          <p:cNvPicPr>
            <a:picLocks noChangeAspect="1"/>
          </p:cNvPicPr>
          <p:nvPr/>
        </p:nvPicPr>
        <p:blipFill>
          <a:blip r:embed="rId2"/>
          <a:stretch>
            <a:fillRect/>
          </a:stretch>
        </p:blipFill>
        <p:spPr>
          <a:xfrm>
            <a:off x="6347097" y="728403"/>
            <a:ext cx="4730906" cy="1591194"/>
          </a:xfrm>
          <a:prstGeom prst="rect">
            <a:avLst/>
          </a:prstGeom>
        </p:spPr>
      </p:pic>
      <p:pic>
        <p:nvPicPr>
          <p:cNvPr id="6" name="Picture 5">
            <a:extLst>
              <a:ext uri="{FF2B5EF4-FFF2-40B4-BE49-F238E27FC236}">
                <a16:creationId xmlns:a16="http://schemas.microsoft.com/office/drawing/2014/main" id="{0717F518-D26D-4E56-8935-26C3F1F73725}"/>
              </a:ext>
            </a:extLst>
          </p:cNvPr>
          <p:cNvPicPr>
            <a:picLocks noChangeAspect="1"/>
          </p:cNvPicPr>
          <p:nvPr/>
        </p:nvPicPr>
        <p:blipFill>
          <a:blip r:embed="rId3"/>
          <a:stretch>
            <a:fillRect/>
          </a:stretch>
        </p:blipFill>
        <p:spPr>
          <a:xfrm>
            <a:off x="4216106" y="495881"/>
            <a:ext cx="1746079" cy="2056238"/>
          </a:xfrm>
          <a:prstGeom prst="rect">
            <a:avLst/>
          </a:prstGeom>
        </p:spPr>
      </p:pic>
    </p:spTree>
    <p:extLst>
      <p:ext uri="{BB962C8B-B14F-4D97-AF65-F5344CB8AC3E}">
        <p14:creationId xmlns:p14="http://schemas.microsoft.com/office/powerpoint/2010/main" val="332800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D731-71AA-44E5-9EB9-CBA292F6BDC2}"/>
              </a:ext>
            </a:extLst>
          </p:cNvPr>
          <p:cNvSpPr>
            <a:spLocks noGrp="1"/>
          </p:cNvSpPr>
          <p:nvPr>
            <p:ph type="title"/>
          </p:nvPr>
        </p:nvSpPr>
        <p:spPr/>
        <p:txBody>
          <a:bodyPr/>
          <a:lstStyle/>
          <a:p>
            <a:r>
              <a:rPr lang="en-US" dirty="0"/>
              <a:t>Study Methods</a:t>
            </a:r>
          </a:p>
        </p:txBody>
      </p:sp>
      <p:sp>
        <p:nvSpPr>
          <p:cNvPr id="3" name="Content Placeholder 2">
            <a:extLst>
              <a:ext uri="{FF2B5EF4-FFF2-40B4-BE49-F238E27FC236}">
                <a16:creationId xmlns:a16="http://schemas.microsoft.com/office/drawing/2014/main" id="{2FF56C9C-9D4C-47FB-B61F-D4C2CC0A9CA5}"/>
              </a:ext>
            </a:extLst>
          </p:cNvPr>
          <p:cNvSpPr>
            <a:spLocks noGrp="1"/>
          </p:cNvSpPr>
          <p:nvPr>
            <p:ph idx="1"/>
          </p:nvPr>
        </p:nvSpPr>
        <p:spPr/>
        <p:txBody>
          <a:bodyPr/>
          <a:lstStyle/>
          <a:p>
            <a:pPr lvl="0">
              <a:spcAft>
                <a:spcPts val="1200"/>
              </a:spcAft>
              <a:buClr>
                <a:srgbClr val="2DA2BF"/>
              </a:buClr>
            </a:pPr>
            <a:endParaRPr lang="en-US" dirty="0">
              <a:solidFill>
                <a:prstClr val="black"/>
              </a:solidFill>
            </a:endParaRPr>
          </a:p>
          <a:p>
            <a:pPr lvl="0">
              <a:spcAft>
                <a:spcPts val="1200"/>
              </a:spcAft>
              <a:buClr>
                <a:srgbClr val="2DA2BF"/>
              </a:buClr>
            </a:pPr>
            <a:r>
              <a:rPr lang="en-US" dirty="0">
                <a:solidFill>
                  <a:prstClr val="black"/>
                </a:solidFill>
              </a:rPr>
              <a:t>Design: Cross Sectional using baseline (enrollment) assessments only (n = 1,551)</a:t>
            </a:r>
          </a:p>
          <a:p>
            <a:pPr lvl="0">
              <a:spcAft>
                <a:spcPts val="1200"/>
              </a:spcAft>
              <a:buClr>
                <a:srgbClr val="2DA2BF"/>
              </a:buClr>
            </a:pPr>
            <a:r>
              <a:rPr lang="en-US" dirty="0">
                <a:solidFill>
                  <a:prstClr val="black"/>
                </a:solidFill>
              </a:rPr>
              <a:t>Primary outcomes: preselected multi-dimensional set of cognitive tests</a:t>
            </a:r>
          </a:p>
          <a:p>
            <a:pPr>
              <a:spcAft>
                <a:spcPts val="1200"/>
              </a:spcAft>
            </a:pPr>
            <a:r>
              <a:rPr lang="en-US" dirty="0"/>
              <a:t>Exclusions: performance validity failure (MSVT, CVLT or WAIS-IV; n = 241))</a:t>
            </a:r>
          </a:p>
          <a:p>
            <a:pPr>
              <a:spcAft>
                <a:spcPts val="1200"/>
              </a:spcAft>
            </a:pPr>
            <a:r>
              <a:rPr lang="en-US" dirty="0"/>
              <a:t>TBI positive groups, non-repetitive (1-2) and repetitive (3+), were compared to TBI negative controls on each of the seven cognitive domains (n = 1,310). </a:t>
            </a:r>
          </a:p>
          <a:p>
            <a:pPr lvl="1">
              <a:spcAft>
                <a:spcPts val="1200"/>
              </a:spcAft>
            </a:pPr>
            <a:r>
              <a:rPr lang="en-US" sz="2200" dirty="0"/>
              <a:t>Multivariable regression models (n = 1,129) that adjusted for covariates</a:t>
            </a:r>
          </a:p>
          <a:p>
            <a:pPr lvl="1">
              <a:spcAft>
                <a:spcPts val="1200"/>
              </a:spcAft>
            </a:pPr>
            <a:r>
              <a:rPr lang="en-US" sz="2200" dirty="0"/>
              <a:t>P-values were adjusted for multiple comparisons.</a:t>
            </a:r>
          </a:p>
        </p:txBody>
      </p:sp>
      <p:sp>
        <p:nvSpPr>
          <p:cNvPr id="4" name="Slide Number Placeholder 3">
            <a:extLst>
              <a:ext uri="{FF2B5EF4-FFF2-40B4-BE49-F238E27FC236}">
                <a16:creationId xmlns:a16="http://schemas.microsoft.com/office/drawing/2014/main" id="{353A1888-B7A5-4C64-B1CA-52B37D917C19}"/>
              </a:ext>
            </a:extLst>
          </p:cNvPr>
          <p:cNvSpPr>
            <a:spLocks noGrp="1"/>
          </p:cNvSpPr>
          <p:nvPr>
            <p:ph type="sldNum" sz="quarter" idx="12"/>
          </p:nvPr>
        </p:nvSpPr>
        <p:spPr/>
        <p:txBody>
          <a:bodyPr/>
          <a:lstStyle/>
          <a:p>
            <a:fld id="{4475BAEC-E2D5-4F68-A525-98065435A546}" type="slidenum">
              <a:rPr lang="en-US" smtClean="0"/>
              <a:pPr/>
              <a:t>13</a:t>
            </a:fld>
            <a:endParaRPr lang="en-US" dirty="0"/>
          </a:p>
        </p:txBody>
      </p:sp>
      <p:pic>
        <p:nvPicPr>
          <p:cNvPr id="6" name="Picture 5">
            <a:extLst>
              <a:ext uri="{FF2B5EF4-FFF2-40B4-BE49-F238E27FC236}">
                <a16:creationId xmlns:a16="http://schemas.microsoft.com/office/drawing/2014/main" id="{330E9D51-D149-4D0F-8489-5E2EC190920F}"/>
              </a:ext>
            </a:extLst>
          </p:cNvPr>
          <p:cNvPicPr>
            <a:picLocks noChangeAspect="1"/>
          </p:cNvPicPr>
          <p:nvPr/>
        </p:nvPicPr>
        <p:blipFill>
          <a:blip r:embed="rId3"/>
          <a:stretch>
            <a:fillRect/>
          </a:stretch>
        </p:blipFill>
        <p:spPr>
          <a:xfrm>
            <a:off x="5996995" y="533400"/>
            <a:ext cx="1534388" cy="1418063"/>
          </a:xfrm>
          <a:prstGeom prst="rect">
            <a:avLst/>
          </a:prstGeom>
        </p:spPr>
      </p:pic>
    </p:spTree>
    <p:extLst>
      <p:ext uri="{BB962C8B-B14F-4D97-AF65-F5344CB8AC3E}">
        <p14:creationId xmlns:p14="http://schemas.microsoft.com/office/powerpoint/2010/main" val="347745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9E542-B030-4A37-AFF5-9CC9C978EA03}"/>
              </a:ext>
            </a:extLst>
          </p:cNvPr>
          <p:cNvSpPr>
            <a:spLocks noGrp="1"/>
          </p:cNvSpPr>
          <p:nvPr>
            <p:ph type="sldNum" sz="quarter" idx="12"/>
          </p:nvPr>
        </p:nvSpPr>
        <p:spPr/>
        <p:txBody>
          <a:bodyPr/>
          <a:lstStyle/>
          <a:p>
            <a:fld id="{4475BAEC-E2D5-4F68-A525-98065435A546}" type="slidenum">
              <a:rPr lang="en-US" smtClean="0"/>
              <a:pPr/>
              <a:t>14</a:t>
            </a:fld>
            <a:endParaRPr lang="en-US" dirty="0"/>
          </a:p>
        </p:txBody>
      </p:sp>
      <p:graphicFrame>
        <p:nvGraphicFramePr>
          <p:cNvPr id="3" name="Table 2">
            <a:extLst>
              <a:ext uri="{FF2B5EF4-FFF2-40B4-BE49-F238E27FC236}">
                <a16:creationId xmlns:a16="http://schemas.microsoft.com/office/drawing/2014/main" id="{C017D376-63E1-4295-B74F-DC75B7D6B3E9}"/>
              </a:ext>
            </a:extLst>
          </p:cNvPr>
          <p:cNvGraphicFramePr>
            <a:graphicFrameLocks noGrp="1"/>
          </p:cNvGraphicFramePr>
          <p:nvPr/>
        </p:nvGraphicFramePr>
        <p:xfrm>
          <a:off x="804079" y="556208"/>
          <a:ext cx="7609155" cy="5123115"/>
        </p:xfrm>
        <a:graphic>
          <a:graphicData uri="http://schemas.openxmlformats.org/drawingml/2006/table">
            <a:tbl>
              <a:tblPr firstRow="1" bandRow="1">
                <a:tableStyleId>{5C22544A-7EE6-4342-B048-85BDC9FD1C3A}</a:tableStyleId>
              </a:tblPr>
              <a:tblGrid>
                <a:gridCol w="2382256">
                  <a:extLst>
                    <a:ext uri="{9D8B030D-6E8A-4147-A177-3AD203B41FA5}">
                      <a16:colId xmlns:a16="http://schemas.microsoft.com/office/drawing/2014/main" val="1034518897"/>
                    </a:ext>
                  </a:extLst>
                </a:gridCol>
                <a:gridCol w="5226899">
                  <a:extLst>
                    <a:ext uri="{9D8B030D-6E8A-4147-A177-3AD203B41FA5}">
                      <a16:colId xmlns:a16="http://schemas.microsoft.com/office/drawing/2014/main" val="2299229928"/>
                    </a:ext>
                  </a:extLst>
                </a:gridCol>
              </a:tblGrid>
              <a:tr h="486679">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Domains</a:t>
                      </a:r>
                    </a:p>
                  </a:txBody>
                  <a:tcPr marL="68580" marR="68580" marT="0" marB="0" anchor="ct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Component Test Scores</a:t>
                      </a:r>
                    </a:p>
                  </a:txBody>
                  <a:tcPr marL="68580" marR="68580" marT="0" marB="0" anchor="ctr"/>
                </a:tc>
                <a:extLst>
                  <a:ext uri="{0D108BD9-81ED-4DB2-BD59-A6C34878D82A}">
                    <a16:rowId xmlns:a16="http://schemas.microsoft.com/office/drawing/2014/main" val="597909308"/>
                  </a:ext>
                </a:extLst>
              </a:tr>
              <a:tr h="486679">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Episodic memory</a:t>
                      </a:r>
                    </a:p>
                  </a:txBody>
                  <a:tcPr marL="68580" marR="68580" marT="0" marB="0" anchor="ct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CVLT-II: Trials 1-5 total; Long Delay Free Recall</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BVMT-R: Total Recall</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NIH-TB-CB Picture Sequence</a:t>
                      </a:r>
                    </a:p>
                  </a:txBody>
                  <a:tcPr marL="68580" marR="68580" marT="0" marB="0" anchor="ctr"/>
                </a:tc>
                <a:extLst>
                  <a:ext uri="{0D108BD9-81ED-4DB2-BD59-A6C34878D82A}">
                    <a16:rowId xmlns:a16="http://schemas.microsoft.com/office/drawing/2014/main" val="3285292160"/>
                  </a:ext>
                </a:extLst>
              </a:tr>
              <a:tr h="486679">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Attention</a:t>
                      </a:r>
                    </a:p>
                  </a:txBody>
                  <a:tcPr marL="68580" marR="68580" marT="0" marB="0" anchor="ct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TMT Part A</a:t>
                      </a:r>
                    </a:p>
                  </a:txBody>
                  <a:tcPr marL="68580" marR="68580" marT="0" marB="0" anchor="ctr"/>
                </a:tc>
                <a:extLst>
                  <a:ext uri="{0D108BD9-81ED-4DB2-BD59-A6C34878D82A}">
                    <a16:rowId xmlns:a16="http://schemas.microsoft.com/office/drawing/2014/main" val="3600201149"/>
                  </a:ext>
                </a:extLst>
              </a:tr>
              <a:tr h="486679">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Processing speed</a:t>
                      </a:r>
                    </a:p>
                  </a:txBody>
                  <a:tcPr marL="68580" marR="68580" marT="0" marB="0" anchor="ct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WAIS-IV Processing Speed Index</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NIH-TB-CB Pattern Comparison</a:t>
                      </a:r>
                    </a:p>
                  </a:txBody>
                  <a:tcPr marL="68580" marR="68580" marT="0" marB="0" anchor="ctr"/>
                </a:tc>
                <a:extLst>
                  <a:ext uri="{0D108BD9-81ED-4DB2-BD59-A6C34878D82A}">
                    <a16:rowId xmlns:a16="http://schemas.microsoft.com/office/drawing/2014/main" val="3479651800"/>
                  </a:ext>
                </a:extLst>
              </a:tr>
              <a:tr h="486679">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Working Memory</a:t>
                      </a:r>
                    </a:p>
                  </a:txBody>
                  <a:tcPr marL="68580" marR="68580" marT="0" marB="0" anchor="ct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WAIS-IV Working Memory Index</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NIH-TB-CB List Sorting</a:t>
                      </a:r>
                    </a:p>
                  </a:txBody>
                  <a:tcPr marL="68580" marR="68580" marT="0" marB="0" anchor="ctr"/>
                </a:tc>
                <a:extLst>
                  <a:ext uri="{0D108BD9-81ED-4DB2-BD59-A6C34878D82A}">
                    <a16:rowId xmlns:a16="http://schemas.microsoft.com/office/drawing/2014/main" val="198314539"/>
                  </a:ext>
                </a:extLst>
              </a:tr>
              <a:tr h="486679">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Executive functioning</a:t>
                      </a:r>
                    </a:p>
                  </a:txBody>
                  <a:tcPr marL="68580" marR="68580" marT="0" marB="0" anchor="ct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TMT Part B</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WAIS-IV Visual Puzzles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NIH-TB-CB Dimensional change card sort test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NIH-TB-CB Flanker Inhibitory control</a:t>
                      </a:r>
                    </a:p>
                  </a:txBody>
                  <a:tcPr marL="68580" marR="68580" marT="0" marB="0" anchor="ctr"/>
                </a:tc>
                <a:extLst>
                  <a:ext uri="{0D108BD9-81ED-4DB2-BD59-A6C34878D82A}">
                    <a16:rowId xmlns:a16="http://schemas.microsoft.com/office/drawing/2014/main" val="2234622368"/>
                  </a:ext>
                </a:extLst>
              </a:tr>
              <a:tr h="486679">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Verbal Fluency</a:t>
                      </a:r>
                    </a:p>
                  </a:txBody>
                  <a:tcPr marL="68580" marR="68580" marT="0" marB="0" anchor="ct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D-KEFS VFT: Letter fluency; Category fluency</a:t>
                      </a:r>
                    </a:p>
                  </a:txBody>
                  <a:tcPr marL="68580" marR="68580" marT="0" marB="0" anchor="ctr"/>
                </a:tc>
                <a:extLst>
                  <a:ext uri="{0D108BD9-81ED-4DB2-BD59-A6C34878D82A}">
                    <a16:rowId xmlns:a16="http://schemas.microsoft.com/office/drawing/2014/main" val="4251280982"/>
                  </a:ext>
                </a:extLst>
              </a:tr>
              <a:tr h="486679">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Fine Motor &amp; Dexterity</a:t>
                      </a:r>
                    </a:p>
                  </a:txBody>
                  <a:tcPr marL="68580" marR="68580" marT="0" marB="0" anchor="ct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Grooved Pegboard: Dominant; Non-dominant</a:t>
                      </a:r>
                    </a:p>
                  </a:txBody>
                  <a:tcPr marL="68580" marR="68580" marT="0" marB="0" anchor="ctr"/>
                </a:tc>
                <a:extLst>
                  <a:ext uri="{0D108BD9-81ED-4DB2-BD59-A6C34878D82A}">
                    <a16:rowId xmlns:a16="http://schemas.microsoft.com/office/drawing/2014/main" val="1496248807"/>
                  </a:ext>
                </a:extLst>
              </a:tr>
            </a:tbl>
          </a:graphicData>
        </a:graphic>
      </p:graphicFrame>
      <p:sp>
        <p:nvSpPr>
          <p:cNvPr id="4" name="TextBox 3">
            <a:extLst>
              <a:ext uri="{FF2B5EF4-FFF2-40B4-BE49-F238E27FC236}">
                <a16:creationId xmlns:a16="http://schemas.microsoft.com/office/drawing/2014/main" id="{EA31CE00-3903-4C2B-8652-EDE59E6C6339}"/>
              </a:ext>
            </a:extLst>
          </p:cNvPr>
          <p:cNvSpPr txBox="1"/>
          <p:nvPr/>
        </p:nvSpPr>
        <p:spPr>
          <a:xfrm>
            <a:off x="219947" y="5932460"/>
            <a:ext cx="8193287" cy="738664"/>
          </a:xfrm>
          <a:prstGeom prst="rect">
            <a:avLst/>
          </a:prstGeom>
          <a:noFill/>
        </p:spPr>
        <p:txBody>
          <a:bodyPr wrap="square" rtlCol="0">
            <a:spAutoFit/>
          </a:bodyPr>
          <a:lstStyle/>
          <a:p>
            <a:r>
              <a:rPr lang="en-US" sz="1400" dirty="0"/>
              <a:t>Abbreviations: CVLT-II = California Verbal Learning Test-II; BVMT-R = Brief Visuospatial Memory Test-Revised; NIH TB-CB = NIH Toolbox Cognition Battery; TMT = Trail Making Test; WAIS-IV = Wechsler Adult Intelligence Scale 4th Edition; DKEFS = the Delis–Kaplan Executive Function System</a:t>
            </a:r>
          </a:p>
        </p:txBody>
      </p:sp>
      <p:sp>
        <p:nvSpPr>
          <p:cNvPr id="5" name="Rectangle 4">
            <a:extLst>
              <a:ext uri="{FF2B5EF4-FFF2-40B4-BE49-F238E27FC236}">
                <a16:creationId xmlns:a16="http://schemas.microsoft.com/office/drawing/2014/main" id="{326D25D9-4FA1-4977-9176-AA056AC06B8F}"/>
              </a:ext>
            </a:extLst>
          </p:cNvPr>
          <p:cNvSpPr/>
          <p:nvPr/>
        </p:nvSpPr>
        <p:spPr>
          <a:xfrm>
            <a:off x="8815227" y="1079428"/>
            <a:ext cx="2434975" cy="1323439"/>
          </a:xfrm>
          <a:prstGeom prst="rect">
            <a:avLst/>
          </a:prstGeom>
          <a:ln w="12700">
            <a:solidFill>
              <a:schemeClr val="tx1"/>
            </a:solidFill>
          </a:ln>
          <a:scene3d>
            <a:camera prst="orthographicFront"/>
            <a:lightRig rig="threePt" dir="t"/>
          </a:scene3d>
          <a:sp3d>
            <a:bevelT w="165100" prst="coolSlant"/>
          </a:sp3d>
        </p:spPr>
        <p:txBody>
          <a:bodyPr wrap="square">
            <a:spAutoFit/>
          </a:bodyPr>
          <a:lstStyle/>
          <a:p>
            <a:r>
              <a:rPr lang="en-US" sz="2000" dirty="0"/>
              <a:t>Domain scores were computed by averaging Z-scores of component tests. </a:t>
            </a:r>
          </a:p>
        </p:txBody>
      </p:sp>
      <p:pic>
        <p:nvPicPr>
          <p:cNvPr id="6" name="Picture 5">
            <a:extLst>
              <a:ext uri="{FF2B5EF4-FFF2-40B4-BE49-F238E27FC236}">
                <a16:creationId xmlns:a16="http://schemas.microsoft.com/office/drawing/2014/main" id="{3FF38062-212F-4A23-BBC7-B4A3182F3A21}"/>
              </a:ext>
            </a:extLst>
          </p:cNvPr>
          <p:cNvPicPr>
            <a:picLocks noChangeAspect="1"/>
          </p:cNvPicPr>
          <p:nvPr/>
        </p:nvPicPr>
        <p:blipFill>
          <a:blip r:embed="rId2"/>
          <a:stretch>
            <a:fillRect/>
          </a:stretch>
        </p:blipFill>
        <p:spPr>
          <a:xfrm>
            <a:off x="9348064" y="2701081"/>
            <a:ext cx="1792379" cy="2682472"/>
          </a:xfrm>
          <a:prstGeom prst="rect">
            <a:avLst/>
          </a:prstGeom>
        </p:spPr>
      </p:pic>
    </p:spTree>
    <p:extLst>
      <p:ext uri="{BB962C8B-B14F-4D97-AF65-F5344CB8AC3E}">
        <p14:creationId xmlns:p14="http://schemas.microsoft.com/office/powerpoint/2010/main" val="42173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D5051-80E5-4784-9DD0-E77D46372A28}"/>
              </a:ext>
            </a:extLst>
          </p:cNvPr>
          <p:cNvSpPr>
            <a:spLocks noGrp="1"/>
          </p:cNvSpPr>
          <p:nvPr>
            <p:ph type="sldNum" sz="quarter" idx="12"/>
          </p:nvPr>
        </p:nvSpPr>
        <p:spPr/>
        <p:txBody>
          <a:bodyPr/>
          <a:lstStyle/>
          <a:p>
            <a:fld id="{4475BAEC-E2D5-4F68-A525-98065435A546}" type="slidenum">
              <a:rPr lang="en-US" smtClean="0"/>
              <a:pPr/>
              <a:t>15</a:t>
            </a:fld>
            <a:endParaRPr lang="en-US" dirty="0"/>
          </a:p>
        </p:txBody>
      </p:sp>
      <p:graphicFrame>
        <p:nvGraphicFramePr>
          <p:cNvPr id="3" name="Table 2">
            <a:extLst>
              <a:ext uri="{FF2B5EF4-FFF2-40B4-BE49-F238E27FC236}">
                <a16:creationId xmlns:a16="http://schemas.microsoft.com/office/drawing/2014/main" id="{FB9BB4FE-D3A7-4CF4-B851-AB2622867C56}"/>
              </a:ext>
            </a:extLst>
          </p:cNvPr>
          <p:cNvGraphicFramePr>
            <a:graphicFrameLocks noGrp="1"/>
          </p:cNvGraphicFramePr>
          <p:nvPr/>
        </p:nvGraphicFramePr>
        <p:xfrm>
          <a:off x="335280" y="1245434"/>
          <a:ext cx="11521440" cy="2007413"/>
        </p:xfrm>
        <a:graphic>
          <a:graphicData uri="http://schemas.openxmlformats.org/drawingml/2006/table">
            <a:tbl>
              <a:tblPr firstRow="1" firstCol="1" bandRow="1">
                <a:tableStyleId>{5C22544A-7EE6-4342-B048-85BDC9FD1C3A}</a:tableStyleId>
              </a:tblPr>
              <a:tblGrid>
                <a:gridCol w="1467699">
                  <a:extLst>
                    <a:ext uri="{9D8B030D-6E8A-4147-A177-3AD203B41FA5}">
                      <a16:colId xmlns:a16="http://schemas.microsoft.com/office/drawing/2014/main" val="1132051976"/>
                    </a:ext>
                  </a:extLst>
                </a:gridCol>
                <a:gridCol w="1247544">
                  <a:extLst>
                    <a:ext uri="{9D8B030D-6E8A-4147-A177-3AD203B41FA5}">
                      <a16:colId xmlns:a16="http://schemas.microsoft.com/office/drawing/2014/main" val="1924834463"/>
                    </a:ext>
                  </a:extLst>
                </a:gridCol>
                <a:gridCol w="587080">
                  <a:extLst>
                    <a:ext uri="{9D8B030D-6E8A-4147-A177-3AD203B41FA5}">
                      <a16:colId xmlns:a16="http://schemas.microsoft.com/office/drawing/2014/main" val="3290193088"/>
                    </a:ext>
                  </a:extLst>
                </a:gridCol>
                <a:gridCol w="587080">
                  <a:extLst>
                    <a:ext uri="{9D8B030D-6E8A-4147-A177-3AD203B41FA5}">
                      <a16:colId xmlns:a16="http://schemas.microsoft.com/office/drawing/2014/main" val="881524617"/>
                    </a:ext>
                  </a:extLst>
                </a:gridCol>
                <a:gridCol w="1320929">
                  <a:extLst>
                    <a:ext uri="{9D8B030D-6E8A-4147-A177-3AD203B41FA5}">
                      <a16:colId xmlns:a16="http://schemas.microsoft.com/office/drawing/2014/main" val="1836267204"/>
                    </a:ext>
                  </a:extLst>
                </a:gridCol>
                <a:gridCol w="587080">
                  <a:extLst>
                    <a:ext uri="{9D8B030D-6E8A-4147-A177-3AD203B41FA5}">
                      <a16:colId xmlns:a16="http://schemas.microsoft.com/office/drawing/2014/main" val="127924872"/>
                    </a:ext>
                  </a:extLst>
                </a:gridCol>
                <a:gridCol w="587080">
                  <a:extLst>
                    <a:ext uri="{9D8B030D-6E8A-4147-A177-3AD203B41FA5}">
                      <a16:colId xmlns:a16="http://schemas.microsoft.com/office/drawing/2014/main" val="2565756427"/>
                    </a:ext>
                  </a:extLst>
                </a:gridCol>
                <a:gridCol w="1320929">
                  <a:extLst>
                    <a:ext uri="{9D8B030D-6E8A-4147-A177-3AD203B41FA5}">
                      <a16:colId xmlns:a16="http://schemas.microsoft.com/office/drawing/2014/main" val="3695999547"/>
                    </a:ext>
                  </a:extLst>
                </a:gridCol>
                <a:gridCol w="660465">
                  <a:extLst>
                    <a:ext uri="{9D8B030D-6E8A-4147-A177-3AD203B41FA5}">
                      <a16:colId xmlns:a16="http://schemas.microsoft.com/office/drawing/2014/main" val="3930587555"/>
                    </a:ext>
                  </a:extLst>
                </a:gridCol>
                <a:gridCol w="660465">
                  <a:extLst>
                    <a:ext uri="{9D8B030D-6E8A-4147-A177-3AD203B41FA5}">
                      <a16:colId xmlns:a16="http://schemas.microsoft.com/office/drawing/2014/main" val="2606749573"/>
                    </a:ext>
                  </a:extLst>
                </a:gridCol>
                <a:gridCol w="1320929">
                  <a:extLst>
                    <a:ext uri="{9D8B030D-6E8A-4147-A177-3AD203B41FA5}">
                      <a16:colId xmlns:a16="http://schemas.microsoft.com/office/drawing/2014/main" val="1371528104"/>
                    </a:ext>
                  </a:extLst>
                </a:gridCol>
                <a:gridCol w="587080">
                  <a:extLst>
                    <a:ext uri="{9D8B030D-6E8A-4147-A177-3AD203B41FA5}">
                      <a16:colId xmlns:a16="http://schemas.microsoft.com/office/drawing/2014/main" val="3329656624"/>
                    </a:ext>
                  </a:extLst>
                </a:gridCol>
                <a:gridCol w="587080">
                  <a:extLst>
                    <a:ext uri="{9D8B030D-6E8A-4147-A177-3AD203B41FA5}">
                      <a16:colId xmlns:a16="http://schemas.microsoft.com/office/drawing/2014/main" val="3321236058"/>
                    </a:ext>
                  </a:extLst>
                </a:gridCol>
              </a:tblGrid>
              <a:tr h="364959">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3">
                  <a:txBody>
                    <a:bodyPr/>
                    <a:lstStyle/>
                    <a:p>
                      <a:pPr marL="0" marR="0">
                        <a:lnSpc>
                          <a:spcPct val="107000"/>
                        </a:lnSpc>
                        <a:spcBef>
                          <a:spcPts val="0"/>
                        </a:spcBef>
                        <a:spcAft>
                          <a:spcPts val="0"/>
                        </a:spcAft>
                      </a:pPr>
                      <a:r>
                        <a:rPr lang="en-US" sz="1400" dirty="0">
                          <a:effectLst/>
                        </a:rPr>
                        <a:t>Episodic Memory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dirty="0">
                          <a:effectLst/>
                        </a:rPr>
                        <a:t>Attention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a:effectLst/>
                        </a:rPr>
                        <a:t>Processing Speed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dirty="0">
                          <a:effectLst/>
                        </a:rPr>
                        <a:t>Working Memory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5135942"/>
                  </a:ext>
                </a:extLst>
              </a:tr>
              <a:tr h="331695">
                <a:tc rowSpan="2">
                  <a:txBody>
                    <a:bodyPr/>
                    <a:lstStyle/>
                    <a:p>
                      <a:pPr marL="0" marR="0" algn="ctr">
                        <a:lnSpc>
                          <a:spcPct val="107000"/>
                        </a:lnSpc>
                        <a:spcBef>
                          <a:spcPts val="0"/>
                        </a:spcBef>
                        <a:spcAft>
                          <a:spcPts val="0"/>
                        </a:spcAft>
                      </a:pPr>
                      <a:r>
                        <a:rPr lang="en-US" sz="1200" dirty="0">
                          <a:effectLst/>
                        </a:rPr>
                        <a:t>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extLst>
                  <a:ext uri="{0D108BD9-81ED-4DB2-BD59-A6C34878D82A}">
                    <a16:rowId xmlns:a16="http://schemas.microsoft.com/office/drawing/2014/main" val="1348081374"/>
                  </a:ext>
                </a:extLst>
              </a:tr>
              <a:tr h="3486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Raw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dirty="0">
                          <a:effectLst/>
                        </a:rPr>
                        <a:t>Adjust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Raw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a:effectLst/>
                        </a:rPr>
                        <a:t>Adjust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Raw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a:effectLst/>
                        </a:rPr>
                        <a:t>Adjust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Raw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dirty="0">
                          <a:effectLst/>
                        </a:rPr>
                        <a:t>Adjust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extLst>
                  <a:ext uri="{0D108BD9-81ED-4DB2-BD59-A6C34878D82A}">
                    <a16:rowId xmlns:a16="http://schemas.microsoft.com/office/drawing/2014/main" val="3545002057"/>
                  </a:ext>
                </a:extLst>
              </a:tr>
              <a:tr h="364959">
                <a:tc gridSpan="13">
                  <a:txBody>
                    <a:bodyPr/>
                    <a:lstStyle/>
                    <a:p>
                      <a:pPr marL="0" marR="0" algn="ctr">
                        <a:lnSpc>
                          <a:spcPct val="107000"/>
                        </a:lnSpc>
                        <a:spcBef>
                          <a:spcPts val="0"/>
                        </a:spcBef>
                        <a:spcAft>
                          <a:spcPts val="0"/>
                        </a:spcAft>
                      </a:pPr>
                      <a:r>
                        <a:rPr lang="en-US" sz="1200" dirty="0" err="1">
                          <a:effectLst/>
                        </a:rPr>
                        <a:t>mTBI</a:t>
                      </a:r>
                      <a:r>
                        <a:rPr lang="en-US" sz="1200" dirty="0">
                          <a:effectLst/>
                        </a:rPr>
                        <a:t> Positive Groups versus TBI Negative Controls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9742403"/>
                  </a:ext>
                </a:extLst>
              </a:tr>
              <a:tr h="298567">
                <a:tc>
                  <a:txBody>
                    <a:bodyPr/>
                    <a:lstStyle/>
                    <a:p>
                      <a:pPr marL="0" marR="0" algn="r">
                        <a:lnSpc>
                          <a:spcPct val="107000"/>
                        </a:lnSpc>
                        <a:spcBef>
                          <a:spcPts val="0"/>
                        </a:spcBef>
                        <a:spcAft>
                          <a:spcPts val="0"/>
                        </a:spcAft>
                      </a:pPr>
                      <a:r>
                        <a:rPr lang="en-US" sz="1400" b="1" dirty="0">
                          <a:effectLst/>
                        </a:rPr>
                        <a:t>1-2 </a:t>
                      </a:r>
                      <a:r>
                        <a:rPr lang="en-US" sz="1400" b="1" dirty="0" err="1">
                          <a:effectLst/>
                        </a:rPr>
                        <a:t>mTBIs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-0.06 (-0.17, 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-0.09 (-0.24, 0.07)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0.26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-0.01 (-0.12, 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 0.02 (-0.08, 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0.70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extLst>
                  <a:ext uri="{0D108BD9-81ED-4DB2-BD59-A6C34878D82A}">
                    <a16:rowId xmlns:a16="http://schemas.microsoft.com/office/drawing/2014/main" val="2982881048"/>
                  </a:ext>
                </a:extLst>
              </a:tr>
              <a:tr h="298567">
                <a:tc>
                  <a:txBody>
                    <a:bodyPr/>
                    <a:lstStyle/>
                    <a:p>
                      <a:pPr marL="0" marR="0" algn="r">
                        <a:lnSpc>
                          <a:spcPct val="107000"/>
                        </a:lnSpc>
                        <a:spcBef>
                          <a:spcPts val="0"/>
                        </a:spcBef>
                        <a:spcAft>
                          <a:spcPts val="0"/>
                        </a:spcAft>
                      </a:pPr>
                      <a:r>
                        <a:rPr lang="en-US" sz="1400" b="1" dirty="0">
                          <a:effectLst/>
                        </a:rPr>
                        <a:t>3+ </a:t>
                      </a:r>
                      <a:r>
                        <a:rPr lang="en-US" sz="1400" b="1" dirty="0" err="1">
                          <a:effectLst/>
                        </a:rPr>
                        <a:t>mTBIs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-0.03 (-0.16, 0.09)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0.60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 0.04 (-0.14, 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-0.04 (-0.17, 0.09)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 0.02 (-0.10, 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0.76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extLst>
                  <a:ext uri="{0D108BD9-81ED-4DB2-BD59-A6C34878D82A}">
                    <a16:rowId xmlns:a16="http://schemas.microsoft.com/office/drawing/2014/main" val="16821092"/>
                  </a:ext>
                </a:extLst>
              </a:tr>
            </a:tbl>
          </a:graphicData>
        </a:graphic>
      </p:graphicFrame>
      <p:graphicFrame>
        <p:nvGraphicFramePr>
          <p:cNvPr id="4" name="Table 3">
            <a:extLst>
              <a:ext uri="{FF2B5EF4-FFF2-40B4-BE49-F238E27FC236}">
                <a16:creationId xmlns:a16="http://schemas.microsoft.com/office/drawing/2014/main" id="{E19D59BD-04C9-43DF-8FBE-F114D04F8B00}"/>
              </a:ext>
            </a:extLst>
          </p:cNvPr>
          <p:cNvGraphicFramePr>
            <a:graphicFrameLocks noGrp="1"/>
          </p:cNvGraphicFramePr>
          <p:nvPr>
            <p:extLst>
              <p:ext uri="{D42A27DB-BD31-4B8C-83A1-F6EECF244321}">
                <p14:modId xmlns:p14="http://schemas.microsoft.com/office/powerpoint/2010/main" val="2207304425"/>
              </p:ext>
            </p:extLst>
          </p:nvPr>
        </p:nvGraphicFramePr>
        <p:xfrm>
          <a:off x="641328" y="3648919"/>
          <a:ext cx="10909344" cy="2007413"/>
        </p:xfrm>
        <a:graphic>
          <a:graphicData uri="http://schemas.openxmlformats.org/drawingml/2006/table">
            <a:tbl>
              <a:tblPr firstRow="1" firstCol="1" bandRow="1">
                <a:tableStyleId>{5C22544A-7EE6-4342-B048-85BDC9FD1C3A}</a:tableStyleId>
              </a:tblPr>
              <a:tblGrid>
                <a:gridCol w="1773878">
                  <a:extLst>
                    <a:ext uri="{9D8B030D-6E8A-4147-A177-3AD203B41FA5}">
                      <a16:colId xmlns:a16="http://schemas.microsoft.com/office/drawing/2014/main" val="673503804"/>
                    </a:ext>
                  </a:extLst>
                </a:gridCol>
                <a:gridCol w="1507796">
                  <a:extLst>
                    <a:ext uri="{9D8B030D-6E8A-4147-A177-3AD203B41FA5}">
                      <a16:colId xmlns:a16="http://schemas.microsoft.com/office/drawing/2014/main" val="1699504762"/>
                    </a:ext>
                  </a:extLst>
                </a:gridCol>
                <a:gridCol w="709550">
                  <a:extLst>
                    <a:ext uri="{9D8B030D-6E8A-4147-A177-3AD203B41FA5}">
                      <a16:colId xmlns:a16="http://schemas.microsoft.com/office/drawing/2014/main" val="1829459456"/>
                    </a:ext>
                  </a:extLst>
                </a:gridCol>
                <a:gridCol w="709550">
                  <a:extLst>
                    <a:ext uri="{9D8B030D-6E8A-4147-A177-3AD203B41FA5}">
                      <a16:colId xmlns:a16="http://schemas.microsoft.com/office/drawing/2014/main" val="1195457342"/>
                    </a:ext>
                  </a:extLst>
                </a:gridCol>
                <a:gridCol w="1596490">
                  <a:extLst>
                    <a:ext uri="{9D8B030D-6E8A-4147-A177-3AD203B41FA5}">
                      <a16:colId xmlns:a16="http://schemas.microsoft.com/office/drawing/2014/main" val="1922422129"/>
                    </a:ext>
                  </a:extLst>
                </a:gridCol>
                <a:gridCol w="709550">
                  <a:extLst>
                    <a:ext uri="{9D8B030D-6E8A-4147-A177-3AD203B41FA5}">
                      <a16:colId xmlns:a16="http://schemas.microsoft.com/office/drawing/2014/main" val="1049566903"/>
                    </a:ext>
                  </a:extLst>
                </a:gridCol>
                <a:gridCol w="709550">
                  <a:extLst>
                    <a:ext uri="{9D8B030D-6E8A-4147-A177-3AD203B41FA5}">
                      <a16:colId xmlns:a16="http://schemas.microsoft.com/office/drawing/2014/main" val="1259712821"/>
                    </a:ext>
                  </a:extLst>
                </a:gridCol>
                <a:gridCol w="1596490">
                  <a:extLst>
                    <a:ext uri="{9D8B030D-6E8A-4147-A177-3AD203B41FA5}">
                      <a16:colId xmlns:a16="http://schemas.microsoft.com/office/drawing/2014/main" val="1741033362"/>
                    </a:ext>
                  </a:extLst>
                </a:gridCol>
                <a:gridCol w="798245">
                  <a:extLst>
                    <a:ext uri="{9D8B030D-6E8A-4147-A177-3AD203B41FA5}">
                      <a16:colId xmlns:a16="http://schemas.microsoft.com/office/drawing/2014/main" val="1036259714"/>
                    </a:ext>
                  </a:extLst>
                </a:gridCol>
                <a:gridCol w="798245">
                  <a:extLst>
                    <a:ext uri="{9D8B030D-6E8A-4147-A177-3AD203B41FA5}">
                      <a16:colId xmlns:a16="http://schemas.microsoft.com/office/drawing/2014/main" val="1277904693"/>
                    </a:ext>
                  </a:extLst>
                </a:gridCol>
              </a:tblGrid>
              <a:tr h="368675">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3">
                  <a:txBody>
                    <a:bodyPr/>
                    <a:lstStyle/>
                    <a:p>
                      <a:pPr marL="0" marR="0">
                        <a:lnSpc>
                          <a:spcPct val="107000"/>
                        </a:lnSpc>
                        <a:spcBef>
                          <a:spcPts val="0"/>
                        </a:spcBef>
                        <a:spcAft>
                          <a:spcPts val="0"/>
                        </a:spcAft>
                      </a:pPr>
                      <a:r>
                        <a:rPr lang="en-US" sz="1400" dirty="0">
                          <a:effectLst/>
                        </a:rPr>
                        <a:t>Executive Function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a:effectLst/>
                        </a:rPr>
                        <a:t>Verbal Fluency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400" dirty="0">
                          <a:effectLst/>
                        </a:rPr>
                        <a:t>Fine Motor &amp; Dexterity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9660869"/>
                  </a:ext>
                </a:extLst>
              </a:tr>
              <a:tr h="335071">
                <a:tc rowSpan="2">
                  <a:txBody>
                    <a:bodyPr/>
                    <a:lstStyle/>
                    <a:p>
                      <a:pPr marL="0" marR="0" algn="ctr">
                        <a:lnSpc>
                          <a:spcPct val="107000"/>
                        </a:lnSpc>
                        <a:spcBef>
                          <a:spcPts val="0"/>
                        </a:spcBef>
                        <a:spcAft>
                          <a:spcPts val="0"/>
                        </a:spcAft>
                      </a:pPr>
                      <a:r>
                        <a:rPr lang="en-US" sz="1200" dirty="0">
                          <a:effectLst/>
                        </a:rPr>
                        <a:t>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dirty="0">
                          <a:effectLst/>
                        </a:rPr>
                        <a:t>Coefficient </a:t>
                      </a:r>
                    </a:p>
                    <a:p>
                      <a:pPr marL="0" marR="0" algn="ctr">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gridSpan="2">
                  <a:txBody>
                    <a:bodyPr/>
                    <a:lstStyle/>
                    <a:p>
                      <a:pPr marL="0" marR="0" algn="ctr">
                        <a:lnSpc>
                          <a:spcPct val="107000"/>
                        </a:lnSpc>
                        <a:spcBef>
                          <a:spcPts val="0"/>
                        </a:spcBef>
                        <a:spcAft>
                          <a:spcPts val="0"/>
                        </a:spcAft>
                      </a:pPr>
                      <a:r>
                        <a:rPr lang="en-US" sz="1200" dirty="0">
                          <a:effectLst/>
                        </a:rPr>
                        <a:t>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extLst>
                  <a:ext uri="{0D108BD9-81ED-4DB2-BD59-A6C34878D82A}">
                    <a16:rowId xmlns:a16="http://schemas.microsoft.com/office/drawing/2014/main" val="1372492760"/>
                  </a:ext>
                </a:extLst>
              </a:tr>
              <a:tr h="35221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Raw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dirty="0">
                          <a:effectLst/>
                        </a:rPr>
                        <a:t>Adjust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Raw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dirty="0">
                          <a:effectLst/>
                        </a:rPr>
                        <a:t>Adjust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Raw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gn="ctr">
                        <a:lnSpc>
                          <a:spcPct val="107000"/>
                        </a:lnSpc>
                        <a:spcBef>
                          <a:spcPts val="0"/>
                        </a:spcBef>
                        <a:spcAft>
                          <a:spcPts val="0"/>
                        </a:spcAft>
                      </a:pPr>
                      <a:r>
                        <a:rPr lang="en-US" sz="1200" dirty="0">
                          <a:effectLst/>
                        </a:rPr>
                        <a:t>Adjust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extLst>
                  <a:ext uri="{0D108BD9-81ED-4DB2-BD59-A6C34878D82A}">
                    <a16:rowId xmlns:a16="http://schemas.microsoft.com/office/drawing/2014/main" val="1569985189"/>
                  </a:ext>
                </a:extLst>
              </a:tr>
              <a:tr h="368675">
                <a:tc gridSpan="10">
                  <a:txBody>
                    <a:bodyPr/>
                    <a:lstStyle/>
                    <a:p>
                      <a:pPr marL="0" marR="0" algn="ctr">
                        <a:lnSpc>
                          <a:spcPct val="107000"/>
                        </a:lnSpc>
                        <a:spcBef>
                          <a:spcPts val="0"/>
                        </a:spcBef>
                        <a:spcAft>
                          <a:spcPts val="0"/>
                        </a:spcAft>
                      </a:pPr>
                      <a:r>
                        <a:rPr lang="en-US" sz="1200" dirty="0" err="1">
                          <a:effectLst/>
                        </a:rPr>
                        <a:t>mTBI</a:t>
                      </a:r>
                      <a:r>
                        <a:rPr lang="en-US" sz="1200" dirty="0">
                          <a:effectLst/>
                        </a:rPr>
                        <a:t> Positive Groups versus TBI Negative Controls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9325761"/>
                  </a:ext>
                </a:extLst>
              </a:tr>
              <a:tr h="301605">
                <a:tc>
                  <a:txBody>
                    <a:bodyPr/>
                    <a:lstStyle/>
                    <a:p>
                      <a:pPr marL="0" marR="0" algn="r">
                        <a:lnSpc>
                          <a:spcPct val="107000"/>
                        </a:lnSpc>
                        <a:spcBef>
                          <a:spcPts val="0"/>
                        </a:spcBef>
                        <a:spcAft>
                          <a:spcPts val="0"/>
                        </a:spcAft>
                      </a:pPr>
                      <a:r>
                        <a:rPr lang="en-US" sz="1400" dirty="0">
                          <a:effectLst/>
                        </a:rPr>
                        <a:t>1-2 </a:t>
                      </a:r>
                      <a:r>
                        <a:rPr lang="en-US" sz="1400" dirty="0" err="1">
                          <a:effectLst/>
                        </a:rPr>
                        <a:t>mTBIs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-0.08 (-0.16, 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 0.05 (-0.08, 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0.42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-0.02 (-0.16, 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extLst>
                  <a:ext uri="{0D108BD9-81ED-4DB2-BD59-A6C34878D82A}">
                    <a16:rowId xmlns:a16="http://schemas.microsoft.com/office/drawing/2014/main" val="606122101"/>
                  </a:ext>
                </a:extLst>
              </a:tr>
              <a:tr h="281173">
                <a:tc>
                  <a:txBody>
                    <a:bodyPr/>
                    <a:lstStyle/>
                    <a:p>
                      <a:pPr marL="0" marR="0" algn="r">
                        <a:lnSpc>
                          <a:spcPct val="107000"/>
                        </a:lnSpc>
                        <a:spcBef>
                          <a:spcPts val="0"/>
                        </a:spcBef>
                        <a:spcAft>
                          <a:spcPts val="0"/>
                        </a:spcAft>
                      </a:pPr>
                      <a:r>
                        <a:rPr lang="en-US" sz="1400" dirty="0">
                          <a:effectLst/>
                        </a:rPr>
                        <a:t>3+ </a:t>
                      </a:r>
                      <a:r>
                        <a:rPr lang="en-US" sz="1400" dirty="0" err="1">
                          <a:effectLst/>
                        </a:rPr>
                        <a:t>mTBIs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-0.04 (-0.14, 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 0.17 ( 0.03, 0.32)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400" b="1" dirty="0">
                          <a:effectLst/>
                        </a:rPr>
                        <a:t>0.022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a:effectLst/>
                        </a:rPr>
                        <a:t>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 0.01 (-0.15, 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0.95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tc>
                  <a:txBody>
                    <a:bodyPr/>
                    <a:lstStyle/>
                    <a:p>
                      <a:pPr marL="0" marR="0">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54610" marT="0" marB="0" anchor="ctr"/>
                </a:tc>
                <a:extLst>
                  <a:ext uri="{0D108BD9-81ED-4DB2-BD59-A6C34878D82A}">
                    <a16:rowId xmlns:a16="http://schemas.microsoft.com/office/drawing/2014/main" val="3702632673"/>
                  </a:ext>
                </a:extLst>
              </a:tr>
            </a:tbl>
          </a:graphicData>
        </a:graphic>
      </p:graphicFrame>
      <p:sp>
        <p:nvSpPr>
          <p:cNvPr id="5" name="Rectangle 4">
            <a:extLst>
              <a:ext uri="{FF2B5EF4-FFF2-40B4-BE49-F238E27FC236}">
                <a16:creationId xmlns:a16="http://schemas.microsoft.com/office/drawing/2014/main" id="{7754E832-85F2-4151-8B81-C6D28117A178}"/>
              </a:ext>
            </a:extLst>
          </p:cNvPr>
          <p:cNvSpPr/>
          <p:nvPr/>
        </p:nvSpPr>
        <p:spPr>
          <a:xfrm>
            <a:off x="641328" y="649563"/>
            <a:ext cx="11044720" cy="461665"/>
          </a:xfrm>
          <a:prstGeom prst="rect">
            <a:avLst/>
          </a:prstGeom>
        </p:spPr>
        <p:txBody>
          <a:bodyPr wrap="square">
            <a:spAutoFit/>
          </a:bodyPr>
          <a:lstStyle/>
          <a:p>
            <a:r>
              <a:rPr lang="en-US" sz="2400" b="1" u="sng" dirty="0"/>
              <a:t>Multivariable (adjusted) </a:t>
            </a:r>
            <a:r>
              <a:rPr lang="en-US" sz="2400" b="1" dirty="0"/>
              <a:t>linear regression models</a:t>
            </a:r>
            <a:r>
              <a:rPr lang="en-US" dirty="0"/>
              <a:t>; 3+ and 1-2 </a:t>
            </a:r>
            <a:r>
              <a:rPr lang="en-US" dirty="0" err="1"/>
              <a:t>mTBIs</a:t>
            </a:r>
            <a:r>
              <a:rPr lang="en-US" dirty="0"/>
              <a:t> vs TBI negative controls </a:t>
            </a:r>
          </a:p>
        </p:txBody>
      </p:sp>
      <p:sp>
        <p:nvSpPr>
          <p:cNvPr id="6" name="Rectangle 5">
            <a:extLst>
              <a:ext uri="{FF2B5EF4-FFF2-40B4-BE49-F238E27FC236}">
                <a16:creationId xmlns:a16="http://schemas.microsoft.com/office/drawing/2014/main" id="{0E732CEA-810B-4618-9499-32EEBCA08F4F}"/>
              </a:ext>
            </a:extLst>
          </p:cNvPr>
          <p:cNvSpPr/>
          <p:nvPr/>
        </p:nvSpPr>
        <p:spPr>
          <a:xfrm>
            <a:off x="838551" y="5792938"/>
            <a:ext cx="7606202" cy="830997"/>
          </a:xfrm>
          <a:prstGeom prst="rect">
            <a:avLst/>
          </a:prstGeom>
        </p:spPr>
        <p:txBody>
          <a:bodyPr wrap="square">
            <a:spAutoFit/>
          </a:bodyPr>
          <a:lstStyle/>
          <a:p>
            <a:pPr marL="182563" lvl="0" indent="-182563" eaLnBrk="0" fontAlgn="base" hangingPunct="0">
              <a:spcBef>
                <a:spcPct val="20000"/>
              </a:spcBef>
              <a:spcAft>
                <a:spcPct val="0"/>
              </a:spcAft>
              <a:buClr>
                <a:srgbClr val="2DA2BF"/>
              </a:buClr>
              <a:buSzPct val="85000"/>
              <a:buFont typeface="Arial" pitchFamily="34" charset="0"/>
              <a:buChar char="•"/>
            </a:pPr>
            <a:r>
              <a:rPr lang="en-US" sz="2400" b="1" dirty="0">
                <a:solidFill>
                  <a:srgbClr val="FF0000"/>
                </a:solidFill>
                <a:ea typeface="MS PGothic" pitchFamily="34" charset="-128"/>
              </a:rPr>
              <a:t>Summary of Findings: </a:t>
            </a:r>
            <a:r>
              <a:rPr lang="en-US" sz="2400" dirty="0">
                <a:solidFill>
                  <a:srgbClr val="FF0000"/>
                </a:solidFill>
                <a:ea typeface="MS PGothic" pitchFamily="34" charset="-128"/>
              </a:rPr>
              <a:t>adjusted p values were &gt; 0.05 on all seven prespecified cognitive domain scores </a:t>
            </a:r>
          </a:p>
        </p:txBody>
      </p:sp>
    </p:spTree>
    <p:extLst>
      <p:ext uri="{BB962C8B-B14F-4D97-AF65-F5344CB8AC3E}">
        <p14:creationId xmlns:p14="http://schemas.microsoft.com/office/powerpoint/2010/main" val="143816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1DDB-58F9-4942-A9A2-81764186B67E}"/>
              </a:ext>
            </a:extLst>
          </p:cNvPr>
          <p:cNvSpPr>
            <a:spLocks noGrp="1"/>
          </p:cNvSpPr>
          <p:nvPr>
            <p:ph type="title"/>
          </p:nvPr>
        </p:nvSpPr>
        <p:spPr/>
        <p:txBody>
          <a:bodyPr>
            <a:normAutofit/>
          </a:bodyPr>
          <a:lstStyle/>
          <a:p>
            <a:r>
              <a:rPr lang="en-US" b="1" dirty="0"/>
              <a:t>Covariate findings &amp; Sensitivity analyses</a:t>
            </a:r>
          </a:p>
        </p:txBody>
      </p:sp>
      <p:sp>
        <p:nvSpPr>
          <p:cNvPr id="3" name="Content Placeholder 2">
            <a:extLst>
              <a:ext uri="{FF2B5EF4-FFF2-40B4-BE49-F238E27FC236}">
                <a16:creationId xmlns:a16="http://schemas.microsoft.com/office/drawing/2014/main" id="{3161EF3B-3350-4001-917F-2ADDE7C71744}"/>
              </a:ext>
            </a:extLst>
          </p:cNvPr>
          <p:cNvSpPr>
            <a:spLocks noGrp="1"/>
          </p:cNvSpPr>
          <p:nvPr>
            <p:ph idx="1"/>
          </p:nvPr>
        </p:nvSpPr>
        <p:spPr>
          <a:xfrm>
            <a:off x="609600" y="1873405"/>
            <a:ext cx="10972800" cy="4059043"/>
          </a:xfrm>
        </p:spPr>
        <p:txBody>
          <a:bodyPr/>
          <a:lstStyle/>
          <a:p>
            <a:r>
              <a:rPr lang="en-US" b="1" dirty="0"/>
              <a:t>Covariates with effects</a:t>
            </a:r>
            <a:r>
              <a:rPr lang="en-US" dirty="0"/>
              <a:t>:</a:t>
            </a:r>
          </a:p>
          <a:p>
            <a:pPr lvl="1"/>
            <a:r>
              <a:rPr lang="en-US" dirty="0"/>
              <a:t>largest and most consistent: Age, Education, Estimated Pre-morbid intelligence </a:t>
            </a:r>
          </a:p>
          <a:p>
            <a:pPr lvl="1"/>
            <a:r>
              <a:rPr lang="en-US" dirty="0"/>
              <a:t>Others: Gender, Race, Vestibular symptoms (Grooved Pegboard)</a:t>
            </a:r>
          </a:p>
          <a:p>
            <a:endParaRPr lang="en-US" dirty="0"/>
          </a:p>
          <a:p>
            <a:r>
              <a:rPr lang="en-US" b="1" dirty="0"/>
              <a:t>Sensitivity Analyses</a:t>
            </a:r>
            <a:r>
              <a:rPr lang="en-US" dirty="0"/>
              <a:t> (separate multivariable models with other TBI history variables)</a:t>
            </a:r>
          </a:p>
          <a:p>
            <a:pPr lvl="1"/>
            <a:r>
              <a:rPr lang="en-US" dirty="0"/>
              <a:t>Continuous number of </a:t>
            </a:r>
            <a:r>
              <a:rPr lang="en-US" dirty="0" err="1"/>
              <a:t>mTBIs</a:t>
            </a:r>
            <a:endParaRPr lang="en-US" dirty="0"/>
          </a:p>
          <a:p>
            <a:pPr lvl="1"/>
            <a:r>
              <a:rPr lang="en-US" dirty="0"/>
              <a:t>Number of blast-related </a:t>
            </a:r>
            <a:r>
              <a:rPr lang="en-US" dirty="0" err="1"/>
              <a:t>mTBIs</a:t>
            </a:r>
            <a:endParaRPr lang="en-US" dirty="0"/>
          </a:p>
          <a:p>
            <a:pPr lvl="1"/>
            <a:r>
              <a:rPr lang="en-US" dirty="0"/>
              <a:t>Time since first and last </a:t>
            </a:r>
            <a:r>
              <a:rPr lang="en-US" dirty="0" err="1"/>
              <a:t>mTBI</a:t>
            </a:r>
            <a:r>
              <a:rPr lang="en-US" dirty="0"/>
              <a:t> (excluded </a:t>
            </a:r>
            <a:r>
              <a:rPr lang="en-US" dirty="0" err="1"/>
              <a:t>mTBI</a:t>
            </a:r>
            <a:r>
              <a:rPr lang="en-US" dirty="0"/>
              <a:t> positive only)</a:t>
            </a:r>
          </a:p>
          <a:p>
            <a:pPr lvl="1"/>
            <a:r>
              <a:rPr lang="en-US" sz="2400" dirty="0">
                <a:solidFill>
                  <a:srgbClr val="FF0000"/>
                </a:solidFill>
              </a:rPr>
              <a:t>For every TBI history variable, adjusted p values were also &gt; 0.05 on all seven prespecified cognitive domain scores </a:t>
            </a:r>
          </a:p>
        </p:txBody>
      </p:sp>
      <p:sp>
        <p:nvSpPr>
          <p:cNvPr id="4" name="Slide Number Placeholder 3">
            <a:extLst>
              <a:ext uri="{FF2B5EF4-FFF2-40B4-BE49-F238E27FC236}">
                <a16:creationId xmlns:a16="http://schemas.microsoft.com/office/drawing/2014/main" id="{6AB57702-1C59-4253-8B27-D1B1A6D90036}"/>
              </a:ext>
            </a:extLst>
          </p:cNvPr>
          <p:cNvSpPr>
            <a:spLocks noGrp="1"/>
          </p:cNvSpPr>
          <p:nvPr>
            <p:ph type="sldNum" sz="quarter" idx="12"/>
          </p:nvPr>
        </p:nvSpPr>
        <p:spPr/>
        <p:txBody>
          <a:bodyPr/>
          <a:lstStyle/>
          <a:p>
            <a:fld id="{81F77047-1862-4B37-8C0E-A620BDFDD849}" type="slidenum">
              <a:rPr lang="en-US" smtClean="0"/>
              <a:t>16</a:t>
            </a:fld>
            <a:endParaRPr lang="en-US"/>
          </a:p>
        </p:txBody>
      </p:sp>
      <p:pic>
        <p:nvPicPr>
          <p:cNvPr id="5" name="Picture 4">
            <a:extLst>
              <a:ext uri="{FF2B5EF4-FFF2-40B4-BE49-F238E27FC236}">
                <a16:creationId xmlns:a16="http://schemas.microsoft.com/office/drawing/2014/main" id="{B02BBDED-DBCE-4C02-8385-6C369672C5A9}"/>
              </a:ext>
            </a:extLst>
          </p:cNvPr>
          <p:cNvPicPr>
            <a:picLocks noChangeAspect="1"/>
          </p:cNvPicPr>
          <p:nvPr/>
        </p:nvPicPr>
        <p:blipFill>
          <a:blip r:embed="rId2"/>
          <a:stretch>
            <a:fillRect/>
          </a:stretch>
        </p:blipFill>
        <p:spPr>
          <a:xfrm>
            <a:off x="9241751" y="444308"/>
            <a:ext cx="1517466" cy="1793370"/>
          </a:xfrm>
          <a:prstGeom prst="rect">
            <a:avLst/>
          </a:prstGeom>
        </p:spPr>
      </p:pic>
    </p:spTree>
    <p:extLst>
      <p:ext uri="{BB962C8B-B14F-4D97-AF65-F5344CB8AC3E}">
        <p14:creationId xmlns:p14="http://schemas.microsoft.com/office/powerpoint/2010/main" val="372207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62B28B-70BC-422A-8B5F-31DA903C21C8}"/>
              </a:ext>
            </a:extLst>
          </p:cNvPr>
          <p:cNvPicPr>
            <a:picLocks noChangeAspect="1"/>
          </p:cNvPicPr>
          <p:nvPr/>
        </p:nvPicPr>
        <p:blipFill>
          <a:blip r:embed="rId2"/>
          <a:stretch>
            <a:fillRect/>
          </a:stretch>
        </p:blipFill>
        <p:spPr>
          <a:xfrm>
            <a:off x="9623502" y="2298547"/>
            <a:ext cx="2464419" cy="2464419"/>
          </a:xfrm>
          <a:prstGeom prst="rect">
            <a:avLst/>
          </a:prstGeom>
        </p:spPr>
      </p:pic>
      <p:sp>
        <p:nvSpPr>
          <p:cNvPr id="2" name="Title 1">
            <a:extLst>
              <a:ext uri="{FF2B5EF4-FFF2-40B4-BE49-F238E27FC236}">
                <a16:creationId xmlns:a16="http://schemas.microsoft.com/office/drawing/2014/main" id="{4410D060-3DAE-45E5-9315-14BB47D2692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4921AEA-753D-4335-ABF1-BD99D34376CB}"/>
              </a:ext>
            </a:extLst>
          </p:cNvPr>
          <p:cNvSpPr>
            <a:spLocks noGrp="1"/>
          </p:cNvSpPr>
          <p:nvPr>
            <p:ph idx="1"/>
          </p:nvPr>
        </p:nvSpPr>
        <p:spPr>
          <a:xfrm>
            <a:off x="609600" y="1524000"/>
            <a:ext cx="9314985" cy="4876800"/>
          </a:xfrm>
        </p:spPr>
        <p:txBody>
          <a:bodyPr/>
          <a:lstStyle/>
          <a:p>
            <a:r>
              <a:rPr lang="en-US" dirty="0"/>
              <a:t>Among combat-exposed Veterans and SMs, </a:t>
            </a:r>
            <a:r>
              <a:rPr lang="en-US" dirty="0" err="1"/>
              <a:t>mTBI</a:t>
            </a:r>
            <a:r>
              <a:rPr lang="en-US" dirty="0"/>
              <a:t> history was not associated with performance on any cognitive testing domain when adjusting for other factors. </a:t>
            </a:r>
          </a:p>
          <a:p>
            <a:endParaRPr lang="en-US" dirty="0"/>
          </a:p>
          <a:p>
            <a:r>
              <a:rPr lang="en-US" dirty="0"/>
              <a:t>More evidence that </a:t>
            </a:r>
            <a:r>
              <a:rPr lang="en-US" u="sng" dirty="0"/>
              <a:t>in unselected samples, lower cognitive performance from mTBI(s) alone does not chronically persist relative to controls</a:t>
            </a:r>
          </a:p>
          <a:p>
            <a:endParaRPr lang="en-US" dirty="0"/>
          </a:p>
          <a:p>
            <a:r>
              <a:rPr lang="en-US" dirty="0"/>
              <a:t>Also </a:t>
            </a:r>
            <a:r>
              <a:rPr lang="en-US" u="sng" dirty="0"/>
              <a:t>no evidence that Blast-related mTBI has a unique deleterious chronic effect on cognition</a:t>
            </a:r>
            <a:r>
              <a:rPr lang="en-US" dirty="0"/>
              <a:t>.</a:t>
            </a:r>
          </a:p>
        </p:txBody>
      </p:sp>
      <p:sp>
        <p:nvSpPr>
          <p:cNvPr id="4" name="Slide Number Placeholder 3">
            <a:extLst>
              <a:ext uri="{FF2B5EF4-FFF2-40B4-BE49-F238E27FC236}">
                <a16:creationId xmlns:a16="http://schemas.microsoft.com/office/drawing/2014/main" id="{7DACBEA0-2752-4300-9E7E-6016C6C4AA47}"/>
              </a:ext>
            </a:extLst>
          </p:cNvPr>
          <p:cNvSpPr>
            <a:spLocks noGrp="1"/>
          </p:cNvSpPr>
          <p:nvPr>
            <p:ph type="sldNum" sz="quarter" idx="12"/>
          </p:nvPr>
        </p:nvSpPr>
        <p:spPr/>
        <p:txBody>
          <a:bodyPr/>
          <a:lstStyle/>
          <a:p>
            <a:fld id="{81F77047-1862-4B37-8C0E-A620BDFDD849}" type="slidenum">
              <a:rPr lang="en-US" smtClean="0"/>
              <a:t>17</a:t>
            </a:fld>
            <a:endParaRPr lang="en-US"/>
          </a:p>
        </p:txBody>
      </p:sp>
      <p:pic>
        <p:nvPicPr>
          <p:cNvPr id="5" name="Picture 4">
            <a:extLst>
              <a:ext uri="{FF2B5EF4-FFF2-40B4-BE49-F238E27FC236}">
                <a16:creationId xmlns:a16="http://schemas.microsoft.com/office/drawing/2014/main" id="{BA2C9310-14CB-4166-8737-A3464FDDAA17}"/>
              </a:ext>
            </a:extLst>
          </p:cNvPr>
          <p:cNvPicPr>
            <a:picLocks noChangeAspect="1"/>
          </p:cNvPicPr>
          <p:nvPr/>
        </p:nvPicPr>
        <p:blipFill>
          <a:blip r:embed="rId3"/>
          <a:stretch>
            <a:fillRect/>
          </a:stretch>
        </p:blipFill>
        <p:spPr>
          <a:xfrm>
            <a:off x="4852294" y="4973444"/>
            <a:ext cx="1314108" cy="1605776"/>
          </a:xfrm>
          <a:prstGeom prst="rect">
            <a:avLst/>
          </a:prstGeom>
        </p:spPr>
      </p:pic>
    </p:spTree>
    <p:extLst>
      <p:ext uri="{BB962C8B-B14F-4D97-AF65-F5344CB8AC3E}">
        <p14:creationId xmlns:p14="http://schemas.microsoft.com/office/powerpoint/2010/main" val="273593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33DE-DE94-4AAC-9DE6-E648856C4DF1}"/>
              </a:ext>
            </a:extLst>
          </p:cNvPr>
          <p:cNvSpPr>
            <a:spLocks noGrp="1"/>
          </p:cNvSpPr>
          <p:nvPr>
            <p:ph type="title"/>
          </p:nvPr>
        </p:nvSpPr>
        <p:spPr/>
        <p:txBody>
          <a:bodyPr/>
          <a:lstStyle/>
          <a:p>
            <a:r>
              <a:rPr lang="en-US" dirty="0"/>
              <a:t>Take-home for research and clinical care</a:t>
            </a:r>
          </a:p>
        </p:txBody>
      </p:sp>
      <p:sp>
        <p:nvSpPr>
          <p:cNvPr id="3" name="Content Placeholder 2">
            <a:extLst>
              <a:ext uri="{FF2B5EF4-FFF2-40B4-BE49-F238E27FC236}">
                <a16:creationId xmlns:a16="http://schemas.microsoft.com/office/drawing/2014/main" id="{9BF7E1DC-B472-4896-8C62-7C5932631116}"/>
              </a:ext>
            </a:extLst>
          </p:cNvPr>
          <p:cNvSpPr>
            <a:spLocks noGrp="1"/>
          </p:cNvSpPr>
          <p:nvPr>
            <p:ph idx="1"/>
          </p:nvPr>
        </p:nvSpPr>
        <p:spPr>
          <a:xfrm>
            <a:off x="609600" y="1709736"/>
            <a:ext cx="10972800" cy="4374776"/>
          </a:xfrm>
        </p:spPr>
        <p:txBody>
          <a:bodyPr/>
          <a:lstStyle/>
          <a:p>
            <a:pPr>
              <a:spcAft>
                <a:spcPts val="1800"/>
              </a:spcAft>
            </a:pPr>
            <a:r>
              <a:rPr lang="en-US" b="1" dirty="0"/>
              <a:t>Key Evidence:</a:t>
            </a:r>
            <a:r>
              <a:rPr lang="en-US" dirty="0"/>
              <a:t> Remote mTBI(s) alone, even if repetitive, is not associated with objective cognitive problems in the average combat-exposed Veteran or SM</a:t>
            </a:r>
          </a:p>
          <a:p>
            <a:pPr>
              <a:spcAft>
                <a:spcPts val="1800"/>
              </a:spcAft>
            </a:pPr>
            <a:r>
              <a:rPr lang="en-US" b="1" dirty="0"/>
              <a:t>Assimilation: </a:t>
            </a:r>
            <a:r>
              <a:rPr lang="en-US" dirty="0"/>
              <a:t>This is consistent with the weight of the pre-existing research literature</a:t>
            </a:r>
          </a:p>
          <a:p>
            <a:pPr lvl="0">
              <a:spcAft>
                <a:spcPts val="1800"/>
              </a:spcAft>
              <a:buClr>
                <a:srgbClr val="2DA2BF"/>
              </a:buClr>
              <a:defRPr/>
            </a:pPr>
            <a:r>
              <a:rPr lang="en-US" b="1" dirty="0">
                <a:solidFill>
                  <a:prstClr val="black"/>
                </a:solidFill>
              </a:rPr>
              <a:t>Clinical Translation:  </a:t>
            </a:r>
            <a:r>
              <a:rPr lang="en-US" dirty="0">
                <a:solidFill>
                  <a:prstClr val="black"/>
                </a:solidFill>
              </a:rPr>
              <a:t>A holistic healthcare approach including comorbidity assessment is indicated for patients reporting chronic cognitive difficulties after mTBI(s), and strategies for addressing misattribution may be beneficial. </a:t>
            </a:r>
          </a:p>
          <a:p>
            <a:pPr lvl="0">
              <a:spcAft>
                <a:spcPts val="1800"/>
              </a:spcAft>
              <a:buClr>
                <a:srgbClr val="2DA2BF"/>
              </a:buClr>
              <a:defRPr/>
            </a:pPr>
            <a:r>
              <a:rPr lang="en-US" b="1" dirty="0">
                <a:solidFill>
                  <a:prstClr val="black"/>
                </a:solidFill>
              </a:rPr>
              <a:t>Research Translation: </a:t>
            </a:r>
            <a:r>
              <a:rPr lang="en-US" dirty="0">
                <a:solidFill>
                  <a:prstClr val="black"/>
                </a:solidFill>
              </a:rPr>
              <a:t>Future study is recommended to assess phenotypes (e.g. cognitive impaired) and longitudinal decline from potential neurodegeneration.</a:t>
            </a:r>
          </a:p>
        </p:txBody>
      </p:sp>
      <p:sp>
        <p:nvSpPr>
          <p:cNvPr id="4" name="Slide Number Placeholder 3">
            <a:extLst>
              <a:ext uri="{FF2B5EF4-FFF2-40B4-BE49-F238E27FC236}">
                <a16:creationId xmlns:a16="http://schemas.microsoft.com/office/drawing/2014/main" id="{EFF4C61A-5A10-4785-819C-349733ED46A0}"/>
              </a:ext>
            </a:extLst>
          </p:cNvPr>
          <p:cNvSpPr>
            <a:spLocks noGrp="1"/>
          </p:cNvSpPr>
          <p:nvPr>
            <p:ph type="sldNum" sz="quarter" idx="12"/>
          </p:nvPr>
        </p:nvSpPr>
        <p:spPr/>
        <p:txBody>
          <a:bodyPr/>
          <a:lstStyle/>
          <a:p>
            <a:fld id="{81F77047-1862-4B37-8C0E-A620BDFDD849}" type="slidenum">
              <a:rPr lang="en-US" smtClean="0"/>
              <a:t>18</a:t>
            </a:fld>
            <a:endParaRPr lang="en-US"/>
          </a:p>
        </p:txBody>
      </p:sp>
    </p:spTree>
    <p:extLst>
      <p:ext uri="{BB962C8B-B14F-4D97-AF65-F5344CB8AC3E}">
        <p14:creationId xmlns:p14="http://schemas.microsoft.com/office/powerpoint/2010/main" val="326095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E89F-440D-4071-9F34-C0139466216B}"/>
              </a:ext>
            </a:extLst>
          </p:cNvPr>
          <p:cNvSpPr>
            <a:spLocks noGrp="1"/>
          </p:cNvSpPr>
          <p:nvPr>
            <p:ph type="title"/>
          </p:nvPr>
        </p:nvSpPr>
        <p:spPr>
          <a:xfrm>
            <a:off x="709961" y="1152409"/>
            <a:ext cx="9972907" cy="972015"/>
          </a:xfrm>
        </p:spPr>
        <p:txBody>
          <a:bodyPr>
            <a:noAutofit/>
          </a:bodyPr>
          <a:lstStyle/>
          <a:p>
            <a:pPr algn="ctr">
              <a:spcAft>
                <a:spcPts val="1200"/>
              </a:spcAft>
            </a:pPr>
            <a:r>
              <a:rPr lang="en-US" sz="3000" b="1" dirty="0"/>
              <a:t>Relation of aerobic activity to cognition and well-being in chronic mild traumatic brain injury; A LIMBIC-CENC study</a:t>
            </a:r>
            <a:br>
              <a:rPr lang="en-US" sz="3000" b="1" dirty="0"/>
            </a:br>
            <a:br>
              <a:rPr lang="en-US" sz="3000" b="1" dirty="0"/>
            </a:br>
            <a:endParaRPr lang="en-US" sz="2400" dirty="0"/>
          </a:p>
        </p:txBody>
      </p:sp>
      <p:sp>
        <p:nvSpPr>
          <p:cNvPr id="4" name="Slide Number Placeholder 3">
            <a:extLst>
              <a:ext uri="{FF2B5EF4-FFF2-40B4-BE49-F238E27FC236}">
                <a16:creationId xmlns:a16="http://schemas.microsoft.com/office/drawing/2014/main" id="{46E76841-BB78-4FF8-B4D1-C2295ACB9A27}"/>
              </a:ext>
            </a:extLst>
          </p:cNvPr>
          <p:cNvSpPr>
            <a:spLocks noGrp="1"/>
          </p:cNvSpPr>
          <p:nvPr>
            <p:ph type="sldNum" sz="quarter" idx="12"/>
          </p:nvPr>
        </p:nvSpPr>
        <p:spPr/>
        <p:txBody>
          <a:bodyPr/>
          <a:lstStyle/>
          <a:p>
            <a:fld id="{4475BAEC-E2D5-4F68-A525-98065435A546}" type="slidenum">
              <a:rPr lang="en-US" smtClean="0"/>
              <a:pPr/>
              <a:t>19</a:t>
            </a:fld>
            <a:endParaRPr lang="en-US" dirty="0"/>
          </a:p>
        </p:txBody>
      </p:sp>
      <p:sp>
        <p:nvSpPr>
          <p:cNvPr id="7" name="Content Placeholder 6">
            <a:extLst>
              <a:ext uri="{FF2B5EF4-FFF2-40B4-BE49-F238E27FC236}">
                <a16:creationId xmlns:a16="http://schemas.microsoft.com/office/drawing/2014/main" id="{F2A83C07-658E-4774-BEF9-A8D4F7F24723}"/>
              </a:ext>
            </a:extLst>
          </p:cNvPr>
          <p:cNvSpPr>
            <a:spLocks noGrp="1"/>
          </p:cNvSpPr>
          <p:nvPr>
            <p:ph idx="1"/>
          </p:nvPr>
        </p:nvSpPr>
        <p:spPr>
          <a:xfrm>
            <a:off x="1423639" y="3302287"/>
            <a:ext cx="6326459" cy="1384995"/>
          </a:xfrm>
          <a:prstGeom prst="rect">
            <a:avLst/>
          </a:prstGeom>
        </p:spPr>
        <p:txBody>
          <a:bodyPr wrap="square">
            <a:spAutoFit/>
          </a:bodyPr>
          <a:lstStyle/>
          <a:p>
            <a:pPr marL="0" indent="0">
              <a:spcAft>
                <a:spcPts val="600"/>
              </a:spcAft>
              <a:buNone/>
            </a:pPr>
            <a:r>
              <a:rPr lang="en-US" sz="2800" b="1" dirty="0"/>
              <a:t>Question:  </a:t>
            </a:r>
            <a:r>
              <a:rPr lang="en-US" sz="2800" i="1" dirty="0">
                <a:solidFill>
                  <a:schemeClr val="accent5">
                    <a:lumMod val="50000"/>
                  </a:schemeClr>
                </a:solidFill>
              </a:rPr>
              <a:t>Do SMs &amp; Vs with remote mild TBI(s) who perform more aerobic physical activity have better cognition?</a:t>
            </a:r>
          </a:p>
        </p:txBody>
      </p:sp>
      <p:sp>
        <p:nvSpPr>
          <p:cNvPr id="3" name="Rectangle 2">
            <a:extLst>
              <a:ext uri="{FF2B5EF4-FFF2-40B4-BE49-F238E27FC236}">
                <a16:creationId xmlns:a16="http://schemas.microsoft.com/office/drawing/2014/main" id="{11FBB7BE-3C5E-4B8C-8FBD-3420F84224BC}"/>
              </a:ext>
            </a:extLst>
          </p:cNvPr>
          <p:cNvSpPr/>
          <p:nvPr/>
        </p:nvSpPr>
        <p:spPr>
          <a:xfrm>
            <a:off x="814040" y="1873405"/>
            <a:ext cx="9746166" cy="707886"/>
          </a:xfrm>
          <a:prstGeom prst="rect">
            <a:avLst/>
          </a:prstGeom>
        </p:spPr>
        <p:txBody>
          <a:bodyPr wrap="square">
            <a:spAutoFit/>
          </a:bodyPr>
          <a:lstStyle/>
          <a:p>
            <a:pPr indent="-457200" algn="ctr"/>
            <a:r>
              <a:rPr lang="en-US" sz="2000" spc="-100" dirty="0">
                <a:solidFill>
                  <a:srgbClr val="464646"/>
                </a:solidFill>
                <a:ea typeface="MS PGothic" pitchFamily="34" charset="-128"/>
              </a:rPr>
              <a:t>Wright B, Zhong C, Fisher R, Karmarkar A, Bjork JM, Pugh MJ, Hodges CB, Martindale SL, Wilde EA, Kenney K, McDonald SD, Scheibel RS, Newsome MR, Cook LJ, Walker WC. </a:t>
            </a:r>
            <a:endParaRPr lang="en-US" sz="2000" dirty="0"/>
          </a:p>
        </p:txBody>
      </p:sp>
      <p:pic>
        <p:nvPicPr>
          <p:cNvPr id="8" name="Picture 7">
            <a:extLst>
              <a:ext uri="{FF2B5EF4-FFF2-40B4-BE49-F238E27FC236}">
                <a16:creationId xmlns:a16="http://schemas.microsoft.com/office/drawing/2014/main" id="{DAB353E2-99E4-48AB-A334-E507DB1912D1}"/>
              </a:ext>
            </a:extLst>
          </p:cNvPr>
          <p:cNvPicPr>
            <a:picLocks noChangeAspect="1"/>
          </p:cNvPicPr>
          <p:nvPr/>
        </p:nvPicPr>
        <p:blipFill>
          <a:blip r:embed="rId2"/>
          <a:stretch>
            <a:fillRect/>
          </a:stretch>
        </p:blipFill>
        <p:spPr>
          <a:xfrm>
            <a:off x="8385717" y="2845420"/>
            <a:ext cx="2894670" cy="2111359"/>
          </a:xfrm>
          <a:prstGeom prst="rect">
            <a:avLst/>
          </a:prstGeom>
        </p:spPr>
      </p:pic>
    </p:spTree>
    <p:extLst>
      <p:ext uri="{BB962C8B-B14F-4D97-AF65-F5344CB8AC3E}">
        <p14:creationId xmlns:p14="http://schemas.microsoft.com/office/powerpoint/2010/main" val="201804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93283-B16E-4D42-9BB6-D000813E8376}"/>
              </a:ext>
            </a:extLst>
          </p:cNvPr>
          <p:cNvSpPr>
            <a:spLocks noGrp="1"/>
          </p:cNvSpPr>
          <p:nvPr>
            <p:ph type="title"/>
          </p:nvPr>
        </p:nvSpPr>
        <p:spPr>
          <a:xfrm>
            <a:off x="524741" y="1348789"/>
            <a:ext cx="4359493" cy="3847171"/>
          </a:xfrm>
          <a:solidFill>
            <a:schemeClr val="accent1">
              <a:lumMod val="50000"/>
            </a:schemeClr>
          </a:solidFill>
          <a:scene3d>
            <a:camera prst="orthographicFront"/>
            <a:lightRig rig="threePt" dir="t"/>
          </a:scene3d>
          <a:sp3d>
            <a:bevelT w="165100" prst="coolSlant"/>
          </a:sp3d>
        </p:spPr>
        <p:txBody>
          <a:bodyPr>
            <a:normAutofit/>
          </a:bodyPr>
          <a:lstStyle/>
          <a:p>
            <a:r>
              <a:rPr lang="en-US" sz="6000" dirty="0">
                <a:solidFill>
                  <a:schemeClr val="bg1"/>
                </a:solidFill>
              </a:rPr>
              <a:t>Branches of LIMBIC-CENC Research</a:t>
            </a:r>
          </a:p>
        </p:txBody>
      </p:sp>
      <p:graphicFrame>
        <p:nvGraphicFramePr>
          <p:cNvPr id="8" name="Content Placeholder 5">
            <a:extLst>
              <a:ext uri="{FF2B5EF4-FFF2-40B4-BE49-F238E27FC236}">
                <a16:creationId xmlns:a16="http://schemas.microsoft.com/office/drawing/2014/main" id="{9B43F8F5-4AA4-ACEE-13E3-2D868A0A2C4C}"/>
              </a:ext>
            </a:extLst>
          </p:cNvPr>
          <p:cNvGraphicFramePr>
            <a:graphicFrameLocks noGrp="1"/>
          </p:cNvGraphicFramePr>
          <p:nvPr>
            <p:ph idx="1"/>
            <p:extLst>
              <p:ext uri="{D42A27DB-BD31-4B8C-83A1-F6EECF244321}">
                <p14:modId xmlns:p14="http://schemas.microsoft.com/office/powerpoint/2010/main" val="2408421135"/>
              </p:ext>
            </p:extLst>
          </p:nvPr>
        </p:nvGraphicFramePr>
        <p:xfrm>
          <a:off x="5403619" y="386216"/>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540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6134-30E5-4D50-A755-28CC664D1FB4}"/>
              </a:ext>
            </a:extLst>
          </p:cNvPr>
          <p:cNvSpPr>
            <a:spLocks noGrp="1"/>
          </p:cNvSpPr>
          <p:nvPr>
            <p:ph type="title"/>
          </p:nvPr>
        </p:nvSpPr>
        <p:spPr/>
        <p:txBody>
          <a:bodyPr/>
          <a:lstStyle/>
          <a:p>
            <a:r>
              <a:rPr lang="en-US" dirty="0"/>
              <a:t>Background/Objectives/Methods</a:t>
            </a:r>
          </a:p>
        </p:txBody>
      </p:sp>
      <p:sp>
        <p:nvSpPr>
          <p:cNvPr id="3" name="Content Placeholder 2">
            <a:extLst>
              <a:ext uri="{FF2B5EF4-FFF2-40B4-BE49-F238E27FC236}">
                <a16:creationId xmlns:a16="http://schemas.microsoft.com/office/drawing/2014/main" id="{FA99BFE9-41EF-4DD3-8BED-2BFBCCD12FDE}"/>
              </a:ext>
            </a:extLst>
          </p:cNvPr>
          <p:cNvSpPr>
            <a:spLocks noGrp="1"/>
          </p:cNvSpPr>
          <p:nvPr>
            <p:ph idx="1"/>
          </p:nvPr>
        </p:nvSpPr>
        <p:spPr/>
        <p:txBody>
          <a:bodyPr/>
          <a:lstStyle/>
          <a:p>
            <a:r>
              <a:rPr lang="en-US" dirty="0"/>
              <a:t>Background:</a:t>
            </a:r>
          </a:p>
          <a:p>
            <a:pPr lvl="1"/>
            <a:r>
              <a:rPr lang="en-US" dirty="0"/>
              <a:t>Cognitive complaints are common in chronic stage of mild TBI </a:t>
            </a:r>
          </a:p>
          <a:p>
            <a:pPr lvl="1"/>
            <a:r>
              <a:rPr lang="en-US" dirty="0"/>
              <a:t>Regular aerobic exercise shown to improve cognition in healthy persons and neurologic conditions, but data is lacking on benefit for persons with chronic mTBI including SMs and Vs</a:t>
            </a:r>
          </a:p>
          <a:p>
            <a:r>
              <a:rPr lang="en-US" dirty="0"/>
              <a:t>Objective: </a:t>
            </a:r>
          </a:p>
          <a:p>
            <a:pPr lvl="1"/>
            <a:r>
              <a:rPr lang="en-US" dirty="0"/>
              <a:t>Determine the relationship between self-reported aerobic physical activity and objective cognitive test performance in SMs/Vs with remote history of mTBI. </a:t>
            </a:r>
          </a:p>
          <a:p>
            <a:r>
              <a:rPr lang="en-US" dirty="0"/>
              <a:t>Methods</a:t>
            </a:r>
          </a:p>
          <a:p>
            <a:pPr lvl="1"/>
            <a:r>
              <a:rPr lang="en-US" dirty="0"/>
              <a:t>Participants: Positive mTBI histories and passed performance and symptom validity tests</a:t>
            </a:r>
          </a:p>
          <a:p>
            <a:pPr lvl="1"/>
            <a:r>
              <a:rPr lang="en-US" dirty="0"/>
              <a:t>physical activity data from CDC BRFSS; categorized into 4 aerobic activity level groups</a:t>
            </a:r>
          </a:p>
          <a:p>
            <a:pPr lvl="1"/>
            <a:r>
              <a:rPr lang="en-US" dirty="0"/>
              <a:t>2-step multivariable regression adjusting first for fixed factors (e.g. age) and then adding state factors (e.g., pain). </a:t>
            </a:r>
          </a:p>
          <a:p>
            <a:endParaRPr lang="en-US" dirty="0"/>
          </a:p>
          <a:p>
            <a:endParaRPr lang="en-US" dirty="0"/>
          </a:p>
        </p:txBody>
      </p:sp>
      <p:sp>
        <p:nvSpPr>
          <p:cNvPr id="4" name="Slide Number Placeholder 3">
            <a:extLst>
              <a:ext uri="{FF2B5EF4-FFF2-40B4-BE49-F238E27FC236}">
                <a16:creationId xmlns:a16="http://schemas.microsoft.com/office/drawing/2014/main" id="{820850E1-923E-4DC1-B6C9-63BEFDE16136}"/>
              </a:ext>
            </a:extLst>
          </p:cNvPr>
          <p:cNvSpPr>
            <a:spLocks noGrp="1"/>
          </p:cNvSpPr>
          <p:nvPr>
            <p:ph type="sldNum" sz="quarter" idx="12"/>
          </p:nvPr>
        </p:nvSpPr>
        <p:spPr/>
        <p:txBody>
          <a:bodyPr/>
          <a:lstStyle/>
          <a:p>
            <a:fld id="{4475BAEC-E2D5-4F68-A525-98065435A546}" type="slidenum">
              <a:rPr lang="en-US" smtClean="0"/>
              <a:pPr/>
              <a:t>20</a:t>
            </a:fld>
            <a:endParaRPr lang="en-US" dirty="0"/>
          </a:p>
        </p:txBody>
      </p:sp>
      <p:pic>
        <p:nvPicPr>
          <p:cNvPr id="5" name="Picture 4">
            <a:extLst>
              <a:ext uri="{FF2B5EF4-FFF2-40B4-BE49-F238E27FC236}">
                <a16:creationId xmlns:a16="http://schemas.microsoft.com/office/drawing/2014/main" id="{F3E3956F-6140-4C93-9178-34055142E3C1}"/>
              </a:ext>
            </a:extLst>
          </p:cNvPr>
          <p:cNvPicPr>
            <a:picLocks noChangeAspect="1"/>
          </p:cNvPicPr>
          <p:nvPr/>
        </p:nvPicPr>
        <p:blipFill>
          <a:blip r:embed="rId3"/>
          <a:stretch>
            <a:fillRect/>
          </a:stretch>
        </p:blipFill>
        <p:spPr>
          <a:xfrm>
            <a:off x="9115485" y="664471"/>
            <a:ext cx="1530229" cy="1414395"/>
          </a:xfrm>
          <a:prstGeom prst="rect">
            <a:avLst/>
          </a:prstGeom>
        </p:spPr>
      </p:pic>
    </p:spTree>
    <p:extLst>
      <p:ext uri="{BB962C8B-B14F-4D97-AF65-F5344CB8AC3E}">
        <p14:creationId xmlns:p14="http://schemas.microsoft.com/office/powerpoint/2010/main" val="74358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D3E8-6BCA-4EDF-B97F-20A813C4B4D9}"/>
              </a:ext>
            </a:extLst>
          </p:cNvPr>
          <p:cNvSpPr>
            <a:spLocks noGrp="1"/>
          </p:cNvSpPr>
          <p:nvPr>
            <p:ph type="title"/>
          </p:nvPr>
        </p:nvSpPr>
        <p:spPr/>
        <p:txBody>
          <a:bodyPr/>
          <a:lstStyle/>
          <a:p>
            <a:r>
              <a:rPr lang="en-US" b="1" dirty="0"/>
              <a:t>Results Summary</a:t>
            </a:r>
          </a:p>
        </p:txBody>
      </p:sp>
      <p:sp>
        <p:nvSpPr>
          <p:cNvPr id="3" name="Content Placeholder 2">
            <a:extLst>
              <a:ext uri="{FF2B5EF4-FFF2-40B4-BE49-F238E27FC236}">
                <a16:creationId xmlns:a16="http://schemas.microsoft.com/office/drawing/2014/main" id="{F5794AC4-49A7-45B0-A4F9-232DC4092850}"/>
              </a:ext>
            </a:extLst>
          </p:cNvPr>
          <p:cNvSpPr>
            <a:spLocks noGrp="1"/>
          </p:cNvSpPr>
          <p:nvPr>
            <p:ph idx="1"/>
          </p:nvPr>
        </p:nvSpPr>
        <p:spPr>
          <a:xfrm>
            <a:off x="609600" y="1524000"/>
            <a:ext cx="10972800" cy="2828959"/>
          </a:xfrm>
        </p:spPr>
        <p:txBody>
          <a:bodyPr/>
          <a:lstStyle/>
          <a:p>
            <a:r>
              <a:rPr lang="en-US" dirty="0"/>
              <a:t>Final analytic sample (n=1087) </a:t>
            </a:r>
          </a:p>
          <a:p>
            <a:pPr lvl="1"/>
            <a:r>
              <a:rPr lang="en-US" dirty="0"/>
              <a:t>classified as ‘inactive’ (23%), ‘insufficiently active’ (46%), ‘active’ (19%), or ‘highly active’ (13%) based on level of reported aerobic activity. </a:t>
            </a:r>
          </a:p>
          <a:p>
            <a:r>
              <a:rPr lang="en-US" dirty="0"/>
              <a:t>Primary Outcome Analysis</a:t>
            </a:r>
          </a:p>
          <a:p>
            <a:pPr lvl="1"/>
            <a:r>
              <a:rPr lang="en-US" dirty="0"/>
              <a:t>Prespecified/preregistered: 7 tests of memory, learning and executive function (CVLT LDFR and Total Recall, BVMT-R Total Recall, TMT-B, and NIHTB-CB Picture Sequence Memory, Flanker, and DCCS). </a:t>
            </a:r>
          </a:p>
          <a:p>
            <a:pPr lvl="1"/>
            <a:r>
              <a:rPr lang="en-US" b="1" dirty="0">
                <a:solidFill>
                  <a:srgbClr val="FF0000"/>
                </a:solidFill>
              </a:rPr>
              <a:t>Adjusted p-values were &gt; 0.05 for all group comparisons on all seven primary outcome measures </a:t>
            </a:r>
          </a:p>
          <a:p>
            <a:pPr marL="0" indent="0">
              <a:buNone/>
            </a:pPr>
            <a:endParaRPr lang="en-US" dirty="0"/>
          </a:p>
        </p:txBody>
      </p:sp>
      <p:sp>
        <p:nvSpPr>
          <p:cNvPr id="4" name="Slide Number Placeholder 3">
            <a:extLst>
              <a:ext uri="{FF2B5EF4-FFF2-40B4-BE49-F238E27FC236}">
                <a16:creationId xmlns:a16="http://schemas.microsoft.com/office/drawing/2014/main" id="{82F2458C-6E8E-4BBC-B324-440C02509EC6}"/>
              </a:ext>
            </a:extLst>
          </p:cNvPr>
          <p:cNvSpPr>
            <a:spLocks noGrp="1"/>
          </p:cNvSpPr>
          <p:nvPr>
            <p:ph type="sldNum" sz="quarter" idx="12"/>
          </p:nvPr>
        </p:nvSpPr>
        <p:spPr/>
        <p:txBody>
          <a:bodyPr/>
          <a:lstStyle/>
          <a:p>
            <a:fld id="{4475BAEC-E2D5-4F68-A525-98065435A546}" type="slidenum">
              <a:rPr lang="en-US" smtClean="0"/>
              <a:pPr/>
              <a:t>21</a:t>
            </a:fld>
            <a:endParaRPr lang="en-US" dirty="0"/>
          </a:p>
        </p:txBody>
      </p:sp>
      <p:pic>
        <p:nvPicPr>
          <p:cNvPr id="5" name="Picture 4">
            <a:extLst>
              <a:ext uri="{FF2B5EF4-FFF2-40B4-BE49-F238E27FC236}">
                <a16:creationId xmlns:a16="http://schemas.microsoft.com/office/drawing/2014/main" id="{EEFFF96F-1899-4340-8165-F469B4ED9EA4}"/>
              </a:ext>
            </a:extLst>
          </p:cNvPr>
          <p:cNvPicPr>
            <a:picLocks noChangeAspect="1"/>
          </p:cNvPicPr>
          <p:nvPr/>
        </p:nvPicPr>
        <p:blipFill>
          <a:blip r:embed="rId3"/>
          <a:stretch>
            <a:fillRect/>
          </a:stretch>
        </p:blipFill>
        <p:spPr>
          <a:xfrm>
            <a:off x="233264" y="4352959"/>
            <a:ext cx="1216868" cy="1757698"/>
          </a:xfrm>
          <a:prstGeom prst="rect">
            <a:avLst/>
          </a:prstGeom>
        </p:spPr>
      </p:pic>
      <p:sp>
        <p:nvSpPr>
          <p:cNvPr id="7" name="TextBox 6">
            <a:extLst>
              <a:ext uri="{FF2B5EF4-FFF2-40B4-BE49-F238E27FC236}">
                <a16:creationId xmlns:a16="http://schemas.microsoft.com/office/drawing/2014/main" id="{DA032BD7-DF52-430C-8CC1-A0E86EE7CA0D}"/>
              </a:ext>
            </a:extLst>
          </p:cNvPr>
          <p:cNvSpPr txBox="1"/>
          <p:nvPr/>
        </p:nvSpPr>
        <p:spPr>
          <a:xfrm>
            <a:off x="1551732" y="4248119"/>
            <a:ext cx="10407004" cy="830997"/>
          </a:xfrm>
          <a:prstGeom prst="rect">
            <a:avLst/>
          </a:prstGeom>
          <a:noFill/>
        </p:spPr>
        <p:txBody>
          <a:bodyPr wrap="square">
            <a:spAutoFit/>
          </a:bodyPr>
          <a:lstStyle/>
          <a:p>
            <a:pPr marL="182563" marR="0" lvl="0" indent="-182563" algn="l" defTabSz="914400" rtl="0" eaLnBrk="0" fontAlgn="base" latinLnBrk="0" hangingPunct="0">
              <a:lnSpc>
                <a:spcPct val="100000"/>
              </a:lnSpc>
              <a:spcBef>
                <a:spcPct val="20000"/>
              </a:spcBef>
              <a:spcAft>
                <a:spcPct val="0"/>
              </a:spcAft>
              <a:buClr>
                <a:srgbClr val="2DA2BF"/>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Secondary Outcomes</a:t>
            </a:r>
          </a:p>
          <a:p>
            <a:pPr marL="457200" marR="0" lvl="1" indent="-182563" algn="l" defTabSz="914400" rtl="0" eaLnBrk="0" fontAlgn="base" latinLnBrk="0" hangingPunct="0">
              <a:lnSpc>
                <a:spcPct val="100000"/>
              </a:lnSpc>
              <a:spcBef>
                <a:spcPct val="20000"/>
              </a:spcBef>
              <a:spcAft>
                <a:spcPct val="0"/>
              </a:spcAft>
              <a:buClr>
                <a:srgbClr val="003E71"/>
              </a:buClr>
              <a:buSzPct val="85000"/>
              <a:buFont typeface="Arial" pitchFamily="34" charset="0"/>
              <a:buChar char="•"/>
              <a:tabLst/>
              <a:defRPr/>
            </a:pPr>
            <a:r>
              <a:rPr kumimoji="0" lang="en-US" sz="2000" b="1" i="0" u="none" strike="noStrike" kern="1200" cap="none" spc="0" normalizeH="0" baseline="0" noProof="0" dirty="0">
                <a:ln>
                  <a:noFill/>
                </a:ln>
                <a:solidFill>
                  <a:srgbClr val="0070C0"/>
                </a:solidFill>
                <a:effectLst/>
                <a:uLnTx/>
                <a:uFillTx/>
                <a:latin typeface="Calibri"/>
                <a:ea typeface="MS PGothic" pitchFamily="34" charset="-128"/>
                <a:cs typeface="+mn-cs"/>
              </a:rPr>
              <a:t>Better Life Satisfaction and Perceived Health Status with higher Aerobic Exercise levels</a:t>
            </a:r>
          </a:p>
        </p:txBody>
      </p:sp>
      <p:sp>
        <p:nvSpPr>
          <p:cNvPr id="8" name="TextBox 7">
            <a:extLst>
              <a:ext uri="{FF2B5EF4-FFF2-40B4-BE49-F238E27FC236}">
                <a16:creationId xmlns:a16="http://schemas.microsoft.com/office/drawing/2014/main" id="{2521C93F-EF5A-49EE-94BE-E37C3D501920}"/>
              </a:ext>
            </a:extLst>
          </p:cNvPr>
          <p:cNvSpPr txBox="1"/>
          <p:nvPr/>
        </p:nvSpPr>
        <p:spPr>
          <a:xfrm>
            <a:off x="1551732" y="5091224"/>
            <a:ext cx="7035800" cy="1138773"/>
          </a:xfrm>
          <a:prstGeom prst="rect">
            <a:avLst/>
          </a:prstGeom>
          <a:noFill/>
        </p:spPr>
        <p:txBody>
          <a:bodyPr wrap="square">
            <a:spAutoFit/>
          </a:bodyPr>
          <a:lstStyle/>
          <a:p>
            <a:pPr marL="182563" marR="0" lvl="0" indent="-182563" algn="l" defTabSz="914400" rtl="0" eaLnBrk="0" fontAlgn="base" latinLnBrk="0" hangingPunct="0">
              <a:lnSpc>
                <a:spcPct val="100000"/>
              </a:lnSpc>
              <a:spcBef>
                <a:spcPct val="20000"/>
              </a:spcBef>
              <a:spcAft>
                <a:spcPct val="0"/>
              </a:spcAft>
              <a:buClr>
                <a:srgbClr val="2DA2BF"/>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Exploratory Outcomes</a:t>
            </a:r>
          </a:p>
          <a:p>
            <a:pPr marL="457200" marR="0" lvl="1" indent="-182563" algn="l" defTabSz="914400" rtl="0" eaLnBrk="0" fontAlgn="base" latinLnBrk="0" hangingPunct="0">
              <a:lnSpc>
                <a:spcPct val="100000"/>
              </a:lnSpc>
              <a:spcBef>
                <a:spcPct val="20000"/>
              </a:spcBef>
              <a:spcAft>
                <a:spcPct val="0"/>
              </a:spcAft>
              <a:buClr>
                <a:srgbClr val="003E71"/>
              </a:buClr>
              <a:buSzPct val="85000"/>
              <a:buFont typeface="Arial"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S PGothic" pitchFamily="34" charset="-128"/>
                <a:cs typeface="+mn-cs"/>
              </a:rPr>
              <a:t>Better working memory (WAIS-IV) and verbal fluency (DKEF) with higher Aerobic Exercise levels</a:t>
            </a:r>
          </a:p>
        </p:txBody>
      </p:sp>
    </p:spTree>
    <p:extLst>
      <p:ext uri="{BB962C8B-B14F-4D97-AF65-F5344CB8AC3E}">
        <p14:creationId xmlns:p14="http://schemas.microsoft.com/office/powerpoint/2010/main" val="87219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E181-AA90-460D-854C-63390C25E6DA}"/>
              </a:ext>
            </a:extLst>
          </p:cNvPr>
          <p:cNvSpPr>
            <a:spLocks noGrp="1"/>
          </p:cNvSpPr>
          <p:nvPr>
            <p:ph type="title"/>
          </p:nvPr>
        </p:nvSpPr>
        <p:spPr>
          <a:xfrm>
            <a:off x="609600" y="533400"/>
            <a:ext cx="8734425" cy="990600"/>
          </a:xfrm>
        </p:spPr>
        <p:txBody>
          <a:bodyPr>
            <a:normAutofit/>
          </a:bodyPr>
          <a:lstStyle/>
          <a:p>
            <a:r>
              <a:rPr lang="en-US" sz="2800" b="1" dirty="0"/>
              <a:t>Abbreviated Regression Model Findings; Secondary Outcomes</a:t>
            </a:r>
          </a:p>
        </p:txBody>
      </p:sp>
      <p:sp>
        <p:nvSpPr>
          <p:cNvPr id="3" name="Content Placeholder 2">
            <a:extLst>
              <a:ext uri="{FF2B5EF4-FFF2-40B4-BE49-F238E27FC236}">
                <a16:creationId xmlns:a16="http://schemas.microsoft.com/office/drawing/2014/main" id="{7704E08C-5A5A-4AA5-8237-A09A8374D39F}"/>
              </a:ext>
            </a:extLst>
          </p:cNvPr>
          <p:cNvSpPr>
            <a:spLocks noGrp="1"/>
          </p:cNvSpPr>
          <p:nvPr>
            <p:ph idx="1"/>
          </p:nvPr>
        </p:nvSpPr>
        <p:spPr>
          <a:xfrm>
            <a:off x="609600" y="5730480"/>
            <a:ext cx="3912164" cy="512977"/>
          </a:xfrm>
        </p:spPr>
        <p:txBody>
          <a:bodyPr/>
          <a:lstStyle/>
          <a:p>
            <a:pPr marL="0" indent="0">
              <a:spcBef>
                <a:spcPts val="0"/>
              </a:spcBef>
              <a:buNone/>
            </a:pPr>
            <a:r>
              <a:rPr lang="en-US" sz="2000" dirty="0"/>
              <a:t>Multivariable Regression Models </a:t>
            </a:r>
          </a:p>
        </p:txBody>
      </p:sp>
      <p:sp>
        <p:nvSpPr>
          <p:cNvPr id="4" name="Slide Number Placeholder 3">
            <a:extLst>
              <a:ext uri="{FF2B5EF4-FFF2-40B4-BE49-F238E27FC236}">
                <a16:creationId xmlns:a16="http://schemas.microsoft.com/office/drawing/2014/main" id="{AA494937-E792-41A8-A2EE-29AC7147FD05}"/>
              </a:ext>
            </a:extLst>
          </p:cNvPr>
          <p:cNvSpPr>
            <a:spLocks noGrp="1"/>
          </p:cNvSpPr>
          <p:nvPr>
            <p:ph type="sldNum" sz="quarter" idx="12"/>
          </p:nvPr>
        </p:nvSpPr>
        <p:spPr/>
        <p:txBody>
          <a:bodyPr/>
          <a:lstStyle/>
          <a:p>
            <a:fld id="{4475BAEC-E2D5-4F68-A525-98065435A546}" type="slidenum">
              <a:rPr lang="en-US" smtClean="0"/>
              <a:pPr/>
              <a:t>22</a:t>
            </a:fld>
            <a:endParaRPr lang="en-US" dirty="0"/>
          </a:p>
        </p:txBody>
      </p:sp>
      <p:pic>
        <p:nvPicPr>
          <p:cNvPr id="6" name="Picture 5">
            <a:extLst>
              <a:ext uri="{FF2B5EF4-FFF2-40B4-BE49-F238E27FC236}">
                <a16:creationId xmlns:a16="http://schemas.microsoft.com/office/drawing/2014/main" id="{F6EE88D8-6997-4076-B441-E207A45C48BD}"/>
              </a:ext>
            </a:extLst>
          </p:cNvPr>
          <p:cNvPicPr>
            <a:picLocks noChangeAspect="1"/>
          </p:cNvPicPr>
          <p:nvPr/>
        </p:nvPicPr>
        <p:blipFill>
          <a:blip r:embed="rId2"/>
          <a:stretch>
            <a:fillRect/>
          </a:stretch>
        </p:blipFill>
        <p:spPr>
          <a:xfrm>
            <a:off x="609600" y="1279333"/>
            <a:ext cx="9153755" cy="4348165"/>
          </a:xfrm>
          <a:prstGeom prst="rect">
            <a:avLst/>
          </a:prstGeom>
        </p:spPr>
      </p:pic>
      <p:sp>
        <p:nvSpPr>
          <p:cNvPr id="9" name="TextBox 8">
            <a:extLst>
              <a:ext uri="{FF2B5EF4-FFF2-40B4-BE49-F238E27FC236}">
                <a16:creationId xmlns:a16="http://schemas.microsoft.com/office/drawing/2014/main" id="{7590AD47-9F75-4355-A3B6-A885D1F2EBC9}"/>
              </a:ext>
            </a:extLst>
          </p:cNvPr>
          <p:cNvSpPr txBox="1"/>
          <p:nvPr/>
        </p:nvSpPr>
        <p:spPr>
          <a:xfrm>
            <a:off x="609600" y="6078129"/>
            <a:ext cx="9153754" cy="584775"/>
          </a:xfrm>
          <a:prstGeom prst="rect">
            <a:avLst/>
          </a:prstGeom>
          <a:noFill/>
        </p:spPr>
        <p:txBody>
          <a:bodyPr wrap="square" rtlCol="0">
            <a:spAutoFit/>
          </a:bodyPr>
          <a:lstStyle/>
          <a:p>
            <a:r>
              <a:rPr lang="en-US" sz="1600" baseline="30000" dirty="0"/>
              <a:t>1</a:t>
            </a:r>
            <a:r>
              <a:rPr lang="en-US" sz="1600" dirty="0"/>
              <a:t>First step regression   </a:t>
            </a:r>
            <a:r>
              <a:rPr lang="en-US" sz="1600" baseline="30000" dirty="0"/>
              <a:t>2</a:t>
            </a:r>
            <a:r>
              <a:rPr lang="en-US" sz="1600" dirty="0"/>
              <a:t>Second step regression</a:t>
            </a:r>
          </a:p>
          <a:p>
            <a:r>
              <a:rPr lang="en-US" sz="1600" dirty="0"/>
              <a:t> Bolded p-values significant at Alpha = 0.05 with Bonferroni-Holmes correction factor (p&lt;0.0125).</a:t>
            </a:r>
          </a:p>
        </p:txBody>
      </p:sp>
      <p:sp>
        <p:nvSpPr>
          <p:cNvPr id="10" name="Rectangle 9">
            <a:extLst>
              <a:ext uri="{FF2B5EF4-FFF2-40B4-BE49-F238E27FC236}">
                <a16:creationId xmlns:a16="http://schemas.microsoft.com/office/drawing/2014/main" id="{393F35EA-232A-46CA-AA2B-432233D0DEBE}"/>
              </a:ext>
            </a:extLst>
          </p:cNvPr>
          <p:cNvSpPr/>
          <p:nvPr/>
        </p:nvSpPr>
        <p:spPr>
          <a:xfrm>
            <a:off x="3683000" y="3580415"/>
            <a:ext cx="3302000" cy="369332"/>
          </a:xfrm>
          <a:prstGeom prst="rect">
            <a:avLst/>
          </a:prstGeom>
        </p:spPr>
        <p:txBody>
          <a:bodyPr wrap="square">
            <a:spAutoFit/>
          </a:bodyPr>
          <a:lstStyle/>
          <a:p>
            <a:r>
              <a:rPr lang="en-US" u="sng" dirty="0"/>
              <a:t>Reference Group: Inactive</a:t>
            </a:r>
          </a:p>
        </p:txBody>
      </p:sp>
    </p:spTree>
    <p:extLst>
      <p:ext uri="{BB962C8B-B14F-4D97-AF65-F5344CB8AC3E}">
        <p14:creationId xmlns:p14="http://schemas.microsoft.com/office/powerpoint/2010/main" val="428983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FADE-5BC1-4D21-A63A-F59D1DF9BD90}"/>
              </a:ext>
            </a:extLst>
          </p:cNvPr>
          <p:cNvSpPr>
            <a:spLocks noGrp="1"/>
          </p:cNvSpPr>
          <p:nvPr>
            <p:ph type="title"/>
          </p:nvPr>
        </p:nvSpPr>
        <p:spPr/>
        <p:txBody>
          <a:bodyPr/>
          <a:lstStyle/>
          <a:p>
            <a:r>
              <a:rPr lang="en-US" b="1" dirty="0"/>
              <a:t>Take-home for Research &amp; Clinical Care</a:t>
            </a:r>
          </a:p>
        </p:txBody>
      </p:sp>
      <p:sp>
        <p:nvSpPr>
          <p:cNvPr id="3" name="Content Placeholder 2">
            <a:extLst>
              <a:ext uri="{FF2B5EF4-FFF2-40B4-BE49-F238E27FC236}">
                <a16:creationId xmlns:a16="http://schemas.microsoft.com/office/drawing/2014/main" id="{F1036A9D-CEC1-4F14-AC58-825A6C7E592D}"/>
              </a:ext>
            </a:extLst>
          </p:cNvPr>
          <p:cNvSpPr>
            <a:spLocks noGrp="1"/>
          </p:cNvSpPr>
          <p:nvPr>
            <p:ph idx="1"/>
          </p:nvPr>
        </p:nvSpPr>
        <p:spPr>
          <a:xfrm>
            <a:off x="609600" y="1574800"/>
            <a:ext cx="10972800" cy="4876800"/>
          </a:xfrm>
        </p:spPr>
        <p:txBody>
          <a:bodyPr/>
          <a:lstStyle/>
          <a:p>
            <a:r>
              <a:rPr lang="en-US" b="1" dirty="0"/>
              <a:t>Conclusion: </a:t>
            </a:r>
            <a:r>
              <a:rPr lang="en-US" dirty="0"/>
              <a:t>Although cognitive performance on prespecified primary outcomes were similar, subjective well-being was better among SMs/Vs with remote mTBI who reported regular aerobic exercise. </a:t>
            </a:r>
          </a:p>
          <a:p>
            <a:r>
              <a:rPr lang="en-US" b="1" dirty="0"/>
              <a:t>Assimilation: </a:t>
            </a:r>
            <a:r>
              <a:rPr lang="en-US" dirty="0"/>
              <a:t>Regular aerobic exercise has well demonstrated positive effects in the general population including an association with lower dementia risk. </a:t>
            </a:r>
          </a:p>
          <a:p>
            <a:r>
              <a:rPr lang="en-US" sz="2800" b="1" dirty="0"/>
              <a:t>Clinical Translation: Regular aerobic exercise is recommended for SMs and Veterans with chronic mild TBI. </a:t>
            </a:r>
          </a:p>
          <a:p>
            <a:r>
              <a:rPr lang="en-US" b="1" dirty="0"/>
              <a:t>Research Needed: </a:t>
            </a:r>
            <a:r>
              <a:rPr lang="en-US" dirty="0"/>
              <a:t>Longitudinal analyses of the exercise-cognition relationship in chronic mTBI populations; objective measures of exercise dose would increase level of evidence.</a:t>
            </a:r>
          </a:p>
          <a:p>
            <a:endParaRPr lang="en-US" dirty="0"/>
          </a:p>
        </p:txBody>
      </p:sp>
      <p:sp>
        <p:nvSpPr>
          <p:cNvPr id="4" name="Slide Number Placeholder 3">
            <a:extLst>
              <a:ext uri="{FF2B5EF4-FFF2-40B4-BE49-F238E27FC236}">
                <a16:creationId xmlns:a16="http://schemas.microsoft.com/office/drawing/2014/main" id="{EC3380C2-0DA2-45AE-9C80-F457BCBE48DB}"/>
              </a:ext>
            </a:extLst>
          </p:cNvPr>
          <p:cNvSpPr>
            <a:spLocks noGrp="1"/>
          </p:cNvSpPr>
          <p:nvPr>
            <p:ph type="sldNum" sz="quarter" idx="12"/>
          </p:nvPr>
        </p:nvSpPr>
        <p:spPr/>
        <p:txBody>
          <a:bodyPr/>
          <a:lstStyle/>
          <a:p>
            <a:fld id="{4475BAEC-E2D5-4F68-A525-98065435A546}" type="slidenum">
              <a:rPr lang="en-US" smtClean="0"/>
              <a:pPr/>
              <a:t>23</a:t>
            </a:fld>
            <a:endParaRPr lang="en-US" dirty="0"/>
          </a:p>
        </p:txBody>
      </p:sp>
    </p:spTree>
    <p:extLst>
      <p:ext uri="{BB962C8B-B14F-4D97-AF65-F5344CB8AC3E}">
        <p14:creationId xmlns:p14="http://schemas.microsoft.com/office/powerpoint/2010/main" val="398377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8553"/>
            <a:ext cx="10972800" cy="990600"/>
          </a:xfrm>
        </p:spPr>
        <p:txBody>
          <a:bodyPr>
            <a:normAutofit fontScale="90000"/>
          </a:bodyPr>
          <a:lstStyle/>
          <a:p>
            <a:pPr algn="ctr"/>
            <a:r>
              <a:rPr lang="en-US" dirty="0"/>
              <a:t>Comorbidities and Lifestyle factors impacting key outcomes</a:t>
            </a:r>
            <a:br>
              <a:rPr lang="en-US" dirty="0"/>
            </a:br>
            <a:r>
              <a:rPr lang="en-US" i="1" dirty="0"/>
              <a:t>LIMBIC-CENC prospective study findings to date</a:t>
            </a:r>
          </a:p>
        </p:txBody>
      </p:sp>
      <p:sp>
        <p:nvSpPr>
          <p:cNvPr id="3" name="Content Placeholder 2"/>
          <p:cNvSpPr>
            <a:spLocks noGrp="1"/>
          </p:cNvSpPr>
          <p:nvPr>
            <p:ph idx="1"/>
          </p:nvPr>
        </p:nvSpPr>
        <p:spPr>
          <a:xfrm>
            <a:off x="609600" y="1981200"/>
            <a:ext cx="10972800" cy="4876800"/>
          </a:xfrm>
        </p:spPr>
        <p:txBody>
          <a:bodyPr/>
          <a:lstStyle/>
          <a:p>
            <a:r>
              <a:rPr lang="en-US" dirty="0"/>
              <a:t>Sleep apnea</a:t>
            </a:r>
          </a:p>
          <a:p>
            <a:r>
              <a:rPr lang="en-US" dirty="0"/>
              <a:t>Pain</a:t>
            </a:r>
          </a:p>
          <a:p>
            <a:r>
              <a:rPr lang="en-US" dirty="0"/>
              <a:t>PTSD</a:t>
            </a:r>
          </a:p>
          <a:p>
            <a:r>
              <a:rPr lang="en-US" dirty="0"/>
              <a:t>Depression</a:t>
            </a:r>
          </a:p>
          <a:p>
            <a:r>
              <a:rPr lang="en-US" dirty="0"/>
              <a:t>Aerobic physical activity &amp; exercise</a:t>
            </a:r>
          </a:p>
          <a:p>
            <a:r>
              <a:rPr lang="en-US" dirty="0"/>
              <a:t>Alcohol misuse</a:t>
            </a:r>
          </a:p>
          <a:p>
            <a:r>
              <a:rPr lang="en-US" dirty="0"/>
              <a:t>Others under active investigation</a:t>
            </a:r>
          </a:p>
        </p:txBody>
      </p:sp>
      <p:pic>
        <p:nvPicPr>
          <p:cNvPr id="4" name="Picture 3">
            <a:extLst>
              <a:ext uri="{FF2B5EF4-FFF2-40B4-BE49-F238E27FC236}">
                <a16:creationId xmlns:a16="http://schemas.microsoft.com/office/drawing/2014/main" id="{6BB86AF6-9FFC-411F-BAF0-3A7667E94837}"/>
              </a:ext>
            </a:extLst>
          </p:cNvPr>
          <p:cNvPicPr>
            <a:picLocks noChangeAspect="1"/>
          </p:cNvPicPr>
          <p:nvPr/>
        </p:nvPicPr>
        <p:blipFill>
          <a:blip r:embed="rId2"/>
          <a:stretch>
            <a:fillRect/>
          </a:stretch>
        </p:blipFill>
        <p:spPr>
          <a:xfrm>
            <a:off x="6545943" y="2489200"/>
            <a:ext cx="4014107" cy="2247900"/>
          </a:xfrm>
          <a:prstGeom prst="rect">
            <a:avLst/>
          </a:prstGeom>
        </p:spPr>
      </p:pic>
    </p:spTree>
    <p:extLst>
      <p:ext uri="{BB962C8B-B14F-4D97-AF65-F5344CB8AC3E}">
        <p14:creationId xmlns:p14="http://schemas.microsoft.com/office/powerpoint/2010/main" val="84295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71B4-A48D-401E-B07C-93920381B41E}"/>
              </a:ext>
            </a:extLst>
          </p:cNvPr>
          <p:cNvSpPr>
            <a:spLocks noGrp="1"/>
          </p:cNvSpPr>
          <p:nvPr>
            <p:ph type="title"/>
          </p:nvPr>
        </p:nvSpPr>
        <p:spPr>
          <a:xfrm>
            <a:off x="929632" y="1070517"/>
            <a:ext cx="8504301" cy="3165630"/>
          </a:xfrm>
        </p:spPr>
        <p:txBody>
          <a:bodyPr>
            <a:normAutofit fontScale="90000"/>
          </a:bodyPr>
          <a:lstStyle/>
          <a:p>
            <a:r>
              <a:rPr lang="en-US" dirty="0"/>
              <a:t>Clinical care implications </a:t>
            </a:r>
            <a:br>
              <a:rPr lang="en-US" dirty="0"/>
            </a:br>
            <a:r>
              <a:rPr lang="en-US" dirty="0"/>
              <a:t>and recommendations For</a:t>
            </a:r>
            <a:br>
              <a:rPr lang="en-US" dirty="0"/>
            </a:br>
            <a:r>
              <a:rPr lang="en-US" dirty="0"/>
              <a:t>Treating Cognitive problems</a:t>
            </a:r>
            <a:br>
              <a:rPr lang="en-US" dirty="0"/>
            </a:br>
            <a:r>
              <a:rPr lang="en-US" dirty="0"/>
              <a:t>and Concerns in chronic Mild TBI</a:t>
            </a:r>
          </a:p>
        </p:txBody>
      </p:sp>
      <p:sp>
        <p:nvSpPr>
          <p:cNvPr id="3" name="Text Placeholder 2">
            <a:extLst>
              <a:ext uri="{FF2B5EF4-FFF2-40B4-BE49-F238E27FC236}">
                <a16:creationId xmlns:a16="http://schemas.microsoft.com/office/drawing/2014/main" id="{1870C2A7-A9E5-4489-A3BE-F452FD3ACC66}"/>
              </a:ext>
            </a:extLst>
          </p:cNvPr>
          <p:cNvSpPr>
            <a:spLocks noGrp="1"/>
          </p:cNvSpPr>
          <p:nvPr>
            <p:ph type="body" idx="1"/>
          </p:nvPr>
        </p:nvSpPr>
        <p:spPr>
          <a:xfrm>
            <a:off x="635620" y="4750420"/>
            <a:ext cx="6858000" cy="1778077"/>
          </a:xfrm>
        </p:spPr>
        <p:txBody>
          <a:bodyPr>
            <a:normAutofit fontScale="92500" lnSpcReduction="20000"/>
          </a:bodyPr>
          <a:lstStyle/>
          <a:p>
            <a:pPr marL="342900" indent="-342900">
              <a:buFont typeface="Arial" panose="020B0604020202020204" pitchFamily="34" charset="0"/>
              <a:buChar char="•"/>
            </a:pPr>
            <a:r>
              <a:rPr lang="en-US" dirty="0"/>
              <a:t>psycho-education</a:t>
            </a:r>
          </a:p>
          <a:p>
            <a:pPr marL="342900" indent="-342900">
              <a:buFont typeface="Arial" panose="020B0604020202020204" pitchFamily="34" charset="0"/>
              <a:buChar char="•"/>
            </a:pPr>
            <a:r>
              <a:rPr lang="en-US" dirty="0"/>
              <a:t>lifestyle factors including exercise </a:t>
            </a:r>
          </a:p>
          <a:p>
            <a:pPr marL="342900" indent="-342900">
              <a:buFont typeface="Arial" panose="020B0604020202020204" pitchFamily="34" charset="0"/>
              <a:buChar char="•"/>
            </a:pPr>
            <a:r>
              <a:rPr lang="en-US" dirty="0"/>
              <a:t>role of meds</a:t>
            </a:r>
          </a:p>
          <a:p>
            <a:pPr marL="342900" indent="-342900">
              <a:buFont typeface="Arial" panose="020B0604020202020204" pitchFamily="34" charset="0"/>
              <a:buChar char="•"/>
            </a:pPr>
            <a:r>
              <a:rPr lang="en-US" dirty="0"/>
              <a:t>cognitive compensatory strategies</a:t>
            </a:r>
          </a:p>
          <a:p>
            <a:pPr marL="342900" indent="-342900">
              <a:buFont typeface="Arial" panose="020B0604020202020204" pitchFamily="34" charset="0"/>
              <a:buChar char="•"/>
            </a:pPr>
            <a:r>
              <a:rPr lang="en-US" dirty="0"/>
              <a:t>cognitive rehabilitation</a:t>
            </a:r>
          </a:p>
        </p:txBody>
      </p:sp>
      <p:pic>
        <p:nvPicPr>
          <p:cNvPr id="5" name="Picture 4">
            <a:extLst>
              <a:ext uri="{FF2B5EF4-FFF2-40B4-BE49-F238E27FC236}">
                <a16:creationId xmlns:a16="http://schemas.microsoft.com/office/drawing/2014/main" id="{1D164CF6-F85A-4CDE-BCE4-A466CB26D3D1}"/>
              </a:ext>
            </a:extLst>
          </p:cNvPr>
          <p:cNvPicPr>
            <a:picLocks noChangeAspect="1"/>
          </p:cNvPicPr>
          <p:nvPr/>
        </p:nvPicPr>
        <p:blipFill>
          <a:blip r:embed="rId2"/>
          <a:stretch>
            <a:fillRect/>
          </a:stretch>
        </p:blipFill>
        <p:spPr>
          <a:xfrm>
            <a:off x="9618056" y="717802"/>
            <a:ext cx="2143125" cy="2143125"/>
          </a:xfrm>
          <a:prstGeom prst="rect">
            <a:avLst/>
          </a:prstGeom>
        </p:spPr>
      </p:pic>
    </p:spTree>
    <p:extLst>
      <p:ext uri="{BB962C8B-B14F-4D97-AF65-F5344CB8AC3E}">
        <p14:creationId xmlns:p14="http://schemas.microsoft.com/office/powerpoint/2010/main" val="275065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2F61-C687-458E-B135-063638B51DE5}"/>
              </a:ext>
            </a:extLst>
          </p:cNvPr>
          <p:cNvSpPr>
            <a:spLocks noGrp="1"/>
          </p:cNvSpPr>
          <p:nvPr>
            <p:ph type="title"/>
          </p:nvPr>
        </p:nvSpPr>
        <p:spPr>
          <a:xfrm>
            <a:off x="608263" y="238259"/>
            <a:ext cx="10972800" cy="990600"/>
          </a:xfrm>
        </p:spPr>
        <p:txBody>
          <a:bodyPr>
            <a:normAutofit/>
          </a:bodyPr>
          <a:lstStyle/>
          <a:p>
            <a:r>
              <a:rPr lang="en-US" b="1" dirty="0"/>
              <a:t>Maximize Cognition with Holistic Care </a:t>
            </a:r>
            <a:endParaRPr lang="en-US" sz="3100" i="1" dirty="0"/>
          </a:p>
        </p:txBody>
      </p:sp>
      <p:sp>
        <p:nvSpPr>
          <p:cNvPr id="3" name="Content Placeholder 2">
            <a:extLst>
              <a:ext uri="{FF2B5EF4-FFF2-40B4-BE49-F238E27FC236}">
                <a16:creationId xmlns:a16="http://schemas.microsoft.com/office/drawing/2014/main" id="{C0279AA8-9C0C-4F17-B91E-C9F57CAD26B4}"/>
              </a:ext>
            </a:extLst>
          </p:cNvPr>
          <p:cNvSpPr>
            <a:spLocks noGrp="1"/>
          </p:cNvSpPr>
          <p:nvPr>
            <p:ph idx="1"/>
          </p:nvPr>
        </p:nvSpPr>
        <p:spPr>
          <a:xfrm>
            <a:off x="647877" y="1420938"/>
            <a:ext cx="4661043" cy="4016125"/>
          </a:xfrm>
        </p:spPr>
        <p:txBody>
          <a:bodyPr/>
          <a:lstStyle/>
          <a:p>
            <a:pPr marL="0" indent="0">
              <a:buNone/>
            </a:pPr>
            <a:r>
              <a:rPr lang="en-US" sz="2667" b="1" u="sng" dirty="0">
                <a:solidFill>
                  <a:schemeClr val="accent3">
                    <a:lumMod val="50000"/>
                  </a:schemeClr>
                </a:solidFill>
              </a:rPr>
              <a:t>Provide Holistic Care via:</a:t>
            </a:r>
          </a:p>
          <a:p>
            <a:pPr>
              <a:buFont typeface="Wingdings" panose="05000000000000000000" pitchFamily="2" charset="2"/>
              <a:buChar char="ü"/>
            </a:pPr>
            <a:r>
              <a:rPr lang="en-US" b="1" dirty="0">
                <a:solidFill>
                  <a:schemeClr val="tx2">
                    <a:lumMod val="50000"/>
                  </a:schemeClr>
                </a:solidFill>
              </a:rPr>
              <a:t>Empathy</a:t>
            </a:r>
          </a:p>
          <a:p>
            <a:pPr>
              <a:buFont typeface="Wingdings" panose="05000000000000000000" pitchFamily="2" charset="2"/>
              <a:buChar char="ü"/>
            </a:pPr>
            <a:r>
              <a:rPr lang="en-US" b="1" dirty="0">
                <a:solidFill>
                  <a:schemeClr val="tx2">
                    <a:lumMod val="50000"/>
                  </a:schemeClr>
                </a:solidFill>
              </a:rPr>
              <a:t>Common goal setting</a:t>
            </a:r>
          </a:p>
          <a:p>
            <a:pPr>
              <a:buFont typeface="Wingdings" panose="05000000000000000000" pitchFamily="2" charset="2"/>
              <a:buChar char="ü"/>
            </a:pPr>
            <a:r>
              <a:rPr lang="en-US" b="1" dirty="0">
                <a:solidFill>
                  <a:schemeClr val="tx2">
                    <a:lumMod val="50000"/>
                  </a:schemeClr>
                </a:solidFill>
              </a:rPr>
              <a:t>Education</a:t>
            </a:r>
          </a:p>
          <a:p>
            <a:pPr>
              <a:buFont typeface="Wingdings" panose="05000000000000000000" pitchFamily="2" charset="2"/>
              <a:buChar char="ü"/>
            </a:pPr>
            <a:r>
              <a:rPr lang="en-US" b="1" dirty="0">
                <a:solidFill>
                  <a:schemeClr val="tx2">
                    <a:lumMod val="50000"/>
                  </a:schemeClr>
                </a:solidFill>
              </a:rPr>
              <a:t>Counseling on lifestyle factors</a:t>
            </a:r>
          </a:p>
          <a:p>
            <a:pPr>
              <a:buFont typeface="Wingdings" panose="05000000000000000000" pitchFamily="2" charset="2"/>
              <a:buChar char="ü"/>
            </a:pPr>
            <a:r>
              <a:rPr lang="en-US" b="1" dirty="0">
                <a:solidFill>
                  <a:schemeClr val="tx2">
                    <a:lumMod val="50000"/>
                  </a:schemeClr>
                </a:solidFill>
              </a:rPr>
              <a:t>Progressive physical exercise</a:t>
            </a:r>
          </a:p>
          <a:p>
            <a:pPr>
              <a:buFont typeface="Wingdings" panose="05000000000000000000" pitchFamily="2" charset="2"/>
              <a:buChar char="ü"/>
            </a:pPr>
            <a:r>
              <a:rPr lang="en-US" b="1" dirty="0">
                <a:solidFill>
                  <a:schemeClr val="tx2">
                    <a:lumMod val="50000"/>
                  </a:schemeClr>
                </a:solidFill>
              </a:rPr>
              <a:t>Symptom based approach</a:t>
            </a:r>
          </a:p>
          <a:p>
            <a:pPr>
              <a:buFont typeface="Wingdings" panose="05000000000000000000" pitchFamily="2" charset="2"/>
              <a:buChar char="ü"/>
            </a:pPr>
            <a:r>
              <a:rPr lang="en-US" b="1" dirty="0">
                <a:solidFill>
                  <a:schemeClr val="tx2">
                    <a:lumMod val="50000"/>
                  </a:schemeClr>
                </a:solidFill>
              </a:rPr>
              <a:t>Address comorbidities (PTSD, chronic pain)</a:t>
            </a:r>
          </a:p>
        </p:txBody>
      </p:sp>
      <p:sp>
        <p:nvSpPr>
          <p:cNvPr id="4" name="Slide Number Placeholder 3">
            <a:extLst>
              <a:ext uri="{FF2B5EF4-FFF2-40B4-BE49-F238E27FC236}">
                <a16:creationId xmlns:a16="http://schemas.microsoft.com/office/drawing/2014/main" id="{2C839BBA-CA25-45A3-B3CD-115857231E84}"/>
              </a:ext>
            </a:extLst>
          </p:cNvPr>
          <p:cNvSpPr>
            <a:spLocks noGrp="1"/>
          </p:cNvSpPr>
          <p:nvPr>
            <p:ph type="sldNum" sz="quarter" idx="12"/>
          </p:nvPr>
        </p:nvSpPr>
        <p:spPr/>
        <p:txBody>
          <a:bodyPr/>
          <a:lstStyle/>
          <a:p>
            <a:fld id="{4475BAEC-E2D5-4F68-A525-98065435A546}" type="slidenum">
              <a:rPr lang="en-US" smtClean="0"/>
              <a:pPr/>
              <a:t>26</a:t>
            </a:fld>
            <a:endParaRPr lang="en-US"/>
          </a:p>
        </p:txBody>
      </p:sp>
      <p:sp>
        <p:nvSpPr>
          <p:cNvPr id="5" name="Content Placeholder 2">
            <a:extLst>
              <a:ext uri="{FF2B5EF4-FFF2-40B4-BE49-F238E27FC236}">
                <a16:creationId xmlns:a16="http://schemas.microsoft.com/office/drawing/2014/main" id="{CDFE98D9-6E81-40D9-BB7D-031358414538}"/>
              </a:ext>
            </a:extLst>
          </p:cNvPr>
          <p:cNvSpPr txBox="1">
            <a:spLocks/>
          </p:cNvSpPr>
          <p:nvPr/>
        </p:nvSpPr>
        <p:spPr bwMode="auto">
          <a:xfrm>
            <a:off x="5893122" y="1420938"/>
            <a:ext cx="5688959" cy="3382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6922" indent="-136922" algn="l" rtl="0" eaLnBrk="0" fontAlgn="base" hangingPunct="0">
              <a:spcBef>
                <a:spcPct val="20000"/>
              </a:spcBef>
              <a:spcAft>
                <a:spcPct val="0"/>
              </a:spcAft>
              <a:buClr>
                <a:schemeClr val="accent1"/>
              </a:buClr>
              <a:buSzPct val="85000"/>
              <a:buFont typeface="Arial" pitchFamily="34" charset="0"/>
              <a:buChar char="•"/>
              <a:defRPr sz="1800" kern="1200">
                <a:solidFill>
                  <a:schemeClr val="tx1"/>
                </a:solidFill>
                <a:latin typeface="+mn-lt"/>
                <a:ea typeface="MS PGothic" pitchFamily="34" charset="-128"/>
                <a:cs typeface="ＭＳ Ｐゴシック" charset="0"/>
              </a:defRPr>
            </a:lvl1pPr>
            <a:lvl2pPr marL="342900" indent="-136922" algn="l" rtl="0" eaLnBrk="0" fontAlgn="base" hangingPunct="0">
              <a:spcBef>
                <a:spcPct val="20000"/>
              </a:spcBef>
              <a:spcAft>
                <a:spcPct val="0"/>
              </a:spcAft>
              <a:buClr>
                <a:srgbClr val="003E71"/>
              </a:buClr>
              <a:buSzPct val="85000"/>
              <a:buFont typeface="Arial" pitchFamily="34" charset="0"/>
              <a:buChar char="•"/>
              <a:defRPr sz="1500" kern="1200">
                <a:solidFill>
                  <a:schemeClr val="tx1"/>
                </a:solidFill>
                <a:latin typeface="+mn-lt"/>
                <a:ea typeface="MS PGothic" pitchFamily="34" charset="-128"/>
                <a:cs typeface="+mn-cs"/>
              </a:defRPr>
            </a:lvl2pPr>
            <a:lvl3pPr marL="547688" indent="-136922"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S PGothic" pitchFamily="34" charset="-128"/>
                <a:cs typeface="+mn-cs"/>
              </a:defRPr>
            </a:lvl3pPr>
            <a:lvl4pPr marL="753666" indent="-136922" algn="l" rtl="0" eaLnBrk="0" fontAlgn="base" hangingPunct="0">
              <a:spcBef>
                <a:spcPct val="20000"/>
              </a:spcBef>
              <a:spcAft>
                <a:spcPct val="0"/>
              </a:spcAft>
              <a:buClr>
                <a:schemeClr val="accent1"/>
              </a:buClr>
              <a:buFont typeface="Arial" pitchFamily="34" charset="0"/>
              <a:buChar char="•"/>
              <a:defRPr sz="1200" kern="1200">
                <a:solidFill>
                  <a:schemeClr val="tx1"/>
                </a:solidFill>
                <a:latin typeface="+mn-lt"/>
                <a:ea typeface="MS PGothic" pitchFamily="34" charset="-128"/>
                <a:cs typeface="+mn-cs"/>
              </a:defRPr>
            </a:lvl4pPr>
            <a:lvl5pPr marL="890588" indent="-102394" algn="l" rtl="0" eaLnBrk="0" fontAlgn="base" hangingPunct="0">
              <a:spcBef>
                <a:spcPct val="20000"/>
              </a:spcBef>
              <a:spcAft>
                <a:spcPct val="0"/>
              </a:spcAft>
              <a:buClr>
                <a:schemeClr val="accent1"/>
              </a:buClr>
              <a:buSzPct val="100000"/>
              <a:buFont typeface="Arial" pitchFamily="34" charset="0"/>
              <a:buChar char="•"/>
              <a:defRPr sz="1050" kern="1200">
                <a:solidFill>
                  <a:schemeClr val="tx1"/>
                </a:solidFill>
                <a:latin typeface="+mn-lt"/>
                <a:ea typeface="MS PGothic" pitchFamily="34" charset="-128"/>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0" indent="0">
              <a:buNone/>
            </a:pPr>
            <a:r>
              <a:rPr lang="en-US" sz="2667" b="1" u="sng" dirty="0">
                <a:solidFill>
                  <a:srgbClr val="FD032D"/>
                </a:solidFill>
              </a:rPr>
              <a:t>What to Avoid:</a:t>
            </a:r>
          </a:p>
          <a:p>
            <a:pPr>
              <a:buBlip>
                <a:blip r:embed="rId3">
                  <a:extLst>
                    <a:ext uri="{96DAC541-7B7A-43D3-8B79-37D633B846F1}">
                      <asvg:svgBlip xmlns:asvg="http://schemas.microsoft.com/office/drawing/2016/SVG/main" r:embed="rId4"/>
                    </a:ext>
                  </a:extLst>
                </a:blip>
              </a:buBlip>
            </a:pPr>
            <a:r>
              <a:rPr lang="en-US" sz="2400" dirty="0">
                <a:solidFill>
                  <a:schemeClr val="accent6">
                    <a:lumMod val="50000"/>
                  </a:schemeClr>
                </a:solidFill>
              </a:rPr>
              <a:t> Prolonged passive therapies</a:t>
            </a:r>
          </a:p>
          <a:p>
            <a:pPr>
              <a:buBlip>
                <a:blip r:embed="rId3">
                  <a:extLst>
                    <a:ext uri="{96DAC541-7B7A-43D3-8B79-37D633B846F1}">
                      <asvg:svgBlip xmlns:asvg="http://schemas.microsoft.com/office/drawing/2016/SVG/main" r:embed="rId4"/>
                    </a:ext>
                  </a:extLst>
                </a:blip>
              </a:buBlip>
            </a:pPr>
            <a:r>
              <a:rPr lang="en-US" sz="2400" dirty="0">
                <a:solidFill>
                  <a:schemeClr val="accent6">
                    <a:lumMod val="50000"/>
                  </a:schemeClr>
                </a:solidFill>
              </a:rPr>
              <a:t> Medications with cognitive or other significant side effects (e.g. benzodiazepines, gabapentin)</a:t>
            </a:r>
          </a:p>
          <a:p>
            <a:pPr>
              <a:buBlip>
                <a:blip r:embed="rId3">
                  <a:extLst>
                    <a:ext uri="{96DAC541-7B7A-43D3-8B79-37D633B846F1}">
                      <asvg:svgBlip xmlns:asvg="http://schemas.microsoft.com/office/drawing/2016/SVG/main" r:embed="rId4"/>
                    </a:ext>
                  </a:extLst>
                </a:blip>
              </a:buBlip>
            </a:pPr>
            <a:r>
              <a:rPr lang="en-US" sz="2400" dirty="0">
                <a:solidFill>
                  <a:schemeClr val="accent6">
                    <a:lumMod val="50000"/>
                  </a:schemeClr>
                </a:solidFill>
              </a:rPr>
              <a:t> </a:t>
            </a:r>
            <a:r>
              <a:rPr lang="en-US" sz="2400" dirty="0" err="1">
                <a:solidFill>
                  <a:schemeClr val="accent6">
                    <a:lumMod val="50000"/>
                  </a:schemeClr>
                </a:solidFill>
              </a:rPr>
              <a:t>PolyPharmacy</a:t>
            </a:r>
            <a:r>
              <a:rPr lang="en-US" sz="2400" dirty="0">
                <a:solidFill>
                  <a:schemeClr val="accent6">
                    <a:lumMod val="50000"/>
                  </a:schemeClr>
                </a:solidFill>
              </a:rPr>
              <a:t> </a:t>
            </a:r>
          </a:p>
          <a:p>
            <a:pPr>
              <a:buBlip>
                <a:blip r:embed="rId3">
                  <a:extLst>
                    <a:ext uri="{96DAC541-7B7A-43D3-8B79-37D633B846F1}">
                      <asvg:svgBlip xmlns:asvg="http://schemas.microsoft.com/office/drawing/2016/SVG/main" r:embed="rId4"/>
                    </a:ext>
                  </a:extLst>
                </a:blip>
              </a:buBlip>
            </a:pPr>
            <a:r>
              <a:rPr lang="en-US" sz="2400" dirty="0">
                <a:solidFill>
                  <a:schemeClr val="accent6">
                    <a:lumMod val="50000"/>
                  </a:schemeClr>
                </a:solidFill>
              </a:rPr>
              <a:t> Inferring patient’s condition is not ‘real’</a:t>
            </a:r>
          </a:p>
          <a:p>
            <a:pPr>
              <a:buBlip>
                <a:blip r:embed="rId3">
                  <a:extLst>
                    <a:ext uri="{96DAC541-7B7A-43D3-8B79-37D633B846F1}">
                      <asvg:svgBlip xmlns:asvg="http://schemas.microsoft.com/office/drawing/2016/SVG/main" r:embed="rId4"/>
                    </a:ext>
                  </a:extLst>
                </a:blip>
              </a:buBlip>
            </a:pPr>
            <a:r>
              <a:rPr lang="en-US" sz="2400" dirty="0">
                <a:solidFill>
                  <a:schemeClr val="accent6">
                    <a:lumMod val="50000"/>
                  </a:schemeClr>
                </a:solidFill>
              </a:rPr>
              <a:t> Inferring you will ‘fix’ patient’s condition (instead, let them know that you will help them to better manage their lives)</a:t>
            </a:r>
          </a:p>
          <a:p>
            <a:endParaRPr lang="en-US" dirty="0"/>
          </a:p>
        </p:txBody>
      </p:sp>
    </p:spTree>
    <p:custDataLst>
      <p:tags r:id="rId1"/>
    </p:custDataLst>
    <p:extLst>
      <p:ext uri="{BB962C8B-B14F-4D97-AF65-F5344CB8AC3E}">
        <p14:creationId xmlns:p14="http://schemas.microsoft.com/office/powerpoint/2010/main" val="306049631"/>
      </p:ext>
    </p:extLst>
  </p:cSld>
  <p:clrMapOvr>
    <a:masterClrMapping/>
  </p:clrMapOvr>
  <mc:AlternateContent xmlns:mc="http://schemas.openxmlformats.org/markup-compatibility/2006" xmlns:p14="http://schemas.microsoft.com/office/powerpoint/2010/main">
    <mc:Choice Requires="p14">
      <p:transition spd="slow" p14:dur="2000" advTm="65166"/>
    </mc:Choice>
    <mc:Fallback xmlns="">
      <p:transition spd="slow" advTm="6516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D500-1829-4B8D-B00B-9E6EEBC520C3}"/>
              </a:ext>
            </a:extLst>
          </p:cNvPr>
          <p:cNvSpPr>
            <a:spLocks noGrp="1"/>
          </p:cNvSpPr>
          <p:nvPr>
            <p:ph type="ctrTitle"/>
          </p:nvPr>
        </p:nvSpPr>
        <p:spPr>
          <a:xfrm>
            <a:off x="609600" y="614308"/>
            <a:ext cx="11008987" cy="861775"/>
          </a:xfrm>
        </p:spPr>
        <p:txBody>
          <a:bodyPr>
            <a:normAutofit fontScale="90000"/>
          </a:bodyPr>
          <a:lstStyle/>
          <a:p>
            <a:pPr algn="ctr"/>
            <a:r>
              <a:rPr lang="en-US" sz="3100" b="1" dirty="0"/>
              <a:t>Treatment of cognitive problems in chronic mTBI: </a:t>
            </a:r>
            <a:br>
              <a:rPr lang="en-US" sz="3100" b="1" dirty="0"/>
            </a:br>
            <a:r>
              <a:rPr lang="en-US" b="1" dirty="0"/>
              <a:t>Psycho-education</a:t>
            </a:r>
          </a:p>
        </p:txBody>
      </p:sp>
      <p:sp>
        <p:nvSpPr>
          <p:cNvPr id="3" name="Content Placeholder 2">
            <a:extLst>
              <a:ext uri="{FF2B5EF4-FFF2-40B4-BE49-F238E27FC236}">
                <a16:creationId xmlns:a16="http://schemas.microsoft.com/office/drawing/2014/main" id="{9860FB02-276C-45B9-863C-D280AD42133D}"/>
              </a:ext>
            </a:extLst>
          </p:cNvPr>
          <p:cNvSpPr>
            <a:spLocks noGrp="1"/>
          </p:cNvSpPr>
          <p:nvPr>
            <p:ph idx="1"/>
          </p:nvPr>
        </p:nvSpPr>
        <p:spPr>
          <a:xfrm>
            <a:off x="609600" y="1600202"/>
            <a:ext cx="11008987" cy="3581399"/>
          </a:xfrm>
        </p:spPr>
        <p:txBody>
          <a:bodyPr>
            <a:normAutofit lnSpcReduction="10000"/>
          </a:bodyPr>
          <a:lstStyle/>
          <a:p>
            <a:r>
              <a:rPr lang="en-US" dirty="0"/>
              <a:t>Goal: increase insight (consider </a:t>
            </a:r>
            <a:r>
              <a:rPr lang="en-US" dirty="0" err="1"/>
              <a:t>neuropsych</a:t>
            </a:r>
            <a:r>
              <a:rPr lang="en-US" dirty="0"/>
              <a:t> testing to guide</a:t>
            </a:r>
            <a:r>
              <a:rPr lang="en-US" dirty="0">
                <a:solidFill>
                  <a:schemeClr val="accent3"/>
                </a:solidFill>
              </a:rPr>
              <a:t>*</a:t>
            </a:r>
            <a:r>
              <a:rPr lang="en-US" dirty="0"/>
              <a:t>)</a:t>
            </a:r>
          </a:p>
          <a:p>
            <a:pPr lvl="1">
              <a:spcBef>
                <a:spcPts val="800"/>
              </a:spcBef>
            </a:pPr>
            <a:r>
              <a:rPr lang="en-US" dirty="0"/>
              <a:t>Favorable prognosis</a:t>
            </a:r>
          </a:p>
          <a:p>
            <a:pPr lvl="1">
              <a:spcBef>
                <a:spcPts val="800"/>
              </a:spcBef>
            </a:pPr>
            <a:r>
              <a:rPr lang="en-US" dirty="0"/>
              <a:t>Acceptance of possible over-attribution to mTBI history</a:t>
            </a:r>
          </a:p>
          <a:p>
            <a:pPr lvl="1">
              <a:spcBef>
                <a:spcPts val="800"/>
              </a:spcBef>
            </a:pPr>
            <a:r>
              <a:rPr lang="en-US" dirty="0"/>
              <a:t>Acceptance of role of comorbidities and other factors</a:t>
            </a:r>
          </a:p>
          <a:p>
            <a:pPr>
              <a:spcBef>
                <a:spcPts val="2400"/>
              </a:spcBef>
            </a:pPr>
            <a:r>
              <a:rPr lang="en-US" dirty="0"/>
              <a:t>Goal: Actuate self-management </a:t>
            </a:r>
          </a:p>
          <a:p>
            <a:pPr lvl="1">
              <a:spcBef>
                <a:spcPts val="800"/>
              </a:spcBef>
            </a:pPr>
            <a:r>
              <a:rPr lang="en-US" dirty="0"/>
              <a:t>Cognitive compensatory strategies</a:t>
            </a:r>
          </a:p>
          <a:p>
            <a:pPr lvl="1">
              <a:spcBef>
                <a:spcPts val="800"/>
              </a:spcBef>
            </a:pPr>
            <a:r>
              <a:rPr lang="en-US" dirty="0"/>
              <a:t>Lifestyle factors; actively changing</a:t>
            </a:r>
          </a:p>
          <a:p>
            <a:pPr lvl="2"/>
            <a:r>
              <a:rPr lang="en-US" dirty="0"/>
              <a:t>Engagement in treating non-TBI factors, especially stress reduction, sleep hygiene, SUD, and physical conditioning</a:t>
            </a:r>
          </a:p>
          <a:p>
            <a:endParaRPr lang="en-US" dirty="0"/>
          </a:p>
        </p:txBody>
      </p:sp>
      <p:sp>
        <p:nvSpPr>
          <p:cNvPr id="4" name="Rectangle 3">
            <a:extLst>
              <a:ext uri="{FF2B5EF4-FFF2-40B4-BE49-F238E27FC236}">
                <a16:creationId xmlns:a16="http://schemas.microsoft.com/office/drawing/2014/main" id="{33EFB2E0-3DC3-4942-9B49-AE0BCC14FB33}"/>
              </a:ext>
            </a:extLst>
          </p:cNvPr>
          <p:cNvSpPr/>
          <p:nvPr/>
        </p:nvSpPr>
        <p:spPr>
          <a:xfrm>
            <a:off x="483190" y="5257799"/>
            <a:ext cx="8837273" cy="830997"/>
          </a:xfrm>
          <a:prstGeom prst="rect">
            <a:avLst/>
          </a:prstGeom>
        </p:spPr>
        <p:txBody>
          <a:bodyPr wrap="square">
            <a:spAutoFit/>
          </a:bodyPr>
          <a:lstStyle/>
          <a:p>
            <a:r>
              <a:rPr lang="en-US" sz="2400" dirty="0">
                <a:solidFill>
                  <a:schemeClr val="accent3"/>
                </a:solidFill>
              </a:rPr>
              <a:t>*Objective findings often have little to no relation to either mTBI history or subjective cognitive functioning</a:t>
            </a:r>
          </a:p>
        </p:txBody>
      </p:sp>
      <p:pic>
        <p:nvPicPr>
          <p:cNvPr id="5" name="Picture 4">
            <a:extLst>
              <a:ext uri="{FF2B5EF4-FFF2-40B4-BE49-F238E27FC236}">
                <a16:creationId xmlns:a16="http://schemas.microsoft.com/office/drawing/2014/main" id="{5DD73856-49B0-4BA3-B3F5-85E30702150A}"/>
              </a:ext>
            </a:extLst>
          </p:cNvPr>
          <p:cNvPicPr>
            <a:picLocks noChangeAspect="1"/>
          </p:cNvPicPr>
          <p:nvPr/>
        </p:nvPicPr>
        <p:blipFill>
          <a:blip r:embed="rId2"/>
          <a:stretch>
            <a:fillRect/>
          </a:stretch>
        </p:blipFill>
        <p:spPr>
          <a:xfrm>
            <a:off x="8953500" y="2252662"/>
            <a:ext cx="2628900" cy="1743075"/>
          </a:xfrm>
          <a:prstGeom prst="rect">
            <a:avLst/>
          </a:prstGeom>
        </p:spPr>
      </p:pic>
    </p:spTree>
    <p:extLst>
      <p:ext uri="{BB962C8B-B14F-4D97-AF65-F5344CB8AC3E}">
        <p14:creationId xmlns:p14="http://schemas.microsoft.com/office/powerpoint/2010/main" val="410639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B7A9-F1A8-499F-8646-0CE0E9722781}"/>
              </a:ext>
            </a:extLst>
          </p:cNvPr>
          <p:cNvSpPr>
            <a:spLocks noGrp="1"/>
          </p:cNvSpPr>
          <p:nvPr>
            <p:ph type="title"/>
          </p:nvPr>
        </p:nvSpPr>
        <p:spPr>
          <a:xfrm>
            <a:off x="609600" y="418017"/>
            <a:ext cx="8077200" cy="861775"/>
          </a:xfrm>
        </p:spPr>
        <p:txBody>
          <a:bodyPr/>
          <a:lstStyle/>
          <a:p>
            <a:pPr algn="ctr"/>
            <a:r>
              <a:rPr lang="en-US" dirty="0"/>
              <a:t>Education Touchstones</a:t>
            </a:r>
          </a:p>
        </p:txBody>
      </p:sp>
      <p:sp>
        <p:nvSpPr>
          <p:cNvPr id="3" name="Content Placeholder 2">
            <a:extLst>
              <a:ext uri="{FF2B5EF4-FFF2-40B4-BE49-F238E27FC236}">
                <a16:creationId xmlns:a16="http://schemas.microsoft.com/office/drawing/2014/main" id="{A654AF9F-0AAB-47B1-97D4-EC5AEC70ED3A}"/>
              </a:ext>
            </a:extLst>
          </p:cNvPr>
          <p:cNvSpPr>
            <a:spLocks noGrp="1"/>
          </p:cNvSpPr>
          <p:nvPr>
            <p:ph idx="1"/>
          </p:nvPr>
        </p:nvSpPr>
        <p:spPr>
          <a:xfrm>
            <a:off x="609600" y="1381113"/>
            <a:ext cx="10972800" cy="4876800"/>
          </a:xfrm>
        </p:spPr>
        <p:txBody>
          <a:bodyPr>
            <a:normAutofit fontScale="85000" lnSpcReduction="20000"/>
          </a:bodyPr>
          <a:lstStyle/>
          <a:p>
            <a:pPr>
              <a:spcBef>
                <a:spcPts val="800"/>
              </a:spcBef>
            </a:pPr>
            <a:r>
              <a:rPr lang="en-US" dirty="0"/>
              <a:t>Movement throughout day (aim for 4,000+ steps/day)</a:t>
            </a:r>
          </a:p>
          <a:p>
            <a:pPr>
              <a:spcBef>
                <a:spcPts val="800"/>
              </a:spcBef>
            </a:pPr>
            <a:r>
              <a:rPr lang="en-US" dirty="0"/>
              <a:t>Structured physical exercise</a:t>
            </a:r>
          </a:p>
          <a:p>
            <a:pPr lvl="1">
              <a:spcBef>
                <a:spcPts val="800"/>
              </a:spcBef>
            </a:pPr>
            <a:r>
              <a:rPr lang="en-US" dirty="0"/>
              <a:t>encourage aerobic component </a:t>
            </a:r>
          </a:p>
          <a:p>
            <a:pPr lvl="1">
              <a:spcBef>
                <a:spcPts val="800"/>
              </a:spcBef>
            </a:pPr>
            <a:r>
              <a:rPr lang="en-US" dirty="0"/>
              <a:t>consider formal physical therapy for focal difficulties</a:t>
            </a:r>
          </a:p>
          <a:p>
            <a:pPr>
              <a:spcBef>
                <a:spcPts val="800"/>
              </a:spcBef>
            </a:pPr>
            <a:r>
              <a:rPr lang="en-US" dirty="0"/>
              <a:t>Sleep hygiene (aim for 7 hours/night of sleep)</a:t>
            </a:r>
          </a:p>
          <a:p>
            <a:pPr>
              <a:spcBef>
                <a:spcPts val="800"/>
              </a:spcBef>
            </a:pPr>
            <a:r>
              <a:rPr lang="en-US" dirty="0"/>
              <a:t>Stress (mental/emotional) reduction</a:t>
            </a:r>
          </a:p>
          <a:p>
            <a:pPr lvl="1">
              <a:spcBef>
                <a:spcPts val="800"/>
              </a:spcBef>
            </a:pPr>
            <a:r>
              <a:rPr lang="en-US" dirty="0"/>
              <a:t>encourage use of relaxation training program</a:t>
            </a:r>
          </a:p>
          <a:p>
            <a:pPr>
              <a:spcBef>
                <a:spcPts val="800"/>
              </a:spcBef>
            </a:pPr>
            <a:r>
              <a:rPr lang="en-US" dirty="0"/>
              <a:t>Nutrition (aim wt. control and healthy choices)</a:t>
            </a:r>
          </a:p>
          <a:p>
            <a:pPr>
              <a:spcBef>
                <a:spcPts val="800"/>
              </a:spcBef>
            </a:pPr>
            <a:r>
              <a:rPr lang="en-US" dirty="0"/>
              <a:t>EtOH, tobacco and illicit substance use</a:t>
            </a:r>
          </a:p>
          <a:p>
            <a:pPr>
              <a:spcBef>
                <a:spcPts val="800"/>
              </a:spcBef>
            </a:pPr>
            <a:r>
              <a:rPr lang="en-US" dirty="0"/>
              <a:t>Social interaction &amp; cognitively active leisure pursuits</a:t>
            </a:r>
          </a:p>
          <a:p>
            <a:pPr>
              <a:spcBef>
                <a:spcPts val="800"/>
              </a:spcBef>
            </a:pPr>
            <a:r>
              <a:rPr lang="en-US" dirty="0">
                <a:solidFill>
                  <a:srgbClr val="0070C0"/>
                </a:solidFill>
              </a:rPr>
              <a:t>Role of Medications; discuss options and why you are advising for or against </a:t>
            </a:r>
          </a:p>
          <a:p>
            <a:pPr lvl="1">
              <a:spcBef>
                <a:spcPts val="800"/>
              </a:spcBef>
            </a:pPr>
            <a:r>
              <a:rPr lang="en-US" dirty="0">
                <a:solidFill>
                  <a:srgbClr val="0070C0"/>
                </a:solidFill>
              </a:rPr>
              <a:t>When using: Counsel on goals, when to take, what good and bad may result; at f/u confirm usage</a:t>
            </a:r>
          </a:p>
          <a:p>
            <a:pPr>
              <a:spcBef>
                <a:spcPts val="800"/>
              </a:spcBef>
            </a:pPr>
            <a:r>
              <a:rPr lang="en-US" dirty="0">
                <a:solidFill>
                  <a:srgbClr val="0070C0"/>
                </a:solidFill>
              </a:rPr>
              <a:t>Cognitive &amp; Communication compensatory strategies</a:t>
            </a:r>
          </a:p>
          <a:p>
            <a:pPr>
              <a:spcBef>
                <a:spcPts val="800"/>
              </a:spcBef>
            </a:pPr>
            <a:r>
              <a:rPr lang="en-US" dirty="0">
                <a:solidFill>
                  <a:srgbClr val="0070C0"/>
                </a:solidFill>
              </a:rPr>
              <a:t>Address misattribution to mTBI?</a:t>
            </a:r>
          </a:p>
        </p:txBody>
      </p:sp>
      <p:sp>
        <p:nvSpPr>
          <p:cNvPr id="4" name="Slide Number Placeholder 3">
            <a:extLst>
              <a:ext uri="{FF2B5EF4-FFF2-40B4-BE49-F238E27FC236}">
                <a16:creationId xmlns:a16="http://schemas.microsoft.com/office/drawing/2014/main" id="{96AC9D38-22B0-49EC-A0CF-C3F7E7C9BFB9}"/>
              </a:ext>
            </a:extLst>
          </p:cNvPr>
          <p:cNvSpPr>
            <a:spLocks noGrp="1"/>
          </p:cNvSpPr>
          <p:nvPr>
            <p:ph type="sldNum" sz="quarter" idx="12"/>
          </p:nvPr>
        </p:nvSpPr>
        <p:spPr/>
        <p:txBody>
          <a:bodyPr/>
          <a:lstStyle/>
          <a:p>
            <a:fld id="{4475BAEC-E2D5-4F68-A525-98065435A546}" type="slidenum">
              <a:rPr lang="en-US" smtClean="0"/>
              <a:pPr/>
              <a:t>28</a:t>
            </a:fld>
            <a:endParaRPr lang="en-US"/>
          </a:p>
        </p:txBody>
      </p:sp>
      <p:pic>
        <p:nvPicPr>
          <p:cNvPr id="5" name="Picture 4">
            <a:extLst>
              <a:ext uri="{FF2B5EF4-FFF2-40B4-BE49-F238E27FC236}">
                <a16:creationId xmlns:a16="http://schemas.microsoft.com/office/drawing/2014/main" id="{108D2556-CD6F-4D18-B645-BAC9DF47C3ED}"/>
              </a:ext>
            </a:extLst>
          </p:cNvPr>
          <p:cNvPicPr>
            <a:picLocks noChangeAspect="1"/>
          </p:cNvPicPr>
          <p:nvPr/>
        </p:nvPicPr>
        <p:blipFill>
          <a:blip r:embed="rId3"/>
          <a:stretch>
            <a:fillRect/>
          </a:stretch>
        </p:blipFill>
        <p:spPr>
          <a:xfrm>
            <a:off x="8128000" y="600086"/>
            <a:ext cx="3814763" cy="3814763"/>
          </a:xfrm>
          <a:prstGeom prst="rect">
            <a:avLst/>
          </a:prstGeom>
        </p:spPr>
      </p:pic>
    </p:spTree>
    <p:extLst>
      <p:ext uri="{BB962C8B-B14F-4D97-AF65-F5344CB8AC3E}">
        <p14:creationId xmlns:p14="http://schemas.microsoft.com/office/powerpoint/2010/main" val="1046932325"/>
      </p:ext>
    </p:extLst>
  </p:cSld>
  <p:clrMapOvr>
    <a:masterClrMapping/>
  </p:clrMapOvr>
  <mc:AlternateContent xmlns:mc="http://schemas.openxmlformats.org/markup-compatibility/2006" xmlns:p14="http://schemas.microsoft.com/office/powerpoint/2010/main">
    <mc:Choice Requires="p14">
      <p:transition spd="slow" p14:dur="2000" advTm="117136"/>
    </mc:Choice>
    <mc:Fallback xmlns="">
      <p:transition spd="slow" advTm="11713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A9F8-6C86-41D4-AAAD-E31FF9643851}"/>
              </a:ext>
            </a:extLst>
          </p:cNvPr>
          <p:cNvSpPr>
            <a:spLocks noGrp="1"/>
          </p:cNvSpPr>
          <p:nvPr>
            <p:ph type="title"/>
          </p:nvPr>
        </p:nvSpPr>
        <p:spPr/>
        <p:txBody>
          <a:bodyPr>
            <a:normAutofit/>
          </a:bodyPr>
          <a:lstStyle/>
          <a:p>
            <a:r>
              <a:rPr lang="en-US" sz="3200" dirty="0"/>
              <a:t>Physical Exercise with Emphasis on Aerobics and Daily Movement</a:t>
            </a:r>
          </a:p>
        </p:txBody>
      </p:sp>
      <p:sp>
        <p:nvSpPr>
          <p:cNvPr id="3" name="Content Placeholder 2">
            <a:extLst>
              <a:ext uri="{FF2B5EF4-FFF2-40B4-BE49-F238E27FC236}">
                <a16:creationId xmlns:a16="http://schemas.microsoft.com/office/drawing/2014/main" id="{2F9F610B-0205-4E37-9D32-C0E8E46AED89}"/>
              </a:ext>
            </a:extLst>
          </p:cNvPr>
          <p:cNvSpPr>
            <a:spLocks noGrp="1"/>
          </p:cNvSpPr>
          <p:nvPr>
            <p:ph idx="1"/>
          </p:nvPr>
        </p:nvSpPr>
        <p:spPr/>
        <p:txBody>
          <a:bodyPr/>
          <a:lstStyle/>
          <a:p>
            <a:pPr marL="0" indent="0">
              <a:buNone/>
            </a:pPr>
            <a:r>
              <a:rPr lang="en-US" sz="2200" b="1" u="sng" dirty="0"/>
              <a:t>Aerobic (‘cardio’) Exercise Dosing Recommendations</a:t>
            </a:r>
          </a:p>
          <a:p>
            <a:r>
              <a:rPr lang="en-US" sz="2000" dirty="0"/>
              <a:t>≥150 minutes low-moderate intensity aerobic activity per week </a:t>
            </a:r>
          </a:p>
          <a:p>
            <a:r>
              <a:rPr lang="en-US" sz="2000" dirty="0"/>
              <a:t>OR ≥ 75 minutes high-intensity activity per week </a:t>
            </a:r>
          </a:p>
          <a:p>
            <a:r>
              <a:rPr lang="en-US" sz="2000" dirty="0"/>
              <a:t>OR equivalent combination</a:t>
            </a:r>
          </a:p>
          <a:p>
            <a:r>
              <a:rPr lang="en-US" sz="2000" dirty="0"/>
              <a:t>Caveat: There is no magic threshold</a:t>
            </a:r>
          </a:p>
          <a:p>
            <a:pPr lvl="1"/>
            <a:endParaRPr lang="en-US" dirty="0"/>
          </a:p>
          <a:p>
            <a:pPr marL="0" indent="0">
              <a:buNone/>
            </a:pPr>
            <a:r>
              <a:rPr lang="en-US" sz="2200" b="1" u="sng" dirty="0"/>
              <a:t>Advise to promote more movement during daily life activities</a:t>
            </a:r>
          </a:p>
          <a:p>
            <a:r>
              <a:rPr lang="en-US" sz="2000" dirty="0"/>
              <a:t>Take stairs instead of elevators</a:t>
            </a:r>
          </a:p>
          <a:p>
            <a:r>
              <a:rPr lang="en-US" sz="2000" dirty="0"/>
              <a:t>Skip the moving walk-way in airport</a:t>
            </a:r>
          </a:p>
          <a:p>
            <a:r>
              <a:rPr lang="en-US" sz="2000" dirty="0"/>
              <a:t>Park further from destination</a:t>
            </a:r>
          </a:p>
          <a:p>
            <a:r>
              <a:rPr lang="en-US" sz="2000" dirty="0"/>
              <a:t>Do gardening or yard-work yourself</a:t>
            </a:r>
          </a:p>
          <a:p>
            <a:r>
              <a:rPr lang="en-US" sz="2000" dirty="0"/>
              <a:t>Some may benefit from step tracker to set goals</a:t>
            </a:r>
          </a:p>
          <a:p>
            <a:endParaRPr lang="en-US" dirty="0"/>
          </a:p>
        </p:txBody>
      </p:sp>
      <p:sp>
        <p:nvSpPr>
          <p:cNvPr id="4" name="Slide Number Placeholder 3">
            <a:extLst>
              <a:ext uri="{FF2B5EF4-FFF2-40B4-BE49-F238E27FC236}">
                <a16:creationId xmlns:a16="http://schemas.microsoft.com/office/drawing/2014/main" id="{66F6A6E2-20BC-4B86-80AD-D6F92D328FB9}"/>
              </a:ext>
            </a:extLst>
          </p:cNvPr>
          <p:cNvSpPr>
            <a:spLocks noGrp="1"/>
          </p:cNvSpPr>
          <p:nvPr>
            <p:ph type="sldNum" sz="quarter" idx="12"/>
          </p:nvPr>
        </p:nvSpPr>
        <p:spPr/>
        <p:txBody>
          <a:bodyPr/>
          <a:lstStyle/>
          <a:p>
            <a:fld id="{4475BAEC-E2D5-4F68-A525-98065435A546}" type="slidenum">
              <a:rPr lang="en-US" smtClean="0"/>
              <a:pPr/>
              <a:t>29</a:t>
            </a:fld>
            <a:endParaRPr lang="en-US"/>
          </a:p>
        </p:txBody>
      </p:sp>
      <p:pic>
        <p:nvPicPr>
          <p:cNvPr id="5" name="Picture 4">
            <a:extLst>
              <a:ext uri="{FF2B5EF4-FFF2-40B4-BE49-F238E27FC236}">
                <a16:creationId xmlns:a16="http://schemas.microsoft.com/office/drawing/2014/main" id="{125B74DE-2DF3-4AED-950B-FA593F00FB35}"/>
              </a:ext>
            </a:extLst>
          </p:cNvPr>
          <p:cNvPicPr>
            <a:picLocks noChangeAspect="1"/>
          </p:cNvPicPr>
          <p:nvPr/>
        </p:nvPicPr>
        <p:blipFill>
          <a:blip r:embed="rId3"/>
          <a:stretch>
            <a:fillRect/>
          </a:stretch>
        </p:blipFill>
        <p:spPr>
          <a:xfrm>
            <a:off x="7495436" y="1858537"/>
            <a:ext cx="1642946" cy="1642946"/>
          </a:xfrm>
          <a:prstGeom prst="rect">
            <a:avLst/>
          </a:prstGeom>
        </p:spPr>
      </p:pic>
      <p:pic>
        <p:nvPicPr>
          <p:cNvPr id="6" name="Picture 5">
            <a:extLst>
              <a:ext uri="{FF2B5EF4-FFF2-40B4-BE49-F238E27FC236}">
                <a16:creationId xmlns:a16="http://schemas.microsoft.com/office/drawing/2014/main" id="{05A0B4FB-1CB8-4E22-8D01-3DA4905C52DB}"/>
              </a:ext>
            </a:extLst>
          </p:cNvPr>
          <p:cNvPicPr>
            <a:picLocks noChangeAspect="1"/>
          </p:cNvPicPr>
          <p:nvPr/>
        </p:nvPicPr>
        <p:blipFill>
          <a:blip r:embed="rId4"/>
          <a:stretch>
            <a:fillRect/>
          </a:stretch>
        </p:blipFill>
        <p:spPr>
          <a:xfrm>
            <a:off x="6324880" y="4553075"/>
            <a:ext cx="1357072" cy="1357072"/>
          </a:xfrm>
          <a:prstGeom prst="rect">
            <a:avLst/>
          </a:prstGeom>
        </p:spPr>
      </p:pic>
    </p:spTree>
    <p:extLst>
      <p:ext uri="{BB962C8B-B14F-4D97-AF65-F5344CB8AC3E}">
        <p14:creationId xmlns:p14="http://schemas.microsoft.com/office/powerpoint/2010/main" val="73753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F9B29C-9631-428C-BC95-8D6ABA47A95D}"/>
              </a:ext>
            </a:extLst>
          </p:cNvPr>
          <p:cNvPicPr>
            <a:picLocks noChangeAspect="1"/>
          </p:cNvPicPr>
          <p:nvPr/>
        </p:nvPicPr>
        <p:blipFill>
          <a:blip r:embed="rId3"/>
          <a:stretch>
            <a:fillRect/>
          </a:stretch>
        </p:blipFill>
        <p:spPr>
          <a:xfrm>
            <a:off x="8860805" y="406669"/>
            <a:ext cx="1428750" cy="1428750"/>
          </a:xfrm>
          <a:prstGeom prst="rect">
            <a:avLst/>
          </a:prstGeom>
        </p:spPr>
      </p:pic>
      <p:sp>
        <p:nvSpPr>
          <p:cNvPr id="3" name="Content Placeholder 2">
            <a:extLst>
              <a:ext uri="{FF2B5EF4-FFF2-40B4-BE49-F238E27FC236}">
                <a16:creationId xmlns:a16="http://schemas.microsoft.com/office/drawing/2014/main" id="{5A8BFA4C-6FFC-4547-8C6D-7E05C0C1D56D}"/>
              </a:ext>
            </a:extLst>
          </p:cNvPr>
          <p:cNvSpPr>
            <a:spLocks noGrp="1"/>
          </p:cNvSpPr>
          <p:nvPr>
            <p:ph idx="1"/>
          </p:nvPr>
        </p:nvSpPr>
        <p:spPr>
          <a:xfrm>
            <a:off x="492709" y="1728881"/>
            <a:ext cx="11206582" cy="4250267"/>
          </a:xfrm>
        </p:spPr>
        <p:txBody>
          <a:bodyPr/>
          <a:lstStyle/>
          <a:p>
            <a:pPr marL="0" indent="0">
              <a:buNone/>
            </a:pPr>
            <a:r>
              <a:rPr lang="en-US" b="1" dirty="0"/>
              <a:t>Background: </a:t>
            </a:r>
            <a:r>
              <a:rPr lang="en-US" dirty="0"/>
              <a:t>The CENC PLS established a multicenter cohort of combat-exposed SM/Vs who underwent comprehensive 360</a:t>
            </a:r>
            <a:r>
              <a:rPr lang="en-US" baseline="30000" dirty="0"/>
              <a:t>0</a:t>
            </a:r>
            <a:r>
              <a:rPr lang="en-US" dirty="0"/>
              <a:t> evaluation of brain and neurologic health and function. The LIMBIC-CENC PLS continues to expand and serially assess the cohort.</a:t>
            </a:r>
          </a:p>
          <a:p>
            <a:pPr marL="0" indent="0">
              <a:buNone/>
            </a:pPr>
            <a:endParaRPr lang="en-US" dirty="0">
              <a:solidFill>
                <a:schemeClr val="accent2">
                  <a:lumMod val="75000"/>
                </a:schemeClr>
              </a:solidFill>
            </a:endParaRPr>
          </a:p>
          <a:p>
            <a:pPr marL="0" indent="0">
              <a:buNone/>
            </a:pPr>
            <a:r>
              <a:rPr lang="en-US" b="1" dirty="0">
                <a:solidFill>
                  <a:schemeClr val="accent5"/>
                </a:solidFill>
              </a:rPr>
              <a:t>Overall Goal: </a:t>
            </a:r>
            <a:r>
              <a:rPr lang="en-US" dirty="0">
                <a:solidFill>
                  <a:schemeClr val="accent5"/>
                </a:solidFill>
              </a:rPr>
              <a:t>Answer critical questions about:</a:t>
            </a:r>
          </a:p>
          <a:p>
            <a:r>
              <a:rPr lang="en-US" dirty="0">
                <a:solidFill>
                  <a:schemeClr val="accent5"/>
                </a:solidFill>
              </a:rPr>
              <a:t>the long-term effects of mild traumatic brain injury (mTBI), including any evidence of neurodegeneration</a:t>
            </a:r>
          </a:p>
          <a:p>
            <a:r>
              <a:rPr lang="en-US" dirty="0">
                <a:solidFill>
                  <a:schemeClr val="accent5"/>
                </a:solidFill>
              </a:rPr>
              <a:t>the contribution of other factors on long-term post-deployment brain health</a:t>
            </a:r>
          </a:p>
        </p:txBody>
      </p:sp>
      <p:sp>
        <p:nvSpPr>
          <p:cNvPr id="5" name="Title 1"/>
          <p:cNvSpPr txBox="1">
            <a:spLocks/>
          </p:cNvSpPr>
          <p:nvPr/>
        </p:nvSpPr>
        <p:spPr>
          <a:xfrm>
            <a:off x="682236" y="695545"/>
            <a:ext cx="10369048" cy="850999"/>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000" kern="1200" spc="-1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alibri" pitchFamily="34"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100" normalizeH="0" baseline="0" noProof="0" dirty="0">
                <a:ln>
                  <a:noFill/>
                </a:ln>
                <a:solidFill>
                  <a:prstClr val="black"/>
                </a:solidFill>
                <a:effectLst/>
                <a:uLnTx/>
                <a:uFillTx/>
                <a:latin typeface="Calibri"/>
                <a:ea typeface="MS PGothic" pitchFamily="34" charset="-128"/>
              </a:rPr>
              <a:t>Purpose of LIMBIC PLS</a:t>
            </a:r>
            <a:endParaRPr kumimoji="0" lang="en-US" sz="4800" b="0" i="0" u="none" strike="noStrike" kern="1200" cap="none" spc="-100" normalizeH="0" baseline="0" noProof="0" dirty="0">
              <a:ln>
                <a:noFill/>
              </a:ln>
              <a:solidFill>
                <a:prstClr val="black"/>
              </a:solidFill>
              <a:effectLst/>
              <a:uLnTx/>
              <a:uFillTx/>
              <a:latin typeface="Calibri"/>
              <a:ea typeface="ＭＳ Ｐゴシック" charset="0"/>
            </a:endParaRPr>
          </a:p>
        </p:txBody>
      </p:sp>
      <p:sp>
        <p:nvSpPr>
          <p:cNvPr id="2" name="Rectangle 1">
            <a:extLst>
              <a:ext uri="{FF2B5EF4-FFF2-40B4-BE49-F238E27FC236}">
                <a16:creationId xmlns:a16="http://schemas.microsoft.com/office/drawing/2014/main" id="{294E97F4-83AB-43B2-8A0D-698627CCAA97}"/>
              </a:ext>
            </a:extLst>
          </p:cNvPr>
          <p:cNvSpPr/>
          <p:nvPr/>
        </p:nvSpPr>
        <p:spPr>
          <a:xfrm>
            <a:off x="1257321" y="5261005"/>
            <a:ext cx="87359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A1F28">
                    <a:lumMod val="75000"/>
                  </a:srgbClr>
                </a:solidFill>
                <a:effectLst/>
                <a:uLnTx/>
                <a:uFillTx/>
                <a:latin typeface="Calibri"/>
                <a:ea typeface="MS PGothic" pitchFamily="34" charset="-128"/>
                <a:cs typeface="+mn-cs"/>
              </a:rPr>
              <a:t>that will lead to </a:t>
            </a:r>
            <a:r>
              <a:rPr kumimoji="0" lang="en-US" sz="2400" b="1" i="0" u="none" strike="noStrike" kern="1200" cap="none" spc="0" normalizeH="0" baseline="0" noProof="0" dirty="0">
                <a:ln>
                  <a:noFill/>
                </a:ln>
                <a:solidFill>
                  <a:srgbClr val="DA1F28">
                    <a:lumMod val="75000"/>
                  </a:srgbClr>
                </a:solidFill>
                <a:effectLst/>
                <a:uLnTx/>
                <a:uFillTx/>
                <a:latin typeface="Calibri"/>
                <a:ea typeface="MS PGothic" pitchFamily="34" charset="-128"/>
                <a:cs typeface="+mn-cs"/>
              </a:rPr>
              <a:t>improved patient care and life outcomes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319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6C46-EBA6-4DFD-AB3B-CDB9B91716A9}"/>
              </a:ext>
            </a:extLst>
          </p:cNvPr>
          <p:cNvSpPr>
            <a:spLocks noGrp="1"/>
          </p:cNvSpPr>
          <p:nvPr>
            <p:ph type="title"/>
          </p:nvPr>
        </p:nvSpPr>
        <p:spPr/>
        <p:txBody>
          <a:bodyPr/>
          <a:lstStyle/>
          <a:p>
            <a:r>
              <a:rPr lang="en-US" dirty="0"/>
              <a:t>Addressing mTBI related Misattribution</a:t>
            </a:r>
          </a:p>
        </p:txBody>
      </p:sp>
      <p:sp>
        <p:nvSpPr>
          <p:cNvPr id="3" name="Content Placeholder 2">
            <a:extLst>
              <a:ext uri="{FF2B5EF4-FFF2-40B4-BE49-F238E27FC236}">
                <a16:creationId xmlns:a16="http://schemas.microsoft.com/office/drawing/2014/main" id="{B869FE6A-C809-4C35-A929-C4E304C70A96}"/>
              </a:ext>
            </a:extLst>
          </p:cNvPr>
          <p:cNvSpPr>
            <a:spLocks noGrp="1"/>
          </p:cNvSpPr>
          <p:nvPr>
            <p:ph idx="1"/>
          </p:nvPr>
        </p:nvSpPr>
        <p:spPr>
          <a:xfrm>
            <a:off x="460597" y="1519451"/>
            <a:ext cx="8778937" cy="4876800"/>
          </a:xfrm>
        </p:spPr>
        <p:txBody>
          <a:bodyPr/>
          <a:lstStyle/>
          <a:p>
            <a:r>
              <a:rPr lang="en-US" dirty="0"/>
              <a:t>Beliefs, attributions and expectations </a:t>
            </a:r>
            <a:r>
              <a:rPr lang="en-US" b="1" dirty="0"/>
              <a:t>may adversely impact outcomes</a:t>
            </a:r>
            <a:r>
              <a:rPr lang="en-US" dirty="0"/>
              <a:t> (</a:t>
            </a:r>
            <a:r>
              <a:rPr lang="en-US" dirty="0" err="1"/>
              <a:t>Ozen</a:t>
            </a:r>
            <a:r>
              <a:rPr lang="en-US" dirty="0"/>
              <a:t> &amp; Fernandes, 2011). </a:t>
            </a:r>
          </a:p>
          <a:p>
            <a:r>
              <a:rPr lang="en-US" b="1" dirty="0"/>
              <a:t>Contributors of Misattribution </a:t>
            </a:r>
            <a:r>
              <a:rPr lang="en-US" dirty="0"/>
              <a:t>include:</a:t>
            </a:r>
          </a:p>
          <a:p>
            <a:pPr lvl="1"/>
            <a:r>
              <a:rPr lang="en-US" dirty="0"/>
              <a:t>Proliferation of info in media on negative consequences of concussion(s)</a:t>
            </a:r>
          </a:p>
          <a:p>
            <a:pPr lvl="1"/>
            <a:r>
              <a:rPr lang="en-US" dirty="0"/>
              <a:t>Secondary gain (e.g. litigation, disability compensation)</a:t>
            </a:r>
          </a:p>
          <a:p>
            <a:pPr lvl="1"/>
            <a:r>
              <a:rPr lang="en-US" dirty="0"/>
              <a:t>Personality factors and ‘Good-Old Days’ syndrome</a:t>
            </a:r>
          </a:p>
          <a:p>
            <a:r>
              <a:rPr lang="en-US" b="1" dirty="0"/>
              <a:t>Attributional styles are mutable </a:t>
            </a:r>
            <a:r>
              <a:rPr lang="en-US" dirty="0"/>
              <a:t>and can be successfully addressed (Peters et al., 2011) </a:t>
            </a:r>
          </a:p>
          <a:p>
            <a:r>
              <a:rPr lang="en-US" b="1" dirty="0"/>
              <a:t>Traditional model of assess and feedback is often ineffective in individuals with tightly held beliefs/attributions about concussion</a:t>
            </a:r>
          </a:p>
          <a:p>
            <a:r>
              <a:rPr lang="en-US" b="1" dirty="0"/>
              <a:t>Cross-disciplinary, behavioral approaches </a:t>
            </a:r>
            <a:r>
              <a:rPr lang="en-US" dirty="0"/>
              <a:t>that draw upon elements of treatment for other chronic conditions </a:t>
            </a:r>
            <a:r>
              <a:rPr lang="en-US" b="1" dirty="0"/>
              <a:t>might be needed </a:t>
            </a:r>
            <a:r>
              <a:rPr lang="en-US" dirty="0"/>
              <a:t>(Belanger et al., 2020)</a:t>
            </a:r>
          </a:p>
        </p:txBody>
      </p:sp>
      <p:pic>
        <p:nvPicPr>
          <p:cNvPr id="4" name="Picture 3">
            <a:extLst>
              <a:ext uri="{FF2B5EF4-FFF2-40B4-BE49-F238E27FC236}">
                <a16:creationId xmlns:a16="http://schemas.microsoft.com/office/drawing/2014/main" id="{CB0E114E-C398-4225-9513-710B50492BCE}"/>
              </a:ext>
            </a:extLst>
          </p:cNvPr>
          <p:cNvPicPr>
            <a:picLocks noChangeAspect="1"/>
          </p:cNvPicPr>
          <p:nvPr/>
        </p:nvPicPr>
        <p:blipFill>
          <a:blip r:embed="rId3"/>
          <a:stretch>
            <a:fillRect/>
          </a:stretch>
        </p:blipFill>
        <p:spPr>
          <a:xfrm>
            <a:off x="9335069" y="848164"/>
            <a:ext cx="2694340" cy="2074641"/>
          </a:xfrm>
          <a:prstGeom prst="rect">
            <a:avLst/>
          </a:prstGeom>
        </p:spPr>
      </p:pic>
    </p:spTree>
    <p:extLst>
      <p:ext uri="{BB962C8B-B14F-4D97-AF65-F5344CB8AC3E}">
        <p14:creationId xmlns:p14="http://schemas.microsoft.com/office/powerpoint/2010/main" val="3726555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22E3-07C2-4140-AD53-92BC7C3FE9FD}"/>
              </a:ext>
            </a:extLst>
          </p:cNvPr>
          <p:cNvSpPr>
            <a:spLocks noGrp="1"/>
          </p:cNvSpPr>
          <p:nvPr>
            <p:ph type="title"/>
          </p:nvPr>
        </p:nvSpPr>
        <p:spPr>
          <a:xfrm>
            <a:off x="815776" y="114062"/>
            <a:ext cx="9950851" cy="1600439"/>
          </a:xfrm>
        </p:spPr>
        <p:txBody>
          <a:bodyPr/>
          <a:lstStyle/>
          <a:p>
            <a:r>
              <a:rPr lang="en-US" dirty="0"/>
              <a:t>Cognitive Compensatory Strategies</a:t>
            </a:r>
          </a:p>
        </p:txBody>
      </p:sp>
      <p:sp>
        <p:nvSpPr>
          <p:cNvPr id="3" name="Content Placeholder 2">
            <a:extLst>
              <a:ext uri="{FF2B5EF4-FFF2-40B4-BE49-F238E27FC236}">
                <a16:creationId xmlns:a16="http://schemas.microsoft.com/office/drawing/2014/main" id="{36DF1385-1645-4C05-ADE6-9E34FE295CEA}"/>
              </a:ext>
            </a:extLst>
          </p:cNvPr>
          <p:cNvSpPr>
            <a:spLocks noGrp="1"/>
          </p:cNvSpPr>
          <p:nvPr>
            <p:ph idx="1"/>
          </p:nvPr>
        </p:nvSpPr>
        <p:spPr>
          <a:xfrm>
            <a:off x="304800" y="1524000"/>
            <a:ext cx="5791200" cy="4876800"/>
          </a:xfrm>
        </p:spPr>
        <p:txBody>
          <a:bodyPr>
            <a:normAutofit/>
          </a:bodyPr>
          <a:lstStyle/>
          <a:p>
            <a:pPr marL="0" indent="0">
              <a:buNone/>
            </a:pPr>
            <a:r>
              <a:rPr lang="en-US" sz="2200" b="1" u="sng" dirty="0"/>
              <a:t>Memory Problems</a:t>
            </a:r>
            <a:endParaRPr lang="en-US" sz="2200" b="1" dirty="0"/>
          </a:p>
          <a:p>
            <a:pPr lvl="0"/>
            <a:r>
              <a:rPr lang="en-US" sz="2000" dirty="0"/>
              <a:t>Maintain a schedule and routine</a:t>
            </a:r>
          </a:p>
          <a:p>
            <a:pPr lvl="1"/>
            <a:r>
              <a:rPr lang="en-US" sz="1600" dirty="0"/>
              <a:t>Unless PRN, take meds at same time(s) of day every day.</a:t>
            </a:r>
          </a:p>
          <a:p>
            <a:pPr lvl="1"/>
            <a:r>
              <a:rPr lang="en-US" sz="1600" dirty="0"/>
              <a:t>Make a ‘to do’ list every night and review every morning.</a:t>
            </a:r>
          </a:p>
          <a:p>
            <a:pPr lvl="1"/>
            <a:r>
              <a:rPr lang="en-US" sz="1600" dirty="0"/>
              <a:t>Keep commonly-used important items in consistent spot.</a:t>
            </a:r>
          </a:p>
          <a:p>
            <a:pPr lvl="1"/>
            <a:r>
              <a:rPr lang="en-US" sz="1600" dirty="0"/>
              <a:t>Place a large display where you often see it to keep important information such as appointments.</a:t>
            </a:r>
          </a:p>
          <a:p>
            <a:pPr marL="274630" lvl="1" indent="0">
              <a:buNone/>
            </a:pPr>
            <a:endParaRPr lang="en-US" sz="1600" dirty="0"/>
          </a:p>
          <a:p>
            <a:pPr lvl="0"/>
            <a:r>
              <a:rPr lang="en-US" sz="2000" dirty="0"/>
              <a:t>Use proven strategies to aid memory and avoid confusion or mistakes</a:t>
            </a:r>
          </a:p>
          <a:p>
            <a:pPr lvl="1"/>
            <a:r>
              <a:rPr lang="en-US" sz="1600" dirty="0"/>
              <a:t>Allow time for memory consolidation after learning new info</a:t>
            </a:r>
          </a:p>
          <a:p>
            <a:pPr lvl="1"/>
            <a:r>
              <a:rPr lang="en-US" sz="1600" dirty="0"/>
              <a:t>Keep info simple and repeat it to yourself frequently.</a:t>
            </a:r>
          </a:p>
          <a:p>
            <a:pPr lvl="1"/>
            <a:r>
              <a:rPr lang="en-US" sz="1600" dirty="0"/>
              <a:t>Use repeat back method for verifying verbal communication</a:t>
            </a:r>
          </a:p>
          <a:p>
            <a:pPr lvl="1"/>
            <a:r>
              <a:rPr lang="en-US" sz="1600" dirty="0"/>
              <a:t>Break activities in the simple steps </a:t>
            </a:r>
          </a:p>
          <a:p>
            <a:pPr lvl="1"/>
            <a:r>
              <a:rPr lang="en-US" sz="1600" dirty="0"/>
              <a:t>Always check written work in the same order such as left to right, up and down</a:t>
            </a:r>
          </a:p>
          <a:p>
            <a:endParaRPr lang="en-US" dirty="0"/>
          </a:p>
        </p:txBody>
      </p:sp>
      <p:sp>
        <p:nvSpPr>
          <p:cNvPr id="4" name="Content Placeholder 2">
            <a:extLst>
              <a:ext uri="{FF2B5EF4-FFF2-40B4-BE49-F238E27FC236}">
                <a16:creationId xmlns:a16="http://schemas.microsoft.com/office/drawing/2014/main" id="{051AA620-3DE1-4C51-B44B-3B0174E88D9B}"/>
              </a:ext>
            </a:extLst>
          </p:cNvPr>
          <p:cNvSpPr txBox="1">
            <a:spLocks/>
          </p:cNvSpPr>
          <p:nvPr/>
        </p:nvSpPr>
        <p:spPr bwMode="auto">
          <a:xfrm>
            <a:off x="6400800" y="1608222"/>
            <a:ext cx="5791200" cy="3535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S PGothic" pitchFamily="34" charset="-128"/>
                <a:cs typeface="ＭＳ Ｐゴシック" charset="0"/>
              </a:defRPr>
            </a:lvl1pPr>
            <a:lvl2pPr marL="457200" indent="-182563" algn="l" rtl="0" eaLnBrk="0" fontAlgn="base" hangingPunct="0">
              <a:spcBef>
                <a:spcPct val="20000"/>
              </a:spcBef>
              <a:spcAft>
                <a:spcPct val="0"/>
              </a:spcAft>
              <a:buClr>
                <a:srgbClr val="003E71"/>
              </a:buClr>
              <a:buSzPct val="85000"/>
              <a:buFont typeface="Arial" pitchFamily="34" charset="0"/>
              <a:buChar char="•"/>
              <a:defRPr sz="2000" kern="1200">
                <a:solidFill>
                  <a:schemeClr val="tx1"/>
                </a:solidFill>
                <a:latin typeface="+mn-lt"/>
                <a:ea typeface="MS PGothic" pitchFamily="34" charset="-128"/>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S PGothic" pitchFamily="34" charset="-128"/>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S PGothic" pitchFamily="34" charset="-128"/>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S PGothic"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200" b="1" u="sng" dirty="0"/>
              <a:t>Attention and Concentration Problems</a:t>
            </a:r>
            <a:endParaRPr lang="en-US" sz="2200" b="1" dirty="0"/>
          </a:p>
          <a:p>
            <a:r>
              <a:rPr lang="en-US" sz="2000" dirty="0"/>
              <a:t>Avoid multitasking</a:t>
            </a:r>
          </a:p>
          <a:p>
            <a:r>
              <a:rPr lang="en-US" sz="2000" dirty="0"/>
              <a:t>When pausing from task, write down what was done and what still remained</a:t>
            </a:r>
          </a:p>
          <a:p>
            <a:r>
              <a:rPr lang="en-US" sz="2000" dirty="0"/>
              <a:t>Use self-coaching techniques such as talking yourself through a task.</a:t>
            </a:r>
          </a:p>
          <a:p>
            <a:r>
              <a:rPr lang="en-US" sz="2000" dirty="0"/>
              <a:t>Consistently check over your work very carefully.  </a:t>
            </a:r>
          </a:p>
          <a:p>
            <a:r>
              <a:rPr lang="en-US" sz="2000" dirty="0"/>
              <a:t>Schedule frequent breaks during the day.</a:t>
            </a:r>
          </a:p>
          <a:p>
            <a:r>
              <a:rPr lang="en-US" sz="2000" dirty="0"/>
              <a:t>Try to avoid interruptions.  </a:t>
            </a:r>
          </a:p>
          <a:p>
            <a:endParaRPr lang="en-US" dirty="0"/>
          </a:p>
        </p:txBody>
      </p:sp>
    </p:spTree>
    <p:extLst>
      <p:ext uri="{BB962C8B-B14F-4D97-AF65-F5344CB8AC3E}">
        <p14:creationId xmlns:p14="http://schemas.microsoft.com/office/powerpoint/2010/main" val="343188925"/>
      </p:ext>
    </p:extLst>
  </p:cSld>
  <p:clrMapOvr>
    <a:masterClrMapping/>
  </p:clrMapOvr>
  <mc:AlternateContent xmlns:mc="http://schemas.openxmlformats.org/markup-compatibility/2006" xmlns:p14="http://schemas.microsoft.com/office/powerpoint/2010/main">
    <mc:Choice Requires="p14">
      <p:transition spd="slow" p14:dur="2000" advTm="33551"/>
    </mc:Choice>
    <mc:Fallback xmlns="">
      <p:transition spd="slow" advTm="3355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010E-893E-4CA8-9668-00AC0323176A}"/>
              </a:ext>
            </a:extLst>
          </p:cNvPr>
          <p:cNvSpPr>
            <a:spLocks noGrp="1"/>
          </p:cNvSpPr>
          <p:nvPr>
            <p:ph type="title"/>
          </p:nvPr>
        </p:nvSpPr>
        <p:spPr>
          <a:xfrm>
            <a:off x="1583424" y="227521"/>
            <a:ext cx="8126795" cy="861775"/>
          </a:xfrm>
        </p:spPr>
        <p:txBody>
          <a:bodyPr/>
          <a:lstStyle/>
          <a:p>
            <a:r>
              <a:rPr lang="en-US" dirty="0"/>
              <a:t>Cognitive Rehabilitation</a:t>
            </a:r>
          </a:p>
        </p:txBody>
      </p:sp>
      <p:sp>
        <p:nvSpPr>
          <p:cNvPr id="3" name="Content Placeholder 2">
            <a:extLst>
              <a:ext uri="{FF2B5EF4-FFF2-40B4-BE49-F238E27FC236}">
                <a16:creationId xmlns:a16="http://schemas.microsoft.com/office/drawing/2014/main" id="{2C6E9531-D7F3-4963-9ECA-2AB525A46EA7}"/>
              </a:ext>
            </a:extLst>
          </p:cNvPr>
          <p:cNvSpPr>
            <a:spLocks noGrp="1"/>
          </p:cNvSpPr>
          <p:nvPr>
            <p:ph idx="1"/>
          </p:nvPr>
        </p:nvSpPr>
        <p:spPr>
          <a:xfrm>
            <a:off x="708436" y="1290397"/>
            <a:ext cx="9876771" cy="3310937"/>
          </a:xfrm>
        </p:spPr>
        <p:txBody>
          <a:bodyPr/>
          <a:lstStyle/>
          <a:p>
            <a:r>
              <a:rPr lang="en-US" sz="3200" dirty="0"/>
              <a:t>Standard TBI cognitive rehab </a:t>
            </a:r>
          </a:p>
          <a:p>
            <a:pPr lvl="1"/>
            <a:r>
              <a:rPr lang="en-US" sz="2667" dirty="0"/>
              <a:t>Typically with SLP</a:t>
            </a:r>
          </a:p>
          <a:p>
            <a:pPr lvl="1"/>
            <a:r>
              <a:rPr lang="en-US" sz="2667" dirty="0"/>
              <a:t>Compensatory strategy training to integrate into daily life</a:t>
            </a:r>
          </a:p>
          <a:p>
            <a:pPr lvl="1"/>
            <a:r>
              <a:rPr lang="en-US" sz="2667" dirty="0"/>
              <a:t>Other individualized psychoeducation</a:t>
            </a:r>
          </a:p>
          <a:p>
            <a:pPr lvl="1"/>
            <a:r>
              <a:rPr lang="en-US" sz="2667" dirty="0"/>
              <a:t>Remediation training to improve executive function, memory, attention, and verbal fluency</a:t>
            </a:r>
          </a:p>
          <a:p>
            <a:r>
              <a:rPr lang="en-US" sz="3200" dirty="0"/>
              <a:t>Patients with comorbid PTSD</a:t>
            </a:r>
          </a:p>
          <a:p>
            <a:pPr lvl="1"/>
            <a:r>
              <a:rPr lang="en-US" sz="2667" dirty="0"/>
              <a:t>Also need Cognitive Behavioral therapy (CBT) and psychoeducation with psychotherapist</a:t>
            </a:r>
          </a:p>
          <a:p>
            <a:pPr lvl="1"/>
            <a:r>
              <a:rPr lang="en-US" sz="2667" dirty="0"/>
              <a:t>Could be integrated with TBI cognitive rehab</a:t>
            </a:r>
          </a:p>
          <a:p>
            <a:endParaRPr lang="en-US" dirty="0"/>
          </a:p>
        </p:txBody>
      </p:sp>
      <p:pic>
        <p:nvPicPr>
          <p:cNvPr id="4" name="Picture 3">
            <a:extLst>
              <a:ext uri="{FF2B5EF4-FFF2-40B4-BE49-F238E27FC236}">
                <a16:creationId xmlns:a16="http://schemas.microsoft.com/office/drawing/2014/main" id="{507D3C3F-2993-42F2-AA26-32437F19770B}"/>
              </a:ext>
            </a:extLst>
          </p:cNvPr>
          <p:cNvPicPr>
            <a:picLocks noChangeAspect="1"/>
          </p:cNvPicPr>
          <p:nvPr/>
        </p:nvPicPr>
        <p:blipFill>
          <a:blip r:embed="rId2"/>
          <a:stretch>
            <a:fillRect/>
          </a:stretch>
        </p:blipFill>
        <p:spPr>
          <a:xfrm>
            <a:off x="9026551" y="418859"/>
            <a:ext cx="3053914" cy="2032241"/>
          </a:xfrm>
          <a:prstGeom prst="rect">
            <a:avLst/>
          </a:prstGeom>
        </p:spPr>
      </p:pic>
    </p:spTree>
    <p:extLst>
      <p:ext uri="{BB962C8B-B14F-4D97-AF65-F5344CB8AC3E}">
        <p14:creationId xmlns:p14="http://schemas.microsoft.com/office/powerpoint/2010/main" val="1483076602"/>
      </p:ext>
    </p:extLst>
  </p:cSld>
  <p:clrMapOvr>
    <a:masterClrMapping/>
  </p:clrMapOvr>
  <mc:AlternateContent xmlns:mc="http://schemas.openxmlformats.org/markup-compatibility/2006" xmlns:p14="http://schemas.microsoft.com/office/powerpoint/2010/main">
    <mc:Choice Requires="p14">
      <p:transition spd="slow" p14:dur="2000" advTm="60532"/>
    </mc:Choice>
    <mc:Fallback xmlns="">
      <p:transition spd="slow" advTm="6053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08C9-8B6A-411C-B0F7-AA43FD729A16}"/>
              </a:ext>
            </a:extLst>
          </p:cNvPr>
          <p:cNvSpPr>
            <a:spLocks noGrp="1"/>
          </p:cNvSpPr>
          <p:nvPr>
            <p:ph type="title"/>
          </p:nvPr>
        </p:nvSpPr>
        <p:spPr>
          <a:xfrm>
            <a:off x="609600" y="1323508"/>
            <a:ext cx="10972800" cy="990600"/>
          </a:xfrm>
        </p:spPr>
        <p:txBody>
          <a:bodyPr>
            <a:normAutofit fontScale="90000"/>
          </a:bodyPr>
          <a:lstStyle/>
          <a:p>
            <a:r>
              <a:rPr lang="en-US" sz="3100" dirty="0"/>
              <a:t>Poll Question #1</a:t>
            </a:r>
            <a:br>
              <a:rPr lang="en-US" sz="3100" dirty="0"/>
            </a:br>
            <a:br>
              <a:rPr lang="en-US" dirty="0"/>
            </a:br>
            <a:r>
              <a:rPr lang="en-US" dirty="0"/>
              <a:t>Which is required for eligibility into the LIMBIC-CENC Multicenter Prospective Longitudinal study (PLS) ? </a:t>
            </a:r>
            <a:br>
              <a:rPr lang="en-US" dirty="0"/>
            </a:br>
            <a:r>
              <a:rPr lang="en-US" dirty="0"/>
              <a:t>[choose the best answer]</a:t>
            </a:r>
          </a:p>
        </p:txBody>
      </p:sp>
      <p:sp>
        <p:nvSpPr>
          <p:cNvPr id="3" name="Content Placeholder 2">
            <a:extLst>
              <a:ext uri="{FF2B5EF4-FFF2-40B4-BE49-F238E27FC236}">
                <a16:creationId xmlns:a16="http://schemas.microsoft.com/office/drawing/2014/main" id="{008ECDE0-9119-47F2-9505-1D332FE9D860}"/>
              </a:ext>
            </a:extLst>
          </p:cNvPr>
          <p:cNvSpPr>
            <a:spLocks noGrp="1"/>
          </p:cNvSpPr>
          <p:nvPr>
            <p:ph idx="1"/>
          </p:nvPr>
        </p:nvSpPr>
        <p:spPr>
          <a:xfrm>
            <a:off x="609600" y="3017637"/>
            <a:ext cx="10972800" cy="3191838"/>
          </a:xfrm>
        </p:spPr>
        <p:txBody>
          <a:bodyPr/>
          <a:lstStyle/>
          <a:p>
            <a:endParaRPr lang="en-US" dirty="0"/>
          </a:p>
          <a:p>
            <a:pPr marL="457200" indent="-457200">
              <a:buFont typeface="+mj-lt"/>
              <a:buAutoNum type="alphaUcPeriod"/>
            </a:pPr>
            <a:r>
              <a:rPr lang="en-US" dirty="0"/>
              <a:t>Combat Exposure</a:t>
            </a:r>
          </a:p>
          <a:p>
            <a:pPr marL="457200" indent="-457200">
              <a:buFont typeface="+mj-lt"/>
              <a:buAutoNum type="alphaUcPeriod"/>
            </a:pPr>
            <a:r>
              <a:rPr lang="en-US" dirty="0"/>
              <a:t>Mild Traumatic Brain Injury</a:t>
            </a:r>
          </a:p>
          <a:p>
            <a:pPr marL="457200" indent="-457200">
              <a:buFont typeface="+mj-lt"/>
              <a:buAutoNum type="alphaUcPeriod"/>
            </a:pPr>
            <a:r>
              <a:rPr lang="en-US" dirty="0"/>
              <a:t>Cognitive impairment</a:t>
            </a:r>
          </a:p>
          <a:p>
            <a:pPr marL="457200" indent="-457200">
              <a:buFont typeface="+mj-lt"/>
              <a:buAutoNum type="alphaUcPeriod"/>
            </a:pPr>
            <a:r>
              <a:rPr lang="en-US" dirty="0"/>
              <a:t>Absence of PTSD</a:t>
            </a:r>
          </a:p>
          <a:p>
            <a:endParaRPr lang="en-US" dirty="0"/>
          </a:p>
        </p:txBody>
      </p:sp>
      <p:pic>
        <p:nvPicPr>
          <p:cNvPr id="5" name="Picture 4">
            <a:extLst>
              <a:ext uri="{FF2B5EF4-FFF2-40B4-BE49-F238E27FC236}">
                <a16:creationId xmlns:a16="http://schemas.microsoft.com/office/drawing/2014/main" id="{E79BA3A9-5CCA-44E3-8ED5-661CF245A424}"/>
              </a:ext>
            </a:extLst>
          </p:cNvPr>
          <p:cNvPicPr>
            <a:picLocks noChangeAspect="1"/>
          </p:cNvPicPr>
          <p:nvPr/>
        </p:nvPicPr>
        <p:blipFill>
          <a:blip r:embed="rId2"/>
          <a:stretch>
            <a:fillRect/>
          </a:stretch>
        </p:blipFill>
        <p:spPr>
          <a:xfrm>
            <a:off x="5921298" y="2979094"/>
            <a:ext cx="1947745" cy="3129597"/>
          </a:xfrm>
          <a:prstGeom prst="rect">
            <a:avLst/>
          </a:prstGeom>
        </p:spPr>
      </p:pic>
    </p:spTree>
    <p:extLst>
      <p:ext uri="{BB962C8B-B14F-4D97-AF65-F5344CB8AC3E}">
        <p14:creationId xmlns:p14="http://schemas.microsoft.com/office/powerpoint/2010/main" val="297736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08C9-8B6A-411C-B0F7-AA43FD729A16}"/>
              </a:ext>
            </a:extLst>
          </p:cNvPr>
          <p:cNvSpPr>
            <a:spLocks noGrp="1"/>
          </p:cNvSpPr>
          <p:nvPr>
            <p:ph type="title"/>
          </p:nvPr>
        </p:nvSpPr>
        <p:spPr>
          <a:xfrm>
            <a:off x="609600" y="1072694"/>
            <a:ext cx="10972800" cy="990600"/>
          </a:xfrm>
        </p:spPr>
        <p:txBody>
          <a:bodyPr>
            <a:normAutofit fontScale="90000"/>
          </a:bodyPr>
          <a:lstStyle/>
          <a:p>
            <a:pPr>
              <a:spcAft>
                <a:spcPts val="1200"/>
              </a:spcAft>
            </a:pPr>
            <a:r>
              <a:rPr lang="en-US" sz="3100" dirty="0"/>
              <a:t>Poll Question #2</a:t>
            </a:r>
            <a:br>
              <a:rPr lang="en-US" sz="3100" dirty="0"/>
            </a:br>
            <a:br>
              <a:rPr lang="en-US" sz="3100" dirty="0"/>
            </a:br>
            <a:r>
              <a:rPr lang="en-US" sz="3800" dirty="0"/>
              <a:t>What group differences were found on cognitive performance? </a:t>
            </a:r>
            <a:br>
              <a:rPr lang="en-US" sz="3800" dirty="0"/>
            </a:br>
            <a:r>
              <a:rPr lang="en-US" sz="3800" dirty="0"/>
              <a:t>[choose the best answer]</a:t>
            </a:r>
          </a:p>
        </p:txBody>
      </p:sp>
      <p:sp>
        <p:nvSpPr>
          <p:cNvPr id="3" name="Content Placeholder 2">
            <a:extLst>
              <a:ext uri="{FF2B5EF4-FFF2-40B4-BE49-F238E27FC236}">
                <a16:creationId xmlns:a16="http://schemas.microsoft.com/office/drawing/2014/main" id="{008ECDE0-9119-47F2-9505-1D332FE9D860}"/>
              </a:ext>
            </a:extLst>
          </p:cNvPr>
          <p:cNvSpPr>
            <a:spLocks noGrp="1"/>
          </p:cNvSpPr>
          <p:nvPr>
            <p:ph idx="1"/>
          </p:nvPr>
        </p:nvSpPr>
        <p:spPr>
          <a:xfrm>
            <a:off x="609600" y="2805764"/>
            <a:ext cx="10972800" cy="3191838"/>
          </a:xfrm>
        </p:spPr>
        <p:txBody>
          <a:bodyPr/>
          <a:lstStyle/>
          <a:p>
            <a:endParaRPr lang="en-US" dirty="0"/>
          </a:p>
          <a:p>
            <a:pPr marL="457200" indent="-457200">
              <a:buFont typeface="+mj-lt"/>
              <a:buAutoNum type="alphaUcPeriod"/>
            </a:pPr>
            <a:r>
              <a:rPr lang="en-US" dirty="0"/>
              <a:t>History of any mild TBI(s) did poorer than controls</a:t>
            </a:r>
          </a:p>
          <a:p>
            <a:pPr marL="457200" indent="-457200">
              <a:buFont typeface="+mj-lt"/>
              <a:buAutoNum type="alphaUcPeriod"/>
            </a:pPr>
            <a:r>
              <a:rPr lang="en-US" dirty="0"/>
              <a:t>Repetitive mild TBI did poorer than controls</a:t>
            </a:r>
          </a:p>
          <a:p>
            <a:pPr marL="457200" indent="-457200">
              <a:buFont typeface="+mj-lt"/>
              <a:buAutoNum type="alphaUcPeriod"/>
            </a:pPr>
            <a:r>
              <a:rPr lang="en-US" dirty="0"/>
              <a:t>Blast-related mild TBI did poorer than controls</a:t>
            </a:r>
          </a:p>
          <a:p>
            <a:pPr marL="457200" indent="-457200">
              <a:buFont typeface="+mj-lt"/>
              <a:buAutoNum type="alphaUcPeriod"/>
            </a:pPr>
            <a:r>
              <a:rPr lang="en-US" dirty="0"/>
              <a:t>All mild TBI groups performed similarly</a:t>
            </a:r>
          </a:p>
        </p:txBody>
      </p:sp>
      <p:pic>
        <p:nvPicPr>
          <p:cNvPr id="5" name="Picture 4">
            <a:extLst>
              <a:ext uri="{FF2B5EF4-FFF2-40B4-BE49-F238E27FC236}">
                <a16:creationId xmlns:a16="http://schemas.microsoft.com/office/drawing/2014/main" id="{E79BA3A9-5CCA-44E3-8ED5-661CF245A424}"/>
              </a:ext>
            </a:extLst>
          </p:cNvPr>
          <p:cNvPicPr>
            <a:picLocks noChangeAspect="1"/>
          </p:cNvPicPr>
          <p:nvPr/>
        </p:nvPicPr>
        <p:blipFill>
          <a:blip r:embed="rId2"/>
          <a:stretch>
            <a:fillRect/>
          </a:stretch>
        </p:blipFill>
        <p:spPr>
          <a:xfrm>
            <a:off x="7917367" y="2265416"/>
            <a:ext cx="1947745" cy="3129597"/>
          </a:xfrm>
          <a:prstGeom prst="rect">
            <a:avLst/>
          </a:prstGeom>
        </p:spPr>
      </p:pic>
    </p:spTree>
    <p:extLst>
      <p:ext uri="{BB962C8B-B14F-4D97-AF65-F5344CB8AC3E}">
        <p14:creationId xmlns:p14="http://schemas.microsoft.com/office/powerpoint/2010/main" val="3411551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08C9-8B6A-411C-B0F7-AA43FD729A16}"/>
              </a:ext>
            </a:extLst>
          </p:cNvPr>
          <p:cNvSpPr>
            <a:spLocks noGrp="1"/>
          </p:cNvSpPr>
          <p:nvPr>
            <p:ph type="title"/>
          </p:nvPr>
        </p:nvSpPr>
        <p:spPr>
          <a:xfrm>
            <a:off x="609600" y="1072694"/>
            <a:ext cx="10972800" cy="990600"/>
          </a:xfrm>
        </p:spPr>
        <p:txBody>
          <a:bodyPr>
            <a:normAutofit fontScale="90000"/>
          </a:bodyPr>
          <a:lstStyle/>
          <a:p>
            <a:pPr>
              <a:spcAft>
                <a:spcPts val="1200"/>
              </a:spcAft>
            </a:pPr>
            <a:r>
              <a:rPr lang="en-US" sz="3100" dirty="0"/>
              <a:t>Poll Question #3</a:t>
            </a:r>
            <a:br>
              <a:rPr lang="en-US" sz="3100" dirty="0"/>
            </a:br>
            <a:br>
              <a:rPr lang="en-US" sz="3100" dirty="0"/>
            </a:br>
            <a:r>
              <a:rPr lang="en-US" sz="3800" dirty="0"/>
              <a:t>What differences were found between the groups endorsing aerobic exercise and the totally inactive group?   </a:t>
            </a:r>
            <a:br>
              <a:rPr lang="en-US" sz="3800" dirty="0"/>
            </a:br>
            <a:r>
              <a:rPr lang="en-US" sz="3800" dirty="0"/>
              <a:t>[choose the best answer]</a:t>
            </a:r>
          </a:p>
        </p:txBody>
      </p:sp>
      <p:sp>
        <p:nvSpPr>
          <p:cNvPr id="3" name="Content Placeholder 2">
            <a:extLst>
              <a:ext uri="{FF2B5EF4-FFF2-40B4-BE49-F238E27FC236}">
                <a16:creationId xmlns:a16="http://schemas.microsoft.com/office/drawing/2014/main" id="{008ECDE0-9119-47F2-9505-1D332FE9D860}"/>
              </a:ext>
            </a:extLst>
          </p:cNvPr>
          <p:cNvSpPr>
            <a:spLocks noGrp="1"/>
          </p:cNvSpPr>
          <p:nvPr>
            <p:ph idx="1"/>
          </p:nvPr>
        </p:nvSpPr>
        <p:spPr>
          <a:xfrm>
            <a:off x="609600" y="2805764"/>
            <a:ext cx="10972800" cy="3191838"/>
          </a:xfrm>
        </p:spPr>
        <p:txBody>
          <a:bodyPr/>
          <a:lstStyle/>
          <a:p>
            <a:endParaRPr lang="en-US" dirty="0"/>
          </a:p>
          <a:p>
            <a:pPr marL="457200" indent="-457200">
              <a:buFont typeface="+mj-lt"/>
              <a:buAutoNum type="alphaUcPeriod"/>
            </a:pPr>
            <a:r>
              <a:rPr lang="en-US" dirty="0"/>
              <a:t>Better cognition for all levels (insufficient, active, highly active)</a:t>
            </a:r>
          </a:p>
          <a:p>
            <a:pPr marL="457200" indent="-457200">
              <a:buFont typeface="+mj-lt"/>
              <a:buAutoNum type="alphaUcPeriod"/>
            </a:pPr>
            <a:r>
              <a:rPr lang="en-US" dirty="0"/>
              <a:t>Better cognition only for the highly active group</a:t>
            </a:r>
          </a:p>
          <a:p>
            <a:pPr marL="457200" indent="-457200">
              <a:buFont typeface="+mj-lt"/>
              <a:buAutoNum type="alphaUcPeriod"/>
            </a:pPr>
            <a:r>
              <a:rPr lang="en-US" dirty="0"/>
              <a:t>Better perceived quality of life for most levels</a:t>
            </a:r>
          </a:p>
          <a:p>
            <a:pPr marL="457200" indent="-457200">
              <a:buFont typeface="+mj-lt"/>
              <a:buAutoNum type="alphaUcPeriod"/>
            </a:pPr>
            <a:r>
              <a:rPr lang="en-US" dirty="0"/>
              <a:t>Perceived quality of life was similar for all groups</a:t>
            </a:r>
          </a:p>
        </p:txBody>
      </p:sp>
      <p:pic>
        <p:nvPicPr>
          <p:cNvPr id="5" name="Picture 4">
            <a:extLst>
              <a:ext uri="{FF2B5EF4-FFF2-40B4-BE49-F238E27FC236}">
                <a16:creationId xmlns:a16="http://schemas.microsoft.com/office/drawing/2014/main" id="{E79BA3A9-5CCA-44E3-8ED5-661CF245A424}"/>
              </a:ext>
            </a:extLst>
          </p:cNvPr>
          <p:cNvPicPr>
            <a:picLocks noChangeAspect="1"/>
          </p:cNvPicPr>
          <p:nvPr/>
        </p:nvPicPr>
        <p:blipFill>
          <a:blip r:embed="rId2"/>
          <a:stretch>
            <a:fillRect/>
          </a:stretch>
        </p:blipFill>
        <p:spPr>
          <a:xfrm>
            <a:off x="9489689" y="2310021"/>
            <a:ext cx="1947745" cy="3129597"/>
          </a:xfrm>
          <a:prstGeom prst="rect">
            <a:avLst/>
          </a:prstGeom>
        </p:spPr>
      </p:pic>
    </p:spTree>
    <p:extLst>
      <p:ext uri="{BB962C8B-B14F-4D97-AF65-F5344CB8AC3E}">
        <p14:creationId xmlns:p14="http://schemas.microsoft.com/office/powerpoint/2010/main" val="4206983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5619-61F3-4F8D-9464-694ED9A1F378}"/>
              </a:ext>
            </a:extLst>
          </p:cNvPr>
          <p:cNvSpPr>
            <a:spLocks noGrp="1"/>
          </p:cNvSpPr>
          <p:nvPr>
            <p:ph type="title"/>
          </p:nvPr>
        </p:nvSpPr>
        <p:spPr>
          <a:xfrm>
            <a:off x="537681" y="917396"/>
            <a:ext cx="10972800" cy="990600"/>
          </a:xfrm>
        </p:spPr>
        <p:txBody>
          <a:bodyPr>
            <a:normAutofit fontScale="90000"/>
          </a:bodyPr>
          <a:lstStyle/>
          <a:p>
            <a:r>
              <a:rPr lang="en-US" sz="3100" dirty="0"/>
              <a:t>Poll Question #4: </a:t>
            </a:r>
            <a:br>
              <a:rPr lang="en-US" sz="1600" dirty="0"/>
            </a:br>
            <a:br>
              <a:rPr lang="en-US" dirty="0"/>
            </a:br>
            <a:r>
              <a:rPr lang="en-US" dirty="0"/>
              <a:t>What treatment is least helpful for patients with mTBI and persistent cognitive complaints or problems?</a:t>
            </a:r>
          </a:p>
        </p:txBody>
      </p:sp>
      <p:sp>
        <p:nvSpPr>
          <p:cNvPr id="3" name="Content Placeholder 2">
            <a:extLst>
              <a:ext uri="{FF2B5EF4-FFF2-40B4-BE49-F238E27FC236}">
                <a16:creationId xmlns:a16="http://schemas.microsoft.com/office/drawing/2014/main" id="{E311B474-003D-43A8-A634-803ACBAB09CC}"/>
              </a:ext>
            </a:extLst>
          </p:cNvPr>
          <p:cNvSpPr>
            <a:spLocks noGrp="1"/>
          </p:cNvSpPr>
          <p:nvPr>
            <p:ph idx="1"/>
          </p:nvPr>
        </p:nvSpPr>
        <p:spPr>
          <a:xfrm>
            <a:off x="938372" y="2674706"/>
            <a:ext cx="7476162" cy="2801420"/>
          </a:xfrm>
        </p:spPr>
        <p:txBody>
          <a:bodyPr/>
          <a:lstStyle/>
          <a:p>
            <a:pPr marL="342900" indent="-342900">
              <a:buFont typeface="+mj-lt"/>
              <a:buAutoNum type="alphaUcPeriod"/>
            </a:pPr>
            <a:r>
              <a:rPr lang="en-US" sz="2400" dirty="0"/>
              <a:t>Cognitive compensatory strategies</a:t>
            </a:r>
          </a:p>
          <a:p>
            <a:pPr marL="342900" indent="-342900">
              <a:buFont typeface="+mj-lt"/>
              <a:buAutoNum type="alphaUcPeriod"/>
            </a:pPr>
            <a:r>
              <a:rPr lang="en-US" dirty="0"/>
              <a:t>Psychoeducation</a:t>
            </a:r>
          </a:p>
          <a:p>
            <a:pPr marL="342900" indent="-342900">
              <a:buFont typeface="+mj-lt"/>
              <a:buAutoNum type="alphaUcPeriod"/>
            </a:pPr>
            <a:r>
              <a:rPr lang="en-US" dirty="0"/>
              <a:t>Cognitive Rehabilitation</a:t>
            </a:r>
          </a:p>
          <a:p>
            <a:pPr marL="342900" indent="-342900">
              <a:buFont typeface="+mj-lt"/>
              <a:buAutoNum type="alphaUcPeriod"/>
            </a:pPr>
            <a:r>
              <a:rPr lang="en-US" dirty="0"/>
              <a:t>Memantine (Namenda™)</a:t>
            </a:r>
          </a:p>
        </p:txBody>
      </p:sp>
      <p:sp>
        <p:nvSpPr>
          <p:cNvPr id="4" name="Slide Number Placeholder 3">
            <a:extLst>
              <a:ext uri="{FF2B5EF4-FFF2-40B4-BE49-F238E27FC236}">
                <a16:creationId xmlns:a16="http://schemas.microsoft.com/office/drawing/2014/main" id="{696D53F9-42C6-46C9-B5E3-344CAD4AC22C}"/>
              </a:ext>
            </a:extLst>
          </p:cNvPr>
          <p:cNvSpPr>
            <a:spLocks noGrp="1"/>
          </p:cNvSpPr>
          <p:nvPr>
            <p:ph type="sldNum" sz="quarter" idx="12"/>
          </p:nvPr>
        </p:nvSpPr>
        <p:spPr/>
        <p:txBody>
          <a:bodyPr/>
          <a:lstStyle/>
          <a:p>
            <a:fld id="{4475BAEC-E2D5-4F68-A525-98065435A546}" type="slidenum">
              <a:rPr lang="en-US" smtClean="0"/>
              <a:pPr/>
              <a:t>36</a:t>
            </a:fld>
            <a:endParaRPr lang="en-US"/>
          </a:p>
        </p:txBody>
      </p:sp>
      <p:pic>
        <p:nvPicPr>
          <p:cNvPr id="5" name="Picture 4">
            <a:extLst>
              <a:ext uri="{FF2B5EF4-FFF2-40B4-BE49-F238E27FC236}">
                <a16:creationId xmlns:a16="http://schemas.microsoft.com/office/drawing/2014/main" id="{8FC2C321-CB74-4396-B988-7B03AF6516C8}"/>
              </a:ext>
            </a:extLst>
          </p:cNvPr>
          <p:cNvPicPr>
            <a:picLocks noChangeAspect="1"/>
          </p:cNvPicPr>
          <p:nvPr/>
        </p:nvPicPr>
        <p:blipFill>
          <a:blip r:embed="rId2"/>
          <a:stretch>
            <a:fillRect/>
          </a:stretch>
        </p:blipFill>
        <p:spPr>
          <a:xfrm>
            <a:off x="8926407" y="2192786"/>
            <a:ext cx="1944793" cy="3127519"/>
          </a:xfrm>
          <a:prstGeom prst="rect">
            <a:avLst/>
          </a:prstGeom>
        </p:spPr>
      </p:pic>
    </p:spTree>
    <p:extLst>
      <p:ext uri="{BB962C8B-B14F-4D97-AF65-F5344CB8AC3E}">
        <p14:creationId xmlns:p14="http://schemas.microsoft.com/office/powerpoint/2010/main" val="2076716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E7F6750-F02B-4EAC-B607-1A147799809B}"/>
              </a:ext>
            </a:extLst>
          </p:cNvPr>
          <p:cNvSpPr>
            <a:spLocks noGrp="1"/>
          </p:cNvSpPr>
          <p:nvPr>
            <p:ph type="title"/>
          </p:nvPr>
        </p:nvSpPr>
        <p:spPr>
          <a:xfrm>
            <a:off x="6924099" y="2216727"/>
            <a:ext cx="2589356" cy="942107"/>
          </a:xfrm>
        </p:spPr>
        <p:txBody>
          <a:bodyPr>
            <a:normAutofit/>
          </a:bodyPr>
          <a:lstStyle/>
          <a:p>
            <a:r>
              <a:rPr lang="en-US" altLang="en-US" sz="4000" b="1" dirty="0">
                <a:solidFill>
                  <a:schemeClr val="accent1"/>
                </a:solidFill>
              </a:rPr>
              <a:t>Questions?</a:t>
            </a:r>
          </a:p>
        </p:txBody>
      </p:sp>
      <p:pic>
        <p:nvPicPr>
          <p:cNvPr id="35843" name="Picture 3" descr="richmond skyline5.bmp">
            <a:extLst>
              <a:ext uri="{FF2B5EF4-FFF2-40B4-BE49-F238E27FC236}">
                <a16:creationId xmlns:a16="http://schemas.microsoft.com/office/drawing/2014/main" id="{E7226D30-19BD-4536-9541-CD99A2C558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6916" y="3322783"/>
            <a:ext cx="4323038" cy="22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3C0C890-B529-409A-AD22-B4E68F522FCB}"/>
              </a:ext>
            </a:extLst>
          </p:cNvPr>
          <p:cNvSpPr txBox="1">
            <a:spLocks/>
          </p:cNvSpPr>
          <p:nvPr/>
        </p:nvSpPr>
        <p:spPr>
          <a:xfrm>
            <a:off x="1726768" y="701964"/>
            <a:ext cx="1875414" cy="845126"/>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3000" kern="1200" spc="-75">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3000">
                <a:solidFill>
                  <a:schemeClr val="tx2"/>
                </a:solidFill>
                <a:latin typeface="Calibri" pitchFamily="34" charset="0"/>
                <a:ea typeface="MS PGothic" pitchFamily="34" charset="-128"/>
                <a:cs typeface="ＭＳ Ｐゴシック" charset="0"/>
              </a:defRPr>
            </a:lvl2pPr>
            <a:lvl3pPr algn="l" rtl="0" eaLnBrk="0" fontAlgn="base" hangingPunct="0">
              <a:spcBef>
                <a:spcPct val="0"/>
              </a:spcBef>
              <a:spcAft>
                <a:spcPct val="0"/>
              </a:spcAft>
              <a:defRPr sz="3000">
                <a:solidFill>
                  <a:schemeClr val="tx2"/>
                </a:solidFill>
                <a:latin typeface="Calibri" pitchFamily="34" charset="0"/>
                <a:ea typeface="MS PGothic" pitchFamily="34" charset="-128"/>
                <a:cs typeface="ＭＳ Ｐゴシック" charset="0"/>
              </a:defRPr>
            </a:lvl3pPr>
            <a:lvl4pPr algn="l" rtl="0" eaLnBrk="0" fontAlgn="base" hangingPunct="0">
              <a:spcBef>
                <a:spcPct val="0"/>
              </a:spcBef>
              <a:spcAft>
                <a:spcPct val="0"/>
              </a:spcAft>
              <a:defRPr sz="3000">
                <a:solidFill>
                  <a:schemeClr val="tx2"/>
                </a:solidFill>
                <a:latin typeface="Calibri" pitchFamily="34" charset="0"/>
                <a:ea typeface="MS PGothic" pitchFamily="34" charset="-128"/>
                <a:cs typeface="ＭＳ Ｐゴシック" charset="0"/>
              </a:defRPr>
            </a:lvl4pPr>
            <a:lvl5pPr algn="l" rtl="0" eaLnBrk="0" fontAlgn="base" hangingPunct="0">
              <a:spcBef>
                <a:spcPct val="0"/>
              </a:spcBef>
              <a:spcAft>
                <a:spcPct val="0"/>
              </a:spcAft>
              <a:defRPr sz="3000">
                <a:solidFill>
                  <a:schemeClr val="tx2"/>
                </a:solidFill>
                <a:latin typeface="Calibri" pitchFamily="34" charset="0"/>
                <a:ea typeface="MS PGothic" pitchFamily="34" charset="-128"/>
                <a:cs typeface="ＭＳ Ｐゴシック" charset="0"/>
              </a:defRPr>
            </a:lvl5pPr>
            <a:lvl6pPr marL="342900" algn="l" rtl="0" fontAlgn="base">
              <a:spcBef>
                <a:spcPct val="0"/>
              </a:spcBef>
              <a:spcAft>
                <a:spcPct val="0"/>
              </a:spcAft>
              <a:defRPr sz="3000">
                <a:solidFill>
                  <a:schemeClr val="tx2"/>
                </a:solidFill>
                <a:latin typeface="Calibri" pitchFamily="34" charset="0"/>
              </a:defRPr>
            </a:lvl6pPr>
            <a:lvl7pPr marL="685800" algn="l" rtl="0" fontAlgn="base">
              <a:spcBef>
                <a:spcPct val="0"/>
              </a:spcBef>
              <a:spcAft>
                <a:spcPct val="0"/>
              </a:spcAft>
              <a:defRPr sz="3000">
                <a:solidFill>
                  <a:schemeClr val="tx2"/>
                </a:solidFill>
                <a:latin typeface="Calibri" pitchFamily="34" charset="0"/>
              </a:defRPr>
            </a:lvl7pPr>
            <a:lvl8pPr marL="1028700" algn="l" rtl="0" fontAlgn="base">
              <a:spcBef>
                <a:spcPct val="0"/>
              </a:spcBef>
              <a:spcAft>
                <a:spcPct val="0"/>
              </a:spcAft>
              <a:defRPr sz="3000">
                <a:solidFill>
                  <a:schemeClr val="tx2"/>
                </a:solidFill>
                <a:latin typeface="Calibri" pitchFamily="34" charset="0"/>
              </a:defRPr>
            </a:lvl8pPr>
            <a:lvl9pPr marL="1371600" algn="l" rtl="0" fontAlgn="base">
              <a:spcBef>
                <a:spcPct val="0"/>
              </a:spcBef>
              <a:spcAft>
                <a:spcPct val="0"/>
              </a:spcAft>
              <a:defRPr sz="3000">
                <a:solidFill>
                  <a:schemeClr val="tx2"/>
                </a:solidFill>
                <a:latin typeface="Calibri" pitchFamily="34" charset="0"/>
              </a:defRPr>
            </a:lvl9pPr>
          </a:lstStyle>
          <a:p>
            <a:r>
              <a:rPr lang="en-US" altLang="en-US" sz="4000" b="1" dirty="0">
                <a:solidFill>
                  <a:schemeClr val="accent2"/>
                </a:solidFill>
              </a:rPr>
              <a:t>The End</a:t>
            </a:r>
            <a:endParaRPr lang="en-US" altLang="en-US" sz="4000" b="1" dirty="0">
              <a:solidFill>
                <a:schemeClr val="accent1"/>
              </a:solidFill>
            </a:endParaRPr>
          </a:p>
        </p:txBody>
      </p:sp>
      <p:pic>
        <p:nvPicPr>
          <p:cNvPr id="2" name="Picture 1">
            <a:extLst>
              <a:ext uri="{FF2B5EF4-FFF2-40B4-BE49-F238E27FC236}">
                <a16:creationId xmlns:a16="http://schemas.microsoft.com/office/drawing/2014/main" id="{53FC1671-B796-4D74-BD9A-5FA6C2C14D79}"/>
              </a:ext>
            </a:extLst>
          </p:cNvPr>
          <p:cNvPicPr>
            <a:picLocks noChangeAspect="1"/>
          </p:cNvPicPr>
          <p:nvPr/>
        </p:nvPicPr>
        <p:blipFill>
          <a:blip r:embed="rId3"/>
          <a:stretch>
            <a:fillRect/>
          </a:stretch>
        </p:blipFill>
        <p:spPr>
          <a:xfrm>
            <a:off x="475475" y="1732825"/>
            <a:ext cx="4530634" cy="3397976"/>
          </a:xfrm>
          <a:prstGeom prst="rect">
            <a:avLst/>
          </a:prstGeom>
        </p:spPr>
      </p:pic>
      <p:sp>
        <p:nvSpPr>
          <p:cNvPr id="3" name="TextBox 2">
            <a:extLst>
              <a:ext uri="{FF2B5EF4-FFF2-40B4-BE49-F238E27FC236}">
                <a16:creationId xmlns:a16="http://schemas.microsoft.com/office/drawing/2014/main" id="{D4F9CCD1-5EB6-42F7-839A-AFCAFF5902C0}"/>
              </a:ext>
            </a:extLst>
          </p:cNvPr>
          <p:cNvSpPr txBox="1"/>
          <p:nvPr/>
        </p:nvSpPr>
        <p:spPr>
          <a:xfrm>
            <a:off x="708916" y="5786704"/>
            <a:ext cx="2893265" cy="369332"/>
          </a:xfrm>
          <a:prstGeom prst="rect">
            <a:avLst/>
          </a:prstGeom>
          <a:noFill/>
        </p:spPr>
        <p:txBody>
          <a:bodyPr wrap="square" rtlCol="0">
            <a:spAutoFit/>
          </a:bodyPr>
          <a:lstStyle/>
          <a:p>
            <a:r>
              <a:rPr lang="en-US" b="1" dirty="0"/>
              <a:t>https://limbic-cenc.org</a:t>
            </a:r>
          </a:p>
        </p:txBody>
      </p:sp>
      <p:sp>
        <p:nvSpPr>
          <p:cNvPr id="7" name="TextBox 6">
            <a:extLst>
              <a:ext uri="{FF2B5EF4-FFF2-40B4-BE49-F238E27FC236}">
                <a16:creationId xmlns:a16="http://schemas.microsoft.com/office/drawing/2014/main" id="{48C342EB-A636-4820-9CE4-310D664E3E6D}"/>
              </a:ext>
            </a:extLst>
          </p:cNvPr>
          <p:cNvSpPr txBox="1"/>
          <p:nvPr/>
        </p:nvSpPr>
        <p:spPr>
          <a:xfrm>
            <a:off x="708916" y="6297520"/>
            <a:ext cx="3238073" cy="369332"/>
          </a:xfrm>
          <a:prstGeom prst="rect">
            <a:avLst/>
          </a:prstGeom>
          <a:noFill/>
        </p:spPr>
        <p:txBody>
          <a:bodyPr wrap="square" rtlCol="0">
            <a:spAutoFit/>
          </a:bodyPr>
          <a:lstStyle/>
          <a:p>
            <a:r>
              <a:rPr lang="en-US" b="1" dirty="0"/>
              <a:t>william.walker@vcuhealth.org</a:t>
            </a:r>
          </a:p>
        </p:txBody>
      </p:sp>
    </p:spTree>
    <p:extLst>
      <p:ext uri="{BB962C8B-B14F-4D97-AF65-F5344CB8AC3E}">
        <p14:creationId xmlns:p14="http://schemas.microsoft.com/office/powerpoint/2010/main" val="82390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B19E-F3FA-4CEA-A660-C5DAFDDCBDA2}"/>
              </a:ext>
            </a:extLst>
          </p:cNvPr>
          <p:cNvSpPr>
            <a:spLocks noGrp="1"/>
          </p:cNvSpPr>
          <p:nvPr>
            <p:ph type="title"/>
          </p:nvPr>
        </p:nvSpPr>
        <p:spPr>
          <a:xfrm>
            <a:off x="609600" y="249306"/>
            <a:ext cx="10972800" cy="990600"/>
          </a:xfrm>
        </p:spPr>
        <p:txBody>
          <a:bodyPr>
            <a:normAutofit/>
          </a:bodyPr>
          <a:lstStyle/>
          <a:p>
            <a:pPr algn="ctr"/>
            <a:r>
              <a:rPr lang="en-US" sz="3600" dirty="0">
                <a:solidFill>
                  <a:schemeClr val="tx1"/>
                </a:solidFill>
              </a:rPr>
              <a:t>Methods Synopsis</a:t>
            </a:r>
          </a:p>
        </p:txBody>
      </p:sp>
      <p:sp>
        <p:nvSpPr>
          <p:cNvPr id="3" name="Content Placeholder 2">
            <a:extLst>
              <a:ext uri="{FF2B5EF4-FFF2-40B4-BE49-F238E27FC236}">
                <a16:creationId xmlns:a16="http://schemas.microsoft.com/office/drawing/2014/main" id="{E3215A25-F26D-42FD-BD30-5FB46D676BCD}"/>
              </a:ext>
            </a:extLst>
          </p:cNvPr>
          <p:cNvSpPr>
            <a:spLocks noGrp="1"/>
          </p:cNvSpPr>
          <p:nvPr>
            <p:ph idx="1"/>
          </p:nvPr>
        </p:nvSpPr>
        <p:spPr>
          <a:xfrm>
            <a:off x="520820" y="1101354"/>
            <a:ext cx="10972800" cy="5025126"/>
          </a:xfrm>
        </p:spPr>
        <p:txBody>
          <a:bodyPr/>
          <a:lstStyle/>
          <a:p>
            <a:r>
              <a:rPr lang="en-US" sz="2000" dirty="0"/>
              <a:t>Comprehensive, holistic, 360 degree </a:t>
            </a:r>
            <a:r>
              <a:rPr lang="en-US" sz="2000" b="1" dirty="0"/>
              <a:t>assessment of brain and neurologic health and functioning</a:t>
            </a:r>
          </a:p>
          <a:p>
            <a:pPr marL="0" indent="0">
              <a:buNone/>
            </a:pPr>
            <a:endParaRPr lang="en-US" sz="1200" dirty="0"/>
          </a:p>
          <a:p>
            <a:r>
              <a:rPr lang="en-US" sz="2000" b="1" dirty="0"/>
              <a:t>Prospective follow-up (longitudinal) evaluations</a:t>
            </a:r>
          </a:p>
          <a:p>
            <a:pPr lvl="1"/>
            <a:r>
              <a:rPr lang="en-US" dirty="0"/>
              <a:t>Annual brief (&lt; 1 </a:t>
            </a:r>
            <a:r>
              <a:rPr lang="en-US" dirty="0" err="1"/>
              <a:t>hr</a:t>
            </a:r>
            <a:r>
              <a:rPr lang="en-US" dirty="0"/>
              <a:t>) telephonic</a:t>
            </a:r>
          </a:p>
          <a:p>
            <a:pPr lvl="1"/>
            <a:r>
              <a:rPr lang="en-US" dirty="0"/>
              <a:t>Comprehensive full-day at least once every 5 years</a:t>
            </a:r>
          </a:p>
          <a:p>
            <a:pPr lvl="1"/>
            <a:r>
              <a:rPr lang="en-US" dirty="0"/>
              <a:t>Merging of retrospective (administrative) data</a:t>
            </a:r>
          </a:p>
          <a:p>
            <a:pPr marL="274637" lvl="1" indent="0">
              <a:buNone/>
            </a:pPr>
            <a:endParaRPr lang="en-US" sz="1200" dirty="0"/>
          </a:p>
          <a:p>
            <a:r>
              <a:rPr lang="en-US" sz="2000" b="1" dirty="0"/>
              <a:t>Scientific analyses</a:t>
            </a:r>
          </a:p>
          <a:p>
            <a:pPr lvl="1"/>
            <a:r>
              <a:rPr lang="en-US" dirty="0"/>
              <a:t>LIMBIC internal analyses of prospective data, longitudinal and cross-sectional</a:t>
            </a:r>
          </a:p>
          <a:p>
            <a:pPr lvl="1"/>
            <a:r>
              <a:rPr lang="en-US" dirty="0"/>
              <a:t>Collaborations with other scientific stakeholders</a:t>
            </a:r>
          </a:p>
          <a:p>
            <a:pPr lvl="1"/>
            <a:r>
              <a:rPr lang="en-US" dirty="0"/>
              <a:t>Sharing of datasets directly from external requests and through the FITBIR</a:t>
            </a:r>
          </a:p>
          <a:p>
            <a:pPr marL="274637" lvl="1" indent="0">
              <a:buNone/>
            </a:pPr>
            <a:r>
              <a:rPr lang="en-US" dirty="0"/>
              <a:t> </a:t>
            </a:r>
          </a:p>
          <a:p>
            <a:r>
              <a:rPr lang="en-US" sz="2000" b="1" dirty="0"/>
              <a:t>Leveraging cohort </a:t>
            </a:r>
            <a:r>
              <a:rPr lang="en-US" sz="2000" dirty="0"/>
              <a:t>for </a:t>
            </a:r>
          </a:p>
          <a:p>
            <a:pPr lvl="1"/>
            <a:r>
              <a:rPr lang="en-US" dirty="0"/>
              <a:t>Dual study enrollment</a:t>
            </a:r>
          </a:p>
          <a:p>
            <a:pPr lvl="1"/>
            <a:r>
              <a:rPr lang="en-US" dirty="0"/>
              <a:t>Additional funding opportunities with added research aims</a:t>
            </a:r>
          </a:p>
        </p:txBody>
      </p:sp>
      <p:pic>
        <p:nvPicPr>
          <p:cNvPr id="4" name="Picture 3">
            <a:extLst>
              <a:ext uri="{FF2B5EF4-FFF2-40B4-BE49-F238E27FC236}">
                <a16:creationId xmlns:a16="http://schemas.microsoft.com/office/drawing/2014/main" id="{A4AD12EE-FE14-49B2-9384-32F8FD4B6B59}"/>
              </a:ext>
            </a:extLst>
          </p:cNvPr>
          <p:cNvPicPr>
            <a:picLocks noChangeAspect="1"/>
          </p:cNvPicPr>
          <p:nvPr/>
        </p:nvPicPr>
        <p:blipFill>
          <a:blip r:embed="rId3"/>
          <a:stretch>
            <a:fillRect/>
          </a:stretch>
        </p:blipFill>
        <p:spPr>
          <a:xfrm>
            <a:off x="9861430" y="2000250"/>
            <a:ext cx="1809750" cy="2857500"/>
          </a:xfrm>
          <a:prstGeom prst="rect">
            <a:avLst/>
          </a:prstGeom>
        </p:spPr>
      </p:pic>
    </p:spTree>
    <p:extLst>
      <p:ext uri="{BB962C8B-B14F-4D97-AF65-F5344CB8AC3E}">
        <p14:creationId xmlns:p14="http://schemas.microsoft.com/office/powerpoint/2010/main" val="84696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Protocol Content Highlights</a:t>
            </a:r>
          </a:p>
        </p:txBody>
      </p:sp>
      <p:sp>
        <p:nvSpPr>
          <p:cNvPr id="3" name="Content Placeholder 2"/>
          <p:cNvSpPr>
            <a:spLocks noGrp="1"/>
          </p:cNvSpPr>
          <p:nvPr>
            <p:ph sz="quarter" idx="1"/>
          </p:nvPr>
        </p:nvSpPr>
        <p:spPr/>
        <p:txBody>
          <a:bodyPr>
            <a:normAutofit lnSpcReduction="10000"/>
          </a:bodyPr>
          <a:lstStyle/>
          <a:p>
            <a:r>
              <a:rPr lang="en-US" dirty="0"/>
              <a:t>Establishing lifetime mild TBI history</a:t>
            </a:r>
          </a:p>
          <a:p>
            <a:pPr lvl="1"/>
            <a:r>
              <a:rPr lang="en-US" dirty="0"/>
              <a:t>Highly standardized and quality-controlled process</a:t>
            </a:r>
          </a:p>
          <a:p>
            <a:pPr lvl="1"/>
            <a:r>
              <a:rPr lang="en-US" dirty="0"/>
              <a:t>Mapping of </a:t>
            </a:r>
            <a:r>
              <a:rPr lang="en-US" b="1" dirty="0">
                <a:solidFill>
                  <a:srgbClr val="7030A0"/>
                </a:solidFill>
              </a:rPr>
              <a:t>all potential concussive events (PCEs) </a:t>
            </a:r>
            <a:r>
              <a:rPr lang="en-US" dirty="0"/>
              <a:t>during lifetime</a:t>
            </a:r>
          </a:p>
          <a:p>
            <a:pPr lvl="2"/>
            <a:r>
              <a:rPr lang="en-US" dirty="0"/>
              <a:t>Modification of OSU TBI-ID Interview</a:t>
            </a:r>
          </a:p>
          <a:p>
            <a:pPr lvl="1"/>
            <a:r>
              <a:rPr lang="en-US" dirty="0"/>
              <a:t>Determining </a:t>
            </a:r>
            <a:r>
              <a:rPr lang="en-US" b="1" dirty="0">
                <a:solidFill>
                  <a:schemeClr val="accent2"/>
                </a:solidFill>
              </a:rPr>
              <a:t>mTBI diagnosis for each PCE</a:t>
            </a:r>
          </a:p>
          <a:p>
            <a:pPr lvl="2"/>
            <a:r>
              <a:rPr lang="en-US" dirty="0"/>
              <a:t>VCU retrospective Concussion Diagnostic Interview (VCU </a:t>
            </a:r>
            <a:r>
              <a:rPr lang="en-US" dirty="0" err="1"/>
              <a:t>rCDI</a:t>
            </a:r>
            <a:r>
              <a:rPr lang="en-US" dirty="0"/>
              <a:t>)</a:t>
            </a:r>
          </a:p>
          <a:p>
            <a:endParaRPr lang="en-US" dirty="0"/>
          </a:p>
          <a:p>
            <a:r>
              <a:rPr lang="en-US" dirty="0"/>
              <a:t>Full assessment battery summary</a:t>
            </a:r>
          </a:p>
          <a:p>
            <a:pPr lvl="1"/>
            <a:r>
              <a:rPr lang="en-US" b="1" dirty="0">
                <a:solidFill>
                  <a:srgbClr val="FF0000"/>
                </a:solidFill>
              </a:rPr>
              <a:t>Neurocognition emphasis </a:t>
            </a:r>
            <a:r>
              <a:rPr lang="en-US" dirty="0"/>
              <a:t>(primary outcome)</a:t>
            </a:r>
          </a:p>
          <a:p>
            <a:pPr lvl="1"/>
            <a:r>
              <a:rPr lang="en-US" dirty="0"/>
              <a:t>Advance neuroimaging and biomarkers</a:t>
            </a:r>
          </a:p>
          <a:p>
            <a:pPr lvl="1"/>
            <a:r>
              <a:rPr lang="en-US" dirty="0"/>
              <a:t>Co-factors and confounders</a:t>
            </a:r>
          </a:p>
          <a:p>
            <a:pPr lvl="1"/>
            <a:r>
              <a:rPr lang="en-US" dirty="0"/>
              <a:t>Sensory impairments</a:t>
            </a:r>
          </a:p>
          <a:p>
            <a:pPr lvl="1"/>
            <a:r>
              <a:rPr lang="en-US" dirty="0"/>
              <a:t>Converging symptom, structural, physiologic, and functional outcomes</a:t>
            </a:r>
          </a:p>
          <a:p>
            <a:pPr lvl="1"/>
            <a:endParaRPr lang="en-US" dirty="0"/>
          </a:p>
        </p:txBody>
      </p:sp>
      <p:pic>
        <p:nvPicPr>
          <p:cNvPr id="4" name="Picture 3">
            <a:extLst>
              <a:ext uri="{FF2B5EF4-FFF2-40B4-BE49-F238E27FC236}">
                <a16:creationId xmlns:a16="http://schemas.microsoft.com/office/drawing/2014/main" id="{F2C58091-832E-4B1A-A87E-D04DF5D4A514}"/>
              </a:ext>
            </a:extLst>
          </p:cNvPr>
          <p:cNvPicPr>
            <a:picLocks noChangeAspect="1"/>
          </p:cNvPicPr>
          <p:nvPr/>
        </p:nvPicPr>
        <p:blipFill>
          <a:blip r:embed="rId3"/>
          <a:stretch>
            <a:fillRect/>
          </a:stretch>
        </p:blipFill>
        <p:spPr>
          <a:xfrm>
            <a:off x="9913434" y="1524000"/>
            <a:ext cx="1568488" cy="2482783"/>
          </a:xfrm>
          <a:prstGeom prst="rect">
            <a:avLst/>
          </a:prstGeom>
        </p:spPr>
      </p:pic>
    </p:spTree>
    <p:extLst>
      <p:ext uri="{BB962C8B-B14F-4D97-AF65-F5344CB8AC3E}">
        <p14:creationId xmlns:p14="http://schemas.microsoft.com/office/powerpoint/2010/main" val="30909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15C8-793F-4DC0-B2E4-FD055A627EE9}"/>
              </a:ext>
            </a:extLst>
          </p:cNvPr>
          <p:cNvSpPr>
            <a:spLocks noGrp="1"/>
          </p:cNvSpPr>
          <p:nvPr>
            <p:ph type="title"/>
          </p:nvPr>
        </p:nvSpPr>
        <p:spPr/>
        <p:txBody>
          <a:bodyPr/>
          <a:lstStyle/>
          <a:p>
            <a:pPr algn="ctr"/>
            <a:r>
              <a:rPr lang="en-US" b="1" dirty="0"/>
              <a:t>PLS Eligibility Criteria</a:t>
            </a:r>
          </a:p>
        </p:txBody>
      </p:sp>
      <p:sp>
        <p:nvSpPr>
          <p:cNvPr id="3" name="Content Placeholder 2">
            <a:extLst>
              <a:ext uri="{FF2B5EF4-FFF2-40B4-BE49-F238E27FC236}">
                <a16:creationId xmlns:a16="http://schemas.microsoft.com/office/drawing/2014/main" id="{E16B6954-34DC-4C67-94DE-F0B977FFA799}"/>
              </a:ext>
            </a:extLst>
          </p:cNvPr>
          <p:cNvSpPr>
            <a:spLocks noGrp="1"/>
          </p:cNvSpPr>
          <p:nvPr>
            <p:ph idx="1"/>
          </p:nvPr>
        </p:nvSpPr>
        <p:spPr/>
        <p:txBody>
          <a:bodyPr/>
          <a:lstStyle/>
          <a:p>
            <a:r>
              <a:rPr lang="en-US" dirty="0"/>
              <a:t>Prior Military Combat Deployment</a:t>
            </a:r>
          </a:p>
          <a:p>
            <a:pPr lvl="1"/>
            <a:r>
              <a:rPr lang="en-US" dirty="0">
                <a:solidFill>
                  <a:schemeClr val="accent4"/>
                </a:solidFill>
              </a:rPr>
              <a:t>Under CENC Post-911 deployment was required; Under LIMBIC: any era permitted</a:t>
            </a:r>
          </a:p>
          <a:p>
            <a:pPr lvl="1"/>
            <a:endParaRPr lang="en-US" dirty="0"/>
          </a:p>
          <a:p>
            <a:r>
              <a:rPr lang="en-US" dirty="0"/>
              <a:t>Combat Exposure (CE)</a:t>
            </a:r>
          </a:p>
          <a:p>
            <a:pPr lvl="1"/>
            <a:r>
              <a:rPr lang="en-US" dirty="0">
                <a:solidFill>
                  <a:schemeClr val="accent4"/>
                </a:solidFill>
              </a:rPr>
              <a:t>Deployment Related Risk Inventory (DRRI-2) combat CE module of at least 1 point</a:t>
            </a:r>
          </a:p>
          <a:p>
            <a:pPr marL="274637" lvl="1" indent="0">
              <a:buNone/>
            </a:pPr>
            <a:endParaRPr lang="en-US" dirty="0"/>
          </a:p>
          <a:p>
            <a:r>
              <a:rPr lang="en-US" dirty="0"/>
              <a:t>Absence of TBI severity &gt; mild (e.g. moderate or severe TBI)</a:t>
            </a:r>
          </a:p>
          <a:p>
            <a:pPr lvl="1"/>
            <a:r>
              <a:rPr lang="en-US" dirty="0">
                <a:solidFill>
                  <a:schemeClr val="accent4"/>
                </a:solidFill>
              </a:rPr>
              <a:t>Both mild TBI and TBI negative (controls) are permitted</a:t>
            </a:r>
          </a:p>
          <a:p>
            <a:pPr lvl="1"/>
            <a:endParaRPr lang="en-US" dirty="0"/>
          </a:p>
          <a:p>
            <a:r>
              <a:rPr lang="en-US" dirty="0"/>
              <a:t>Absence of </a:t>
            </a:r>
            <a:r>
              <a:rPr lang="en-US" u="sng" dirty="0"/>
              <a:t>Major</a:t>
            </a:r>
            <a:r>
              <a:rPr lang="en-US" dirty="0"/>
              <a:t> Neurologic d/o (e.g. SCI) or Psychiatric d/o (e.g. schizophrenia)</a:t>
            </a:r>
          </a:p>
          <a:p>
            <a:pPr lvl="1"/>
            <a:r>
              <a:rPr lang="en-US" dirty="0">
                <a:solidFill>
                  <a:schemeClr val="accent4"/>
                </a:solidFill>
              </a:rPr>
              <a:t>Most neuro or psych disorders are permitted (e.g. PTSD, mini-stroke)</a:t>
            </a:r>
          </a:p>
          <a:p>
            <a:endParaRPr lang="en-US" dirty="0"/>
          </a:p>
        </p:txBody>
      </p:sp>
      <p:pic>
        <p:nvPicPr>
          <p:cNvPr id="4" name="Picture 3">
            <a:extLst>
              <a:ext uri="{FF2B5EF4-FFF2-40B4-BE49-F238E27FC236}">
                <a16:creationId xmlns:a16="http://schemas.microsoft.com/office/drawing/2014/main" id="{B9F0004C-B7C5-4282-BE62-EB50662A59CE}"/>
              </a:ext>
            </a:extLst>
          </p:cNvPr>
          <p:cNvPicPr>
            <a:picLocks noChangeAspect="1"/>
          </p:cNvPicPr>
          <p:nvPr/>
        </p:nvPicPr>
        <p:blipFill>
          <a:blip r:embed="rId3"/>
          <a:stretch>
            <a:fillRect/>
          </a:stretch>
        </p:blipFill>
        <p:spPr>
          <a:xfrm>
            <a:off x="10081515" y="714375"/>
            <a:ext cx="1685925" cy="2714625"/>
          </a:xfrm>
          <a:prstGeom prst="rect">
            <a:avLst/>
          </a:prstGeom>
        </p:spPr>
      </p:pic>
    </p:spTree>
    <p:extLst>
      <p:ext uri="{BB962C8B-B14F-4D97-AF65-F5344CB8AC3E}">
        <p14:creationId xmlns:p14="http://schemas.microsoft.com/office/powerpoint/2010/main" val="412074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noGrp="1"/>
          </p:cNvGraphicFramePr>
          <p:nvPr>
            <p:ph idx="1"/>
          </p:nvPr>
        </p:nvGraphicFramePr>
        <p:xfrm>
          <a:off x="544531" y="428096"/>
          <a:ext cx="8188504" cy="6276126"/>
        </p:xfrm>
        <a:graphic>
          <a:graphicData uri="http://schemas.openxmlformats.org/drawingml/2006/table">
            <a:tbl>
              <a:tblPr firstRow="1" bandRow="1">
                <a:tableStyleId>{7DF18680-E054-41AD-8BC1-D1AEF772440D}</a:tableStyleId>
              </a:tblPr>
              <a:tblGrid>
                <a:gridCol w="630186">
                  <a:extLst>
                    <a:ext uri="{9D8B030D-6E8A-4147-A177-3AD203B41FA5}">
                      <a16:colId xmlns:a16="http://schemas.microsoft.com/office/drawing/2014/main" val="4037891181"/>
                    </a:ext>
                  </a:extLst>
                </a:gridCol>
                <a:gridCol w="1394142">
                  <a:extLst>
                    <a:ext uri="{9D8B030D-6E8A-4147-A177-3AD203B41FA5}">
                      <a16:colId xmlns:a16="http://schemas.microsoft.com/office/drawing/2014/main" val="509307695"/>
                    </a:ext>
                  </a:extLst>
                </a:gridCol>
                <a:gridCol w="4267506">
                  <a:extLst>
                    <a:ext uri="{9D8B030D-6E8A-4147-A177-3AD203B41FA5}">
                      <a16:colId xmlns:a16="http://schemas.microsoft.com/office/drawing/2014/main" val="1665780601"/>
                    </a:ext>
                  </a:extLst>
                </a:gridCol>
                <a:gridCol w="1896670">
                  <a:extLst>
                    <a:ext uri="{9D8B030D-6E8A-4147-A177-3AD203B41FA5}">
                      <a16:colId xmlns:a16="http://schemas.microsoft.com/office/drawing/2014/main" val="477296994"/>
                    </a:ext>
                  </a:extLst>
                </a:gridCol>
              </a:tblGrid>
              <a:tr h="8085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95000"/>
                            </a:schemeClr>
                          </a:solidFill>
                        </a:rPr>
                        <a:t>LIMBIC-CENC Prospective Longitudinal Study</a:t>
                      </a:r>
                      <a:endParaRPr lang="en-US" sz="2400" dirty="0">
                        <a:solidFill>
                          <a:schemeClr val="bg1">
                            <a:lumMod val="95000"/>
                          </a:schemeClr>
                        </a:solidFill>
                        <a:ea typeface="ＭＳ Ｐゴシック" charset="0"/>
                      </a:endParaRPr>
                    </a:p>
                    <a:p>
                      <a:pPr algn="ctr"/>
                      <a:r>
                        <a:rPr lang="en-US" sz="2400" b="1" baseline="0" dirty="0">
                          <a:solidFill>
                            <a:schemeClr val="bg1"/>
                          </a:solidFill>
                          <a:latin typeface="+mn-lt"/>
                          <a:cs typeface="Arial" panose="020B0604020202020204" pitchFamily="34" charset="0"/>
                        </a:rPr>
                        <a:t>Enrollment &amp; Testing Sites </a:t>
                      </a:r>
                      <a:endParaRPr lang="en-US" sz="2400" b="1" dirty="0">
                        <a:solidFill>
                          <a:schemeClr val="bg1"/>
                        </a:solidFill>
                        <a:latin typeface="+mn-lt"/>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75000"/>
                      </a:schemeClr>
                    </a:solidFill>
                  </a:tcPr>
                </a:tc>
                <a:tc hMerge="1">
                  <a:txBody>
                    <a:bodyPr/>
                    <a:lstStyle/>
                    <a:p>
                      <a:endParaRPr lang="en-US" dirty="0"/>
                    </a:p>
                  </a:txBody>
                  <a:tcPr/>
                </a:tc>
                <a:tc hMerge="1">
                  <a:txBody>
                    <a:bodyPr/>
                    <a:lstStyle/>
                    <a:p>
                      <a:endParaRPr lang="en-US" dirty="0"/>
                    </a:p>
                  </a:txBody>
                  <a:tcPr/>
                </a:tc>
                <a:tc>
                  <a:txBody>
                    <a:bodyPr/>
                    <a:lstStyle/>
                    <a:p>
                      <a:pPr algn="ctr"/>
                      <a:endParaRPr lang="en-US" sz="2400" b="1" dirty="0">
                        <a:solidFill>
                          <a:schemeClr val="bg1"/>
                        </a:solidFill>
                        <a:latin typeface="+mn-lt"/>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352812019"/>
                  </a:ext>
                </a:extLst>
              </a:tr>
              <a:tr h="329400">
                <a:tc>
                  <a:txBody>
                    <a:bodyPr/>
                    <a:lstStyle/>
                    <a:p>
                      <a:pPr algn="ctr"/>
                      <a:r>
                        <a:rPr lang="en-US" sz="1600" b="1" baseline="0" dirty="0">
                          <a:solidFill>
                            <a:schemeClr val="bg1"/>
                          </a:solidFill>
                          <a:latin typeface="+mn-lt"/>
                          <a:cs typeface="Arial" panose="020B0604020202020204" pitchFamily="34" charset="0"/>
                        </a:rPr>
                        <a:t># </a:t>
                      </a:r>
                      <a:endParaRPr lang="en-US" sz="1600" b="1" dirty="0">
                        <a:solidFill>
                          <a:schemeClr val="bg1"/>
                        </a:solidFill>
                        <a:latin typeface="+mn-lt"/>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600" b="1" dirty="0">
                          <a:solidFill>
                            <a:schemeClr val="bg1"/>
                          </a:solidFill>
                          <a:latin typeface="+mn-lt"/>
                          <a:cs typeface="Arial" panose="020B0604020202020204" pitchFamily="34" charset="0"/>
                        </a:rPr>
                        <a:t> Location</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4">
                        <a:lumMod val="75000"/>
                      </a:schemeClr>
                    </a:solidFill>
                  </a:tcPr>
                </a:tc>
                <a:tc>
                  <a:txBody>
                    <a:bodyPr/>
                    <a:lstStyle/>
                    <a:p>
                      <a:pPr algn="ctr" defTabSz="2449513"/>
                      <a:r>
                        <a:rPr lang="en-US" sz="1600" b="1" dirty="0">
                          <a:solidFill>
                            <a:schemeClr val="bg1"/>
                          </a:solidFill>
                          <a:latin typeface="+mn-lt"/>
                          <a:cs typeface="Arial" panose="020B0604020202020204" pitchFamily="34" charset="0"/>
                        </a:rPr>
                        <a:t>Name</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4">
                        <a:lumMod val="75000"/>
                      </a:schemeClr>
                    </a:solidFill>
                  </a:tcPr>
                </a:tc>
                <a:tc>
                  <a:txBody>
                    <a:bodyPr/>
                    <a:lstStyle/>
                    <a:p>
                      <a:pPr algn="ctr" defTabSz="2449513"/>
                      <a:r>
                        <a:rPr lang="en-US" sz="1600" b="1" dirty="0">
                          <a:solidFill>
                            <a:schemeClr val="bg1"/>
                          </a:solidFill>
                          <a:latin typeface="+mn-lt"/>
                          <a:cs typeface="Arial" panose="020B0604020202020204" pitchFamily="34" charset="0"/>
                        </a:rPr>
                        <a:t>PI</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27459956"/>
                  </a:ext>
                </a:extLst>
              </a:tr>
              <a:tr h="449182">
                <a:tc>
                  <a:txBody>
                    <a:bodyPr/>
                    <a:lstStyle/>
                    <a:p>
                      <a:pPr algn="ctr"/>
                      <a:r>
                        <a:rPr lang="en-US" sz="1200" b="1" dirty="0">
                          <a:latin typeface="+mn-lt"/>
                          <a:cs typeface="Arial" panose="020B0604020202020204" pitchFamily="34" charset="0"/>
                        </a:rPr>
                        <a:t>01</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Richmond, VA</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Hunter Holmes McGuire VA Medical Center</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William Walker, MD</a:t>
                      </a:r>
                    </a:p>
                    <a:p>
                      <a:r>
                        <a:rPr lang="en-US" sz="1200" b="1" dirty="0">
                          <a:latin typeface="+mn-lt"/>
                          <a:cs typeface="Arial" panose="020B0604020202020204" pitchFamily="34" charset="0"/>
                        </a:rPr>
                        <a:t>David Glazier, MD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6759270"/>
                  </a:ext>
                </a:extLst>
              </a:tr>
              <a:tr h="709668">
                <a:tc>
                  <a:txBody>
                    <a:bodyPr/>
                    <a:lstStyle/>
                    <a:p>
                      <a:pPr algn="ctr"/>
                      <a:r>
                        <a:rPr lang="en-US" sz="1200" b="1" dirty="0">
                          <a:latin typeface="+mn-lt"/>
                          <a:cs typeface="Arial" panose="020B0604020202020204" pitchFamily="34" charset="0"/>
                        </a:rPr>
                        <a:t>02</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Houston, TX</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Michael E. DeBakey VA Medical Center</a:t>
                      </a:r>
                    </a:p>
                    <a:p>
                      <a:r>
                        <a:rPr lang="en-US" sz="1200" b="1" dirty="0">
                          <a:latin typeface="+mn-lt"/>
                          <a:cs typeface="Arial" panose="020B0604020202020204" pitchFamily="34" charset="0"/>
                        </a:rPr>
                        <a:t>Baylor College of Medicine</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Randall Scheibel, PhD</a:t>
                      </a:r>
                    </a:p>
                    <a:p>
                      <a:r>
                        <a:rPr lang="en-US" sz="1200" b="1" dirty="0">
                          <a:latin typeface="+mn-lt"/>
                          <a:cs typeface="Arial" panose="020B0604020202020204" pitchFamily="34" charset="0"/>
                        </a:rPr>
                        <a:t>Maya Troyanskaya, MD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3713137"/>
                  </a:ext>
                </a:extLst>
              </a:tr>
              <a:tr h="449182">
                <a:tc>
                  <a:txBody>
                    <a:bodyPr/>
                    <a:lstStyle/>
                    <a:p>
                      <a:pPr algn="ctr"/>
                      <a:r>
                        <a:rPr lang="en-US" sz="1200" b="1" dirty="0">
                          <a:latin typeface="+mn-lt"/>
                          <a:cs typeface="Arial" panose="020B0604020202020204" pitchFamily="34" charset="0"/>
                        </a:rPr>
                        <a:t>03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Tampa, FL</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James A. Haley Veterans’ Hospital</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Risa Richardson, PhD</a:t>
                      </a:r>
                    </a:p>
                    <a:p>
                      <a:r>
                        <a:rPr lang="en-US" sz="1200" b="1" dirty="0">
                          <a:latin typeface="+mn-lt"/>
                          <a:cs typeface="Arial" panose="020B0604020202020204" pitchFamily="34" charset="0"/>
                        </a:rPr>
                        <a:t>Shannon Miles, PhD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770320"/>
                  </a:ext>
                </a:extLst>
              </a:tr>
              <a:tr h="449182">
                <a:tc>
                  <a:txBody>
                    <a:bodyPr/>
                    <a:lstStyle/>
                    <a:p>
                      <a:pPr algn="ctr"/>
                      <a:r>
                        <a:rPr lang="en-US" sz="1200" b="1" dirty="0">
                          <a:latin typeface="+mn-lt"/>
                          <a:cs typeface="Arial" panose="020B0604020202020204" pitchFamily="34" charset="0"/>
                        </a:rPr>
                        <a:t>04</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San Antonio,</a:t>
                      </a:r>
                      <a:r>
                        <a:rPr lang="en-US" sz="1200" b="1" baseline="0" dirty="0">
                          <a:latin typeface="+mn-lt"/>
                          <a:cs typeface="Arial" panose="020B0604020202020204" pitchFamily="34" charset="0"/>
                        </a:rPr>
                        <a:t> TX</a:t>
                      </a:r>
                      <a:endParaRPr lang="en-US" sz="1200" b="1" dirty="0">
                        <a:latin typeface="+mn-lt"/>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South Texas Veterans’ Health Care System</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s-ES" sz="1200" b="1" dirty="0">
                          <a:latin typeface="+mn-lt"/>
                          <a:cs typeface="Arial" panose="020B0604020202020204" pitchFamily="34" charset="0"/>
                        </a:rPr>
                        <a:t>Carlos A. Jaramillo, MD, PhD</a:t>
                      </a:r>
                      <a:endParaRPr lang="en-US" sz="1200" b="1" dirty="0">
                        <a:latin typeface="+mn-lt"/>
                        <a:cs typeface="Arial" panose="020B0604020202020204" pitchFamily="34" charset="0"/>
                      </a:endParaRP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2983326"/>
                  </a:ext>
                </a:extLst>
              </a:tr>
              <a:tr h="628855">
                <a:tc>
                  <a:txBody>
                    <a:bodyPr/>
                    <a:lstStyle/>
                    <a:p>
                      <a:pPr algn="ctr"/>
                      <a:r>
                        <a:rPr lang="en-US" sz="1200" b="1" dirty="0">
                          <a:latin typeface="+mn-lt"/>
                          <a:cs typeface="Arial" panose="020B0604020202020204" pitchFamily="34" charset="0"/>
                        </a:rPr>
                        <a:t>05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Ft. Belvoir,</a:t>
                      </a:r>
                      <a:r>
                        <a:rPr lang="en-US" sz="1200" b="1" baseline="0" dirty="0">
                          <a:latin typeface="+mn-lt"/>
                          <a:cs typeface="Arial" panose="020B0604020202020204" pitchFamily="34" charset="0"/>
                        </a:rPr>
                        <a:t> VA</a:t>
                      </a:r>
                      <a:endParaRPr lang="en-US" sz="1200" b="1" dirty="0">
                        <a:latin typeface="+mn-lt"/>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Fort Belvoir Community Hospital </a:t>
                      </a:r>
                    </a:p>
                    <a:p>
                      <a:r>
                        <a:rPr lang="en-US" sz="1200" b="1" dirty="0">
                          <a:latin typeface="+mn-lt"/>
                          <a:cs typeface="Arial" panose="020B0604020202020204" pitchFamily="34" charset="0"/>
                        </a:rPr>
                        <a:t>Henry M. Jackson Foundation for the Advancement of Military Medicine, Inc.</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Melissa Guerra, MD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6768797"/>
                  </a:ext>
                </a:extLst>
              </a:tr>
              <a:tr h="283869">
                <a:tc>
                  <a:txBody>
                    <a:bodyPr/>
                    <a:lstStyle/>
                    <a:p>
                      <a:pPr algn="ctr"/>
                      <a:r>
                        <a:rPr lang="en-US" sz="1200" b="1" dirty="0">
                          <a:latin typeface="+mn-lt"/>
                          <a:cs typeface="Arial" panose="020B0604020202020204" pitchFamily="34" charset="0"/>
                        </a:rPr>
                        <a:t>06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Portland, OR</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VA Portland Health Care System</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Kathleen Carlson, PhD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7744765"/>
                  </a:ext>
                </a:extLst>
              </a:tr>
              <a:tr h="449182">
                <a:tc>
                  <a:txBody>
                    <a:bodyPr/>
                    <a:lstStyle/>
                    <a:p>
                      <a:pPr algn="ctr"/>
                      <a:r>
                        <a:rPr lang="en-US" sz="1200" b="1" dirty="0">
                          <a:latin typeface="+mn-lt"/>
                          <a:cs typeface="Arial" panose="020B0604020202020204" pitchFamily="34" charset="0"/>
                        </a:rPr>
                        <a:t>07</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Minneapolis,</a:t>
                      </a:r>
                      <a:r>
                        <a:rPr lang="en-US" sz="1200" b="1" baseline="0" dirty="0">
                          <a:latin typeface="+mn-lt"/>
                          <a:cs typeface="Arial" panose="020B0604020202020204" pitchFamily="34" charset="0"/>
                        </a:rPr>
                        <a:t> MN</a:t>
                      </a:r>
                      <a:endParaRPr lang="en-US" sz="1200" b="1" dirty="0">
                        <a:latin typeface="+mn-lt"/>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University of Minnesota </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Scott Sponheim, PhD</a:t>
                      </a:r>
                    </a:p>
                    <a:p>
                      <a:r>
                        <a:rPr lang="en-US" sz="1200" b="1" dirty="0">
                          <a:latin typeface="+mn-lt"/>
                          <a:cs typeface="Arial" panose="020B0604020202020204" pitchFamily="34" charset="0"/>
                        </a:rPr>
                        <a:t>Nicholas Davenport, PhD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6919990"/>
                  </a:ext>
                </a:extLst>
              </a:tr>
              <a:tr h="283869">
                <a:tc>
                  <a:txBody>
                    <a:bodyPr/>
                    <a:lstStyle/>
                    <a:p>
                      <a:pPr algn="ctr"/>
                      <a:r>
                        <a:rPr lang="en-US" sz="1200" b="1" dirty="0">
                          <a:latin typeface="+mn-lt"/>
                          <a:cs typeface="Arial" panose="020B0604020202020204" pitchFamily="34" charset="0"/>
                        </a:rPr>
                        <a:t>08</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Boston, MA</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VA Boston Healthcare System </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latin typeface="+mn-lt"/>
                          <a:cs typeface="Arial" panose="020B0604020202020204" pitchFamily="34" charset="0"/>
                        </a:rPr>
                        <a:t>Terri Pagoda, PhD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6226968"/>
                  </a:ext>
                </a:extLst>
              </a:tr>
              <a:tr h="449182">
                <a:tc>
                  <a:txBody>
                    <a:bodyPr/>
                    <a:lstStyle/>
                    <a:p>
                      <a:pPr algn="ctr"/>
                      <a:r>
                        <a:rPr lang="en-US" sz="1200" b="1" dirty="0">
                          <a:solidFill>
                            <a:srgbClr val="C00000"/>
                          </a:solidFill>
                          <a:latin typeface="+mn-lt"/>
                          <a:cs typeface="Arial" panose="020B0604020202020204" pitchFamily="34" charset="0"/>
                        </a:rPr>
                        <a:t>09</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Salisbury, NC</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W.G. (Bill) Hefner VA Medical Center</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Sarah Martindale, PhD</a:t>
                      </a:r>
                    </a:p>
                    <a:p>
                      <a:r>
                        <a:rPr lang="en-US" sz="1200" b="1" dirty="0">
                          <a:solidFill>
                            <a:srgbClr val="C00000"/>
                          </a:solidFill>
                          <a:latin typeface="+mn-lt"/>
                          <a:cs typeface="Arial" panose="020B0604020202020204" pitchFamily="34" charset="0"/>
                        </a:rPr>
                        <a:t> Jared Rowland, PhD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3254244"/>
                  </a:ext>
                </a:extLst>
              </a:tr>
              <a:tr h="449182">
                <a:tc>
                  <a:txBody>
                    <a:bodyPr/>
                    <a:lstStyle/>
                    <a:p>
                      <a:pPr algn="ctr"/>
                      <a:r>
                        <a:rPr lang="en-US" sz="1200" b="1" dirty="0">
                          <a:solidFill>
                            <a:srgbClr val="C00000"/>
                          </a:solidFill>
                          <a:latin typeface="+mn-lt"/>
                          <a:cs typeface="Arial" panose="020B0604020202020204" pitchFamily="34" charset="0"/>
                        </a:rPr>
                        <a:t>10</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San Diego, CA </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VA San Diego Healthcare System/Camp Pendleton</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pl-PL" sz="1200" b="1" dirty="0">
                          <a:solidFill>
                            <a:srgbClr val="C00000"/>
                          </a:solidFill>
                          <a:latin typeface="+mn-lt"/>
                          <a:cs typeface="Arial" panose="020B0604020202020204" pitchFamily="34" charset="0"/>
                        </a:rPr>
                        <a:t>Amy Jak, PhD</a:t>
                      </a:r>
                      <a:endParaRPr lang="en-US" sz="1200" b="1" dirty="0">
                        <a:solidFill>
                          <a:srgbClr val="C00000"/>
                        </a:solidFill>
                        <a:latin typeface="+mn-lt"/>
                        <a:cs typeface="Arial" panose="020B0604020202020204" pitchFamily="34" charset="0"/>
                      </a:endParaRPr>
                    </a:p>
                    <a:p>
                      <a:r>
                        <a:rPr lang="pl-PL" sz="1200" b="1" dirty="0">
                          <a:solidFill>
                            <a:srgbClr val="C00000"/>
                          </a:solidFill>
                          <a:latin typeface="+mn-lt"/>
                          <a:cs typeface="Arial" panose="020B0604020202020204" pitchFamily="34" charset="0"/>
                        </a:rPr>
                        <a:t>Jason Bailie, PhD</a:t>
                      </a:r>
                      <a:endParaRPr lang="en-US" sz="1200" b="1" dirty="0">
                        <a:solidFill>
                          <a:srgbClr val="C00000"/>
                        </a:solidFill>
                        <a:latin typeface="+mn-lt"/>
                        <a:cs typeface="Arial" panose="020B0604020202020204" pitchFamily="34" charset="0"/>
                      </a:endParaRP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2210212"/>
                  </a:ext>
                </a:extLst>
              </a:tr>
              <a:tr h="449182">
                <a:tc>
                  <a:txBody>
                    <a:bodyPr/>
                    <a:lstStyle/>
                    <a:p>
                      <a:pPr algn="ctr"/>
                      <a:r>
                        <a:rPr lang="en-US" sz="1200" b="1" dirty="0">
                          <a:solidFill>
                            <a:srgbClr val="C00000"/>
                          </a:solidFill>
                          <a:latin typeface="+mn-lt"/>
                          <a:cs typeface="Arial" panose="020B0604020202020204" pitchFamily="34" charset="0"/>
                        </a:rPr>
                        <a:t>11</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Fort Gordon, GA</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Dwight D. Eisenhower Army Medical Center</a:t>
                      </a:r>
                    </a:p>
                  </a:txBody>
                  <a:tcPr marL="36576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1200" b="1" dirty="0">
                          <a:solidFill>
                            <a:srgbClr val="C00000"/>
                          </a:solidFill>
                          <a:latin typeface="+mn-lt"/>
                          <a:cs typeface="Arial" panose="020B0604020202020204" pitchFamily="34" charset="0"/>
                        </a:rPr>
                        <a:t>John </a:t>
                      </a:r>
                      <a:r>
                        <a:rPr lang="en-US" sz="1200" b="1" dirty="0" err="1">
                          <a:solidFill>
                            <a:srgbClr val="C00000"/>
                          </a:solidFill>
                          <a:latin typeface="+mn-lt"/>
                          <a:cs typeface="Arial" panose="020B0604020202020204" pitchFamily="34" charset="0"/>
                        </a:rPr>
                        <a:t>Rigg</a:t>
                      </a:r>
                      <a:r>
                        <a:rPr lang="en-US" sz="1200" b="1" dirty="0">
                          <a:solidFill>
                            <a:srgbClr val="C00000"/>
                          </a:solidFill>
                          <a:latin typeface="+mn-lt"/>
                          <a:cs typeface="Arial" panose="020B0604020202020204" pitchFamily="34" charset="0"/>
                        </a:rPr>
                        <a:t>, MD</a:t>
                      </a:r>
                    </a:p>
                    <a:p>
                      <a:r>
                        <a:rPr lang="en-US" sz="1200" b="1" dirty="0">
                          <a:solidFill>
                            <a:srgbClr val="C00000"/>
                          </a:solidFill>
                          <a:latin typeface="+mn-lt"/>
                          <a:cs typeface="Arial" panose="020B0604020202020204" pitchFamily="34" charset="0"/>
                        </a:rPr>
                        <a:t>Scott Mooney, PhD</a:t>
                      </a:r>
                    </a:p>
                  </a:txBody>
                  <a:tcPr marL="18288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0347122"/>
                  </a:ext>
                </a:extLst>
              </a:tr>
            </a:tbl>
          </a:graphicData>
        </a:graphic>
      </p:graphicFrame>
      <p:sp>
        <p:nvSpPr>
          <p:cNvPr id="2" name="TextBox 1">
            <a:extLst>
              <a:ext uri="{FF2B5EF4-FFF2-40B4-BE49-F238E27FC236}">
                <a16:creationId xmlns:a16="http://schemas.microsoft.com/office/drawing/2014/main" id="{0837011C-DEED-4017-AD39-01361F9C8E84}"/>
              </a:ext>
            </a:extLst>
          </p:cNvPr>
          <p:cNvSpPr txBox="1"/>
          <p:nvPr/>
        </p:nvSpPr>
        <p:spPr>
          <a:xfrm>
            <a:off x="9261848" y="4859822"/>
            <a:ext cx="1838227" cy="584775"/>
          </a:xfrm>
          <a:prstGeom prst="rect">
            <a:avLst/>
          </a:prstGeom>
          <a:noFill/>
          <a:ln w="12700">
            <a:solidFill>
              <a:schemeClr val="accent1"/>
            </a:solidFill>
          </a:ln>
        </p:spPr>
        <p:txBody>
          <a:bodyPr wrap="square" rtlCol="0">
            <a:spAutoFit/>
          </a:bodyPr>
          <a:lstStyle/>
          <a:p>
            <a:r>
              <a:rPr lang="en-US" sz="1600" dirty="0">
                <a:solidFill>
                  <a:srgbClr val="C00000"/>
                </a:solidFill>
              </a:rPr>
              <a:t>Sites added under LIMBIC in red font</a:t>
            </a:r>
          </a:p>
        </p:txBody>
      </p:sp>
    </p:spTree>
    <p:extLst>
      <p:ext uri="{BB962C8B-B14F-4D97-AF65-F5344CB8AC3E}">
        <p14:creationId xmlns:p14="http://schemas.microsoft.com/office/powerpoint/2010/main" val="207409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0BB0-003B-4AD2-8108-C2102F713A0C}"/>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635E5372-2AA9-41DC-972D-5828AC14E0DA}"/>
              </a:ext>
            </a:extLst>
          </p:cNvPr>
          <p:cNvPicPr>
            <a:picLocks noChangeAspect="1"/>
          </p:cNvPicPr>
          <p:nvPr/>
        </p:nvPicPr>
        <p:blipFill rotWithShape="1">
          <a:blip r:embed="rId3"/>
          <a:srcRect l="33975" t="10267" r="35085"/>
          <a:stretch/>
        </p:blipFill>
        <p:spPr>
          <a:xfrm>
            <a:off x="8121301" y="443480"/>
            <a:ext cx="3931933" cy="6414520"/>
          </a:xfrm>
          <a:prstGeom prst="rect">
            <a:avLst/>
          </a:prstGeom>
        </p:spPr>
      </p:pic>
      <p:pic>
        <p:nvPicPr>
          <p:cNvPr id="9" name="Picture 8">
            <a:extLst>
              <a:ext uri="{FF2B5EF4-FFF2-40B4-BE49-F238E27FC236}">
                <a16:creationId xmlns:a16="http://schemas.microsoft.com/office/drawing/2014/main" id="{B187BB8F-295D-4AD9-9A14-EAD885A4B2F4}"/>
              </a:ext>
            </a:extLst>
          </p:cNvPr>
          <p:cNvPicPr>
            <a:picLocks noChangeAspect="1"/>
          </p:cNvPicPr>
          <p:nvPr/>
        </p:nvPicPr>
        <p:blipFill rotWithShape="1">
          <a:blip r:embed="rId4"/>
          <a:srcRect t="10091" b="44399"/>
          <a:stretch/>
        </p:blipFill>
        <p:spPr>
          <a:xfrm>
            <a:off x="4113291" y="409584"/>
            <a:ext cx="3815399" cy="2228832"/>
          </a:xfrm>
          <a:prstGeom prst="rect">
            <a:avLst/>
          </a:prstGeom>
        </p:spPr>
      </p:pic>
      <p:pic>
        <p:nvPicPr>
          <p:cNvPr id="3" name="Picture 2">
            <a:extLst>
              <a:ext uri="{FF2B5EF4-FFF2-40B4-BE49-F238E27FC236}">
                <a16:creationId xmlns:a16="http://schemas.microsoft.com/office/drawing/2014/main" id="{42EB1A45-30E9-4730-9E24-2BD4E9069152}"/>
              </a:ext>
            </a:extLst>
          </p:cNvPr>
          <p:cNvPicPr>
            <a:picLocks noChangeAspect="1"/>
          </p:cNvPicPr>
          <p:nvPr/>
        </p:nvPicPr>
        <p:blipFill rotWithShape="1">
          <a:blip r:embed="rId5"/>
          <a:srcRect l="787" t="14648" r="1725"/>
          <a:stretch/>
        </p:blipFill>
        <p:spPr>
          <a:xfrm>
            <a:off x="4055023" y="2638416"/>
            <a:ext cx="3931933" cy="4155237"/>
          </a:xfrm>
          <a:prstGeom prst="rect">
            <a:avLst/>
          </a:prstGeom>
        </p:spPr>
      </p:pic>
      <p:pic>
        <p:nvPicPr>
          <p:cNvPr id="6" name="Picture 5">
            <a:extLst>
              <a:ext uri="{FF2B5EF4-FFF2-40B4-BE49-F238E27FC236}">
                <a16:creationId xmlns:a16="http://schemas.microsoft.com/office/drawing/2014/main" id="{55219E6C-844A-437F-AE6D-B3EBFE9C1DAF}"/>
              </a:ext>
            </a:extLst>
          </p:cNvPr>
          <p:cNvPicPr>
            <a:picLocks noChangeAspect="1"/>
          </p:cNvPicPr>
          <p:nvPr/>
        </p:nvPicPr>
        <p:blipFill>
          <a:blip r:embed="rId6"/>
          <a:stretch>
            <a:fillRect/>
          </a:stretch>
        </p:blipFill>
        <p:spPr>
          <a:xfrm>
            <a:off x="167585" y="443479"/>
            <a:ext cx="1951143" cy="2423616"/>
          </a:xfrm>
          <a:prstGeom prst="rect">
            <a:avLst/>
          </a:prstGeom>
        </p:spPr>
      </p:pic>
      <p:pic>
        <p:nvPicPr>
          <p:cNvPr id="7" name="Picture 6">
            <a:extLst>
              <a:ext uri="{FF2B5EF4-FFF2-40B4-BE49-F238E27FC236}">
                <a16:creationId xmlns:a16="http://schemas.microsoft.com/office/drawing/2014/main" id="{520549D6-E9C1-47E0-9417-ADD7598FD842}"/>
              </a:ext>
            </a:extLst>
          </p:cNvPr>
          <p:cNvPicPr>
            <a:picLocks noChangeAspect="1"/>
          </p:cNvPicPr>
          <p:nvPr/>
        </p:nvPicPr>
        <p:blipFill>
          <a:blip r:embed="rId7"/>
          <a:stretch>
            <a:fillRect/>
          </a:stretch>
        </p:blipFill>
        <p:spPr>
          <a:xfrm>
            <a:off x="2176994" y="443479"/>
            <a:ext cx="1819764" cy="3838835"/>
          </a:xfrm>
          <a:prstGeom prst="rect">
            <a:avLst/>
          </a:prstGeom>
        </p:spPr>
      </p:pic>
      <p:pic>
        <p:nvPicPr>
          <p:cNvPr id="10" name="Picture 9">
            <a:extLst>
              <a:ext uri="{FF2B5EF4-FFF2-40B4-BE49-F238E27FC236}">
                <a16:creationId xmlns:a16="http://schemas.microsoft.com/office/drawing/2014/main" id="{D0871A51-461C-46A5-90F1-D3DDCF8A078D}"/>
              </a:ext>
            </a:extLst>
          </p:cNvPr>
          <p:cNvPicPr>
            <a:picLocks noChangeAspect="1"/>
          </p:cNvPicPr>
          <p:nvPr/>
        </p:nvPicPr>
        <p:blipFill>
          <a:blip r:embed="rId8"/>
          <a:stretch>
            <a:fillRect/>
          </a:stretch>
        </p:blipFill>
        <p:spPr>
          <a:xfrm>
            <a:off x="204015" y="3014227"/>
            <a:ext cx="1972979" cy="3730287"/>
          </a:xfrm>
          <a:prstGeom prst="rect">
            <a:avLst/>
          </a:prstGeom>
        </p:spPr>
      </p:pic>
      <p:pic>
        <p:nvPicPr>
          <p:cNvPr id="11" name="Picture 10">
            <a:extLst>
              <a:ext uri="{FF2B5EF4-FFF2-40B4-BE49-F238E27FC236}">
                <a16:creationId xmlns:a16="http://schemas.microsoft.com/office/drawing/2014/main" id="{B13F8CF3-07FD-42A9-B885-5214C5E1BC6C}"/>
              </a:ext>
            </a:extLst>
          </p:cNvPr>
          <p:cNvPicPr>
            <a:picLocks noChangeAspect="1"/>
          </p:cNvPicPr>
          <p:nvPr/>
        </p:nvPicPr>
        <p:blipFill>
          <a:blip r:embed="rId9"/>
          <a:stretch>
            <a:fillRect/>
          </a:stretch>
        </p:blipFill>
        <p:spPr>
          <a:xfrm>
            <a:off x="2196944" y="4145758"/>
            <a:ext cx="1799813" cy="2598755"/>
          </a:xfrm>
          <a:prstGeom prst="rect">
            <a:avLst/>
          </a:prstGeom>
        </p:spPr>
      </p:pic>
    </p:spTree>
    <p:extLst>
      <p:ext uri="{BB962C8B-B14F-4D97-AF65-F5344CB8AC3E}">
        <p14:creationId xmlns:p14="http://schemas.microsoft.com/office/powerpoint/2010/main" val="340432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1E0A-A62E-491D-9A7D-7F67FF03465E}"/>
              </a:ext>
            </a:extLst>
          </p:cNvPr>
          <p:cNvSpPr>
            <a:spLocks noGrp="1"/>
          </p:cNvSpPr>
          <p:nvPr>
            <p:ph type="ctrTitle"/>
          </p:nvPr>
        </p:nvSpPr>
        <p:spPr/>
        <p:txBody>
          <a:bodyPr/>
          <a:lstStyle/>
          <a:p>
            <a:r>
              <a:rPr lang="en-US" sz="4000" b="1" dirty="0"/>
              <a:t>Can mild </a:t>
            </a:r>
            <a:r>
              <a:rPr lang="en-US" sz="4000" b="1" dirty="0" err="1"/>
              <a:t>tBI</a:t>
            </a:r>
            <a:r>
              <a:rPr lang="en-US" sz="4000" b="1" dirty="0"/>
              <a:t> alter cognition chronically? </a:t>
            </a:r>
            <a:br>
              <a:rPr lang="en-US" sz="4000" b="1" dirty="0"/>
            </a:br>
            <a:r>
              <a:rPr lang="en-US" sz="4000" b="1" dirty="0"/>
              <a:t>A LIMBIC-CENC multicenter study</a:t>
            </a:r>
          </a:p>
        </p:txBody>
      </p:sp>
      <p:sp>
        <p:nvSpPr>
          <p:cNvPr id="3" name="Subtitle 2">
            <a:extLst>
              <a:ext uri="{FF2B5EF4-FFF2-40B4-BE49-F238E27FC236}">
                <a16:creationId xmlns:a16="http://schemas.microsoft.com/office/drawing/2014/main" id="{B12E04FF-CE96-462C-9434-42F12355AEDD}"/>
              </a:ext>
            </a:extLst>
          </p:cNvPr>
          <p:cNvSpPr>
            <a:spLocks noGrp="1"/>
          </p:cNvSpPr>
          <p:nvPr>
            <p:ph type="subTitle" idx="1"/>
          </p:nvPr>
        </p:nvSpPr>
        <p:spPr>
          <a:xfrm>
            <a:off x="914400" y="1042243"/>
            <a:ext cx="9556376" cy="1752600"/>
          </a:xfrm>
        </p:spPr>
        <p:txBody>
          <a:bodyPr/>
          <a:lstStyle/>
          <a:p>
            <a:pPr lvl="0">
              <a:buClr>
                <a:srgbClr val="2DA2BF"/>
              </a:buClr>
            </a:pPr>
            <a:r>
              <a:rPr lang="en-US" b="1" dirty="0">
                <a:solidFill>
                  <a:prstClr val="black">
                    <a:lumMod val="75000"/>
                    <a:lumOff val="25000"/>
                  </a:prstClr>
                </a:solidFill>
              </a:rPr>
              <a:t>Walker WC</a:t>
            </a:r>
            <a:r>
              <a:rPr lang="en-US" dirty="0">
                <a:solidFill>
                  <a:prstClr val="black">
                    <a:lumMod val="75000"/>
                    <a:lumOff val="25000"/>
                  </a:prstClr>
                </a:solidFill>
              </a:rPr>
              <a:t>, O’Neil ME, Ou Z, Pogoda TK, Belanger HG, Scheibel RS, Presson AP, Miles SR, Wilde EA, Tate DF, Troyanskaya M, Pugh MJ, Jak A, Cifu DX. </a:t>
            </a:r>
          </a:p>
          <a:p>
            <a:pPr lvl="0">
              <a:buClr>
                <a:srgbClr val="2DA2BF"/>
              </a:buClr>
            </a:pPr>
            <a:endParaRPr lang="en-US" dirty="0">
              <a:solidFill>
                <a:prstClr val="black">
                  <a:lumMod val="75000"/>
                  <a:lumOff val="25000"/>
                </a:prstClr>
              </a:solidFill>
            </a:endParaRPr>
          </a:p>
          <a:p>
            <a:endParaRPr lang="en-US" dirty="0"/>
          </a:p>
        </p:txBody>
      </p:sp>
      <p:sp>
        <p:nvSpPr>
          <p:cNvPr id="4" name="Slide Number Placeholder 3">
            <a:extLst>
              <a:ext uri="{FF2B5EF4-FFF2-40B4-BE49-F238E27FC236}">
                <a16:creationId xmlns:a16="http://schemas.microsoft.com/office/drawing/2014/main" id="{6DF92342-F65C-48DE-A7CC-10779FC16479}"/>
              </a:ext>
            </a:extLst>
          </p:cNvPr>
          <p:cNvSpPr>
            <a:spLocks noGrp="1"/>
          </p:cNvSpPr>
          <p:nvPr>
            <p:ph type="sldNum" sz="quarter" idx="12"/>
          </p:nvPr>
        </p:nvSpPr>
        <p:spPr/>
        <p:txBody>
          <a:bodyPr/>
          <a:lstStyle/>
          <a:p>
            <a:fld id="{4475BAEC-E2D5-4F68-A525-98065435A546}" type="slidenum">
              <a:rPr lang="en-US" smtClean="0"/>
              <a:pPr/>
              <a:t>9</a:t>
            </a:fld>
            <a:endParaRPr lang="en-US" dirty="0"/>
          </a:p>
        </p:txBody>
      </p:sp>
      <p:sp>
        <p:nvSpPr>
          <p:cNvPr id="6" name="Rectangle 5">
            <a:extLst>
              <a:ext uri="{FF2B5EF4-FFF2-40B4-BE49-F238E27FC236}">
                <a16:creationId xmlns:a16="http://schemas.microsoft.com/office/drawing/2014/main" id="{1649F91E-5954-4E30-AAC9-BB9B2F5975ED}"/>
              </a:ext>
            </a:extLst>
          </p:cNvPr>
          <p:cNvSpPr/>
          <p:nvPr/>
        </p:nvSpPr>
        <p:spPr>
          <a:xfrm>
            <a:off x="929341" y="3628184"/>
            <a:ext cx="9075271" cy="954107"/>
          </a:xfrm>
          <a:prstGeom prst="rect">
            <a:avLst/>
          </a:prstGeom>
        </p:spPr>
        <p:txBody>
          <a:bodyPr wrap="square">
            <a:spAutoFit/>
          </a:bodyPr>
          <a:lstStyle/>
          <a:p>
            <a:pPr lvl="0" eaLnBrk="0" fontAlgn="base" hangingPunct="0">
              <a:spcBef>
                <a:spcPct val="20000"/>
              </a:spcBef>
              <a:spcAft>
                <a:spcPct val="0"/>
              </a:spcAft>
              <a:buClr>
                <a:srgbClr val="2DA2BF"/>
              </a:buClr>
              <a:buSzPct val="85000"/>
            </a:pPr>
            <a:r>
              <a:rPr lang="en-US" sz="2800" i="1" dirty="0">
                <a:solidFill>
                  <a:prstClr val="black">
                    <a:lumMod val="75000"/>
                    <a:lumOff val="25000"/>
                  </a:prstClr>
                </a:solidFill>
                <a:ea typeface="MS PGothic" pitchFamily="34" charset="-128"/>
              </a:rPr>
              <a:t>Neuropsychology</a:t>
            </a:r>
            <a:r>
              <a:rPr lang="en-US" sz="2800" dirty="0">
                <a:solidFill>
                  <a:prstClr val="black">
                    <a:lumMod val="75000"/>
                    <a:lumOff val="25000"/>
                  </a:prstClr>
                </a:solidFill>
                <a:ea typeface="MS PGothic" pitchFamily="34" charset="-128"/>
              </a:rPr>
              <a:t>. 2022 Sep 29. </a:t>
            </a:r>
            <a:r>
              <a:rPr lang="en-US" sz="2800" dirty="0" err="1">
                <a:solidFill>
                  <a:prstClr val="black">
                    <a:lumMod val="75000"/>
                    <a:lumOff val="25000"/>
                  </a:prstClr>
                </a:solidFill>
                <a:ea typeface="MS PGothic" pitchFamily="34" charset="-128"/>
              </a:rPr>
              <a:t>doi</a:t>
            </a:r>
            <a:r>
              <a:rPr lang="en-US" sz="2800" dirty="0">
                <a:solidFill>
                  <a:prstClr val="black">
                    <a:lumMod val="75000"/>
                    <a:lumOff val="25000"/>
                  </a:prstClr>
                </a:solidFill>
                <a:ea typeface="MS PGothic" pitchFamily="34" charset="-128"/>
              </a:rPr>
              <a:t>: 10.1037/neu0000855. Online ahead of print. PMID: 36174184.</a:t>
            </a:r>
          </a:p>
        </p:txBody>
      </p:sp>
    </p:spTree>
    <p:extLst>
      <p:ext uri="{BB962C8B-B14F-4D97-AF65-F5344CB8AC3E}">
        <p14:creationId xmlns:p14="http://schemas.microsoft.com/office/powerpoint/2010/main" val="727235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29.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17748</TotalTime>
  <Words>4120</Words>
  <Application>Microsoft Office PowerPoint</Application>
  <PresentationFormat>Widescreen</PresentationFormat>
  <Paragraphs>544</Paragraphs>
  <Slides>37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Gabriola</vt:lpstr>
      <vt:lpstr>Wingdings</vt:lpstr>
      <vt:lpstr>1_Clarity</vt:lpstr>
      <vt:lpstr>Cognition and mild TBI history:  Recent findings from the LIMBIC-CENC prospective study along with clinical translation</vt:lpstr>
      <vt:lpstr>Branches of LIMBIC-CENC Research</vt:lpstr>
      <vt:lpstr>PowerPoint Presentation</vt:lpstr>
      <vt:lpstr>Methods Synopsis</vt:lpstr>
      <vt:lpstr>Protocol Content Highlights</vt:lpstr>
      <vt:lpstr>PLS Eligibility Criteria</vt:lpstr>
      <vt:lpstr>PowerPoint Presentation</vt:lpstr>
      <vt:lpstr>PowerPoint Presentation</vt:lpstr>
      <vt:lpstr>Can mild tBI alter cognition chronically?  A LIMBIC-CENC multicenter study</vt:lpstr>
      <vt:lpstr>Background</vt:lpstr>
      <vt:lpstr>Study Objective</vt:lpstr>
      <vt:lpstr>Study Hypothesis </vt:lpstr>
      <vt:lpstr>Study Methods</vt:lpstr>
      <vt:lpstr>PowerPoint Presentation</vt:lpstr>
      <vt:lpstr>PowerPoint Presentation</vt:lpstr>
      <vt:lpstr>Covariate findings &amp; Sensitivity analyses</vt:lpstr>
      <vt:lpstr>Conclusions</vt:lpstr>
      <vt:lpstr>Take-home for research and clinical care</vt:lpstr>
      <vt:lpstr>Relation of aerobic activity to cognition and well-being in chronic mild traumatic brain injury; A LIMBIC-CENC study  </vt:lpstr>
      <vt:lpstr>Background/Objectives/Methods</vt:lpstr>
      <vt:lpstr>Results Summary</vt:lpstr>
      <vt:lpstr>Abbreviated Regression Model Findings; Secondary Outcomes</vt:lpstr>
      <vt:lpstr>Take-home for Research &amp; Clinical Care</vt:lpstr>
      <vt:lpstr>Comorbidities and Lifestyle factors impacting key outcomes LIMBIC-CENC prospective study findings to date</vt:lpstr>
      <vt:lpstr>Clinical care implications  and recommendations For Treating Cognitive problems and Concerns in chronic Mild TBI</vt:lpstr>
      <vt:lpstr>Maximize Cognition with Holistic Care </vt:lpstr>
      <vt:lpstr>Treatment of cognitive problems in chronic mTBI:  Psycho-education</vt:lpstr>
      <vt:lpstr>Education Touchstones</vt:lpstr>
      <vt:lpstr>Physical Exercise with Emphasis on Aerobics and Daily Movement</vt:lpstr>
      <vt:lpstr>Addressing mTBI related Misattribution</vt:lpstr>
      <vt:lpstr>Cognitive Compensatory Strategies</vt:lpstr>
      <vt:lpstr>Cognitive Rehabilitation</vt:lpstr>
      <vt:lpstr>Poll Question #1  Which is required for eligibility into the LIMBIC-CENC Multicenter Prospective Longitudinal study (PLS) ?  [choose the best answer]</vt:lpstr>
      <vt:lpstr>Poll Question #2  What group differences were found on cognitive performance?  [choose the best answer]</vt:lpstr>
      <vt:lpstr>Poll Question #3  What differences were found between the groups endorsing aerobic exercise and the totally inactive group?    [choose the best answer]</vt:lpstr>
      <vt:lpstr>Poll Question #4:   What treatment is least helpful for patients with mTBI and persistent cognitive complaints or problems?</vt:lpstr>
      <vt:lpstr>Questions?</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Effects of Neurotrauma Consortium  Government Steering Committee Meeting  SEPTEMBER , 2016</dc:title>
  <dc:creator>James Kevin Sickinger</dc:creator>
  <cp:lastModifiedBy>WILLIAM Walker</cp:lastModifiedBy>
  <cp:revision>571</cp:revision>
  <cp:lastPrinted>2018-05-08T18:54:10Z</cp:lastPrinted>
  <dcterms:created xsi:type="dcterms:W3CDTF">2016-09-19T16:41:10Z</dcterms:created>
  <dcterms:modified xsi:type="dcterms:W3CDTF">2022-12-04T14:14:45Z</dcterms:modified>
</cp:coreProperties>
</file>