
<file path=[Content_Types].xml><?xml version="1.0" encoding="utf-8"?>
<Types xmlns="http://schemas.openxmlformats.org/package/2006/content-types">
  <Default Extension="1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98" r:id="rId3"/>
    <p:sldId id="1043" r:id="rId4"/>
    <p:sldId id="392" r:id="rId5"/>
    <p:sldId id="1040" r:id="rId6"/>
    <p:sldId id="1044" r:id="rId7"/>
    <p:sldId id="1056" r:id="rId8"/>
    <p:sldId id="1042" r:id="rId9"/>
    <p:sldId id="894" r:id="rId10"/>
    <p:sldId id="880" r:id="rId11"/>
    <p:sldId id="890" r:id="rId12"/>
    <p:sldId id="998" r:id="rId13"/>
    <p:sldId id="1046" r:id="rId14"/>
    <p:sldId id="1047" r:id="rId15"/>
    <p:sldId id="1050" r:id="rId16"/>
    <p:sldId id="905" r:id="rId17"/>
    <p:sldId id="786" r:id="rId18"/>
    <p:sldId id="912" r:id="rId19"/>
    <p:sldId id="91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224FDD3-2966-4282-8FC3-E60609E56DD5}">
          <p14:sldIdLst>
            <p14:sldId id="298"/>
            <p14:sldId id="1043"/>
            <p14:sldId id="392"/>
            <p14:sldId id="1040"/>
            <p14:sldId id="1044"/>
            <p14:sldId id="1056"/>
            <p14:sldId id="1042"/>
            <p14:sldId id="894"/>
            <p14:sldId id="880"/>
            <p14:sldId id="890"/>
            <p14:sldId id="998"/>
            <p14:sldId id="1046"/>
            <p14:sldId id="1047"/>
            <p14:sldId id="1050"/>
            <p14:sldId id="905"/>
            <p14:sldId id="786"/>
            <p14:sldId id="912"/>
            <p14:sldId id="91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goda, Terri K." initials="PTK" lastIdx="2" clrIdx="0">
    <p:extLst>
      <p:ext uri="{19B8F6BF-5375-455C-9EA6-DF929625EA0E}">
        <p15:presenceInfo xmlns:p15="http://schemas.microsoft.com/office/powerpoint/2012/main" userId="S::Terri.Pogoda@va.gov::3532e2bd-a7c0-45b4-a34b-307964265c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B3D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81" autoAdjust="0"/>
    <p:restoredTop sz="86722" autoAdjust="0"/>
  </p:normalViewPr>
  <p:slideViewPr>
    <p:cSldViewPr snapToGrid="0">
      <p:cViewPr varScale="1">
        <p:scale>
          <a:sx n="95" d="100"/>
          <a:sy n="95" d="100"/>
        </p:scale>
        <p:origin x="876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r04.med.va.gov\v01\BOS\Research\CHOIR\Pogoda%20SE-TBI%20Implementation%202017\Fidelity%20Prep\Reports\Fidelity%20Visit%202%202022\Fidelity%201&amp;2%20scores%2009-28-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r04.med.va.gov\v01\BOS\Research\CHOIR\Pogoda%20SE-TBI%20Implementation%202017\Fidelity%20Prep\Reports\Fidelity%20Visit%202%202022\Fidelity%201&amp;2%20scores%2009-28-20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'For Presentation 2022 Oct'!$C$20</c:f>
              <c:strCache>
                <c:ptCount val="1"/>
                <c:pt idx="0">
                  <c:v>Fidelity 1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'For Presentation 2022 Oct'!$B$21:$B$32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'For Presentation 2022 Oct'!$C$21:$C$32</c:f>
              <c:numCache>
                <c:formatCode>General</c:formatCode>
                <c:ptCount val="12"/>
                <c:pt idx="0">
                  <c:v>109</c:v>
                </c:pt>
                <c:pt idx="1">
                  <c:v>109</c:v>
                </c:pt>
                <c:pt idx="2">
                  <c:v>108</c:v>
                </c:pt>
                <c:pt idx="3">
                  <c:v>106</c:v>
                </c:pt>
                <c:pt idx="4">
                  <c:v>103</c:v>
                </c:pt>
                <c:pt idx="5">
                  <c:v>100</c:v>
                </c:pt>
                <c:pt idx="6">
                  <c:v>91</c:v>
                </c:pt>
                <c:pt idx="7">
                  <c:v>90</c:v>
                </c:pt>
                <c:pt idx="8">
                  <c:v>88</c:v>
                </c:pt>
                <c:pt idx="9">
                  <c:v>80</c:v>
                </c:pt>
                <c:pt idx="10">
                  <c:v>79</c:v>
                </c:pt>
                <c:pt idx="11">
                  <c:v>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196-45E4-9A83-2EB5698A1A6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632219456"/>
        <c:axId val="481681744"/>
      </c:scatterChart>
      <c:valAx>
        <c:axId val="632219456"/>
        <c:scaling>
          <c:orientation val="minMax"/>
          <c:max val="12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81681744"/>
        <c:crosses val="autoZero"/>
        <c:crossBetween val="midCat"/>
        <c:majorUnit val="1"/>
      </c:valAx>
      <c:valAx>
        <c:axId val="481681744"/>
        <c:scaling>
          <c:orientation val="minMax"/>
          <c:max val="125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>
                    <a:latin typeface="Arial" panose="020B0604020202020204" pitchFamily="34" charset="0"/>
                    <a:cs typeface="Arial" panose="020B0604020202020204" pitchFamily="34" charset="0"/>
                  </a:rPr>
                  <a:t>Fldelity</a:t>
                </a:r>
                <a:r>
                  <a:rPr lang="en-US" sz="2000" baseline="0">
                    <a:latin typeface="Arial" panose="020B0604020202020204" pitchFamily="34" charset="0"/>
                    <a:cs typeface="Arial" panose="020B0604020202020204" pitchFamily="34" charset="0"/>
                  </a:rPr>
                  <a:t> Score</a:t>
                </a:r>
                <a:endParaRPr lang="en-US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322194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'For Presentation 2022 Oct'!$C$20</c:f>
              <c:strCache>
                <c:ptCount val="1"/>
                <c:pt idx="0">
                  <c:v>Fidelity 1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'For Presentation 2022 Oct'!$B$21:$B$32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'For Presentation 2022 Oct'!$C$21:$C$32</c:f>
              <c:numCache>
                <c:formatCode>General</c:formatCode>
                <c:ptCount val="12"/>
                <c:pt idx="0">
                  <c:v>109</c:v>
                </c:pt>
                <c:pt idx="1">
                  <c:v>109</c:v>
                </c:pt>
                <c:pt idx="2">
                  <c:v>108</c:v>
                </c:pt>
                <c:pt idx="3">
                  <c:v>106</c:v>
                </c:pt>
                <c:pt idx="4">
                  <c:v>103</c:v>
                </c:pt>
                <c:pt idx="5">
                  <c:v>100</c:v>
                </c:pt>
                <c:pt idx="6">
                  <c:v>91</c:v>
                </c:pt>
                <c:pt idx="7">
                  <c:v>90</c:v>
                </c:pt>
                <c:pt idx="8">
                  <c:v>88</c:v>
                </c:pt>
                <c:pt idx="9">
                  <c:v>80</c:v>
                </c:pt>
                <c:pt idx="10">
                  <c:v>79</c:v>
                </c:pt>
                <c:pt idx="11">
                  <c:v>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196-45E4-9A83-2EB5698A1A62}"/>
            </c:ext>
          </c:extLst>
        </c:ser>
        <c:ser>
          <c:idx val="1"/>
          <c:order val="1"/>
          <c:tx>
            <c:strRef>
              <c:f>'For Presentation 2022 Oct'!$D$20</c:f>
              <c:strCache>
                <c:ptCount val="1"/>
                <c:pt idx="0">
                  <c:v>Fidelity 2 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'For Presentation 2022 Oct'!$B$21:$B$32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'For Presentation 2022 Oct'!$D$21:$D$32</c:f>
              <c:numCache>
                <c:formatCode>General</c:formatCode>
                <c:ptCount val="12"/>
                <c:pt idx="0">
                  <c:v>109</c:v>
                </c:pt>
                <c:pt idx="1">
                  <c:v>108</c:v>
                </c:pt>
                <c:pt idx="2">
                  <c:v>111</c:v>
                </c:pt>
                <c:pt idx="4">
                  <c:v>108</c:v>
                </c:pt>
                <c:pt idx="6">
                  <c:v>106</c:v>
                </c:pt>
                <c:pt idx="7">
                  <c:v>100</c:v>
                </c:pt>
                <c:pt idx="8">
                  <c:v>103</c:v>
                </c:pt>
                <c:pt idx="9">
                  <c:v>97</c:v>
                </c:pt>
                <c:pt idx="10">
                  <c:v>101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196-45E4-9A83-2EB5698A1A6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632219456"/>
        <c:axId val="481681744"/>
      </c:scatterChart>
      <c:valAx>
        <c:axId val="632219456"/>
        <c:scaling>
          <c:orientation val="minMax"/>
          <c:max val="12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81681744"/>
        <c:crosses val="autoZero"/>
        <c:crossBetween val="midCat"/>
        <c:majorUnit val="1"/>
      </c:valAx>
      <c:valAx>
        <c:axId val="481681744"/>
        <c:scaling>
          <c:orientation val="minMax"/>
          <c:max val="125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>
                    <a:latin typeface="Arial" panose="020B0604020202020204" pitchFamily="34" charset="0"/>
                    <a:cs typeface="Arial" panose="020B0604020202020204" pitchFamily="34" charset="0"/>
                  </a:rPr>
                  <a:t>Fldelity</a:t>
                </a:r>
                <a:r>
                  <a:rPr lang="en-US" sz="2000" baseline="0">
                    <a:latin typeface="Arial" panose="020B0604020202020204" pitchFamily="34" charset="0"/>
                    <a:cs typeface="Arial" panose="020B0604020202020204" pitchFamily="34" charset="0"/>
                  </a:rPr>
                  <a:t> Score</a:t>
                </a:r>
                <a:endParaRPr lang="en-US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322194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6830BF-8964-4822-A5FD-0A9CC5B8FA3D}" type="doc">
      <dgm:prSet loTypeId="urn:microsoft.com/office/officeart/2005/8/layout/matrix3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6C697BC-9567-47FF-95B7-6BF7A5CB7278}">
      <dgm:prSet custT="1"/>
      <dgm:spPr/>
      <dgm:t>
        <a:bodyPr/>
        <a:lstStyle/>
        <a:p>
          <a:br>
            <a:rPr lang="en-US" sz="2100" b="1" dirty="0"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en-US" sz="21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100" b="1" dirty="0">
              <a:latin typeface="Arial" panose="020B0604020202020204" pitchFamily="34" charset="0"/>
              <a:cs typeface="Arial" panose="020B0604020202020204" pitchFamily="34" charset="0"/>
            </a:rPr>
            <a:t>·Male, 60 years old</a:t>
          </a:r>
        </a:p>
        <a:p>
          <a:r>
            <a:rPr lang="en-US" sz="2100" b="1" dirty="0">
              <a:latin typeface="Arial" panose="020B0604020202020204" pitchFamily="34" charset="0"/>
              <a:cs typeface="Arial" panose="020B0604020202020204" pitchFamily="34" charset="0"/>
            </a:rPr>
            <a:t>·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Army/Post-Vietnam Era</a:t>
          </a:r>
        </a:p>
        <a:p>
          <a:r>
            <a:rPr lang="en-US" sz="2100" b="1" dirty="0">
              <a:latin typeface="Arial" panose="020B0604020202020204" pitchFamily="34" charset="0"/>
              <a:cs typeface="Arial" panose="020B0604020202020204" pitchFamily="34" charset="0"/>
            </a:rPr>
            <a:t>·High school education</a:t>
          </a:r>
        </a:p>
        <a:p>
          <a:r>
            <a:rPr lang="en-US" sz="2100" b="1" dirty="0">
              <a:latin typeface="Arial" panose="020B0604020202020204" pitchFamily="34" charset="0"/>
              <a:cs typeface="Arial" panose="020B0604020202020204" pitchFamily="34" charset="0"/>
            </a:rPr>
            <a:t>·Multi-lingual</a:t>
          </a:r>
          <a:br>
            <a:rPr lang="en-US" sz="2100" b="1" dirty="0"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en-US" sz="21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1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039A6290-7FF1-4567-BA10-480DD4355D10}" type="parTrans" cxnId="{E0B0D497-46C4-4C72-9C3D-A56E902D38FC}">
      <dgm:prSet/>
      <dgm:spPr/>
      <dgm:t>
        <a:bodyPr/>
        <a:lstStyle/>
        <a:p>
          <a:endParaRPr lang="en-US"/>
        </a:p>
      </dgm:t>
    </dgm:pt>
    <dgm:pt modelId="{E78BC46D-D5AE-4C36-AD0E-7EE21C02CF74}" type="sibTrans" cxnId="{E0B0D497-46C4-4C72-9C3D-A56E902D38FC}">
      <dgm:prSet/>
      <dgm:spPr/>
      <dgm:t>
        <a:bodyPr/>
        <a:lstStyle/>
        <a:p>
          <a:endParaRPr lang="en-US"/>
        </a:p>
      </dgm:t>
    </dgm:pt>
    <dgm:pt modelId="{0C86EC20-54A2-4931-BCC9-1BE3F19A7F89}">
      <dgm:prSet custT="1"/>
      <dgm:spPr/>
      <dgm:t>
        <a:bodyPr/>
        <a:lstStyle/>
        <a:p>
          <a:r>
            <a:rPr lang="en-US" sz="2100" b="1" dirty="0">
              <a:latin typeface="Arial" panose="020B0604020202020204" pitchFamily="34" charset="0"/>
              <a:cs typeface="Arial" panose="020B0604020202020204" pitchFamily="34" charset="0"/>
            </a:rPr>
            <a:t>·Many siblings</a:t>
          </a:r>
        </a:p>
        <a:p>
          <a:r>
            <a:rPr lang="en-US" sz="2100" b="1" dirty="0">
              <a:latin typeface="Arial" panose="020B0604020202020204" pitchFamily="34" charset="0"/>
              <a:cs typeface="Arial" panose="020B0604020202020204" pitchFamily="34" charset="0"/>
            </a:rPr>
            <a:t>·Divorced</a:t>
          </a:r>
        </a:p>
        <a:p>
          <a:r>
            <a:rPr lang="en-US" sz="2100" b="1" dirty="0">
              <a:latin typeface="Arial" panose="020B0604020202020204" pitchFamily="34" charset="0"/>
              <a:cs typeface="Arial" panose="020B0604020202020204" pitchFamily="34" charset="0"/>
            </a:rPr>
            <a:t>·Children,  grandchildren</a:t>
          </a:r>
        </a:p>
      </dgm:t>
    </dgm:pt>
    <dgm:pt modelId="{A12D9453-4F6E-49BF-80DD-4EEE465EB751}" type="parTrans" cxnId="{C960E78E-A060-493A-BC3D-16066D387CEF}">
      <dgm:prSet/>
      <dgm:spPr/>
      <dgm:t>
        <a:bodyPr/>
        <a:lstStyle/>
        <a:p>
          <a:endParaRPr lang="en-US"/>
        </a:p>
      </dgm:t>
    </dgm:pt>
    <dgm:pt modelId="{4E3A3CFD-3458-4CB2-A3E5-9EA52AA428DE}" type="sibTrans" cxnId="{C960E78E-A060-493A-BC3D-16066D387CEF}">
      <dgm:prSet/>
      <dgm:spPr/>
      <dgm:t>
        <a:bodyPr/>
        <a:lstStyle/>
        <a:p>
          <a:endParaRPr lang="en-US"/>
        </a:p>
      </dgm:t>
    </dgm:pt>
    <dgm:pt modelId="{6EEA5BAE-6BB2-427A-948D-08D14788EF11}">
      <dgm:prSet custT="1"/>
      <dgm:spPr/>
      <dgm:t>
        <a:bodyPr/>
        <a:lstStyle/>
        <a:p>
          <a:r>
            <a:rPr lang="en-US" sz="2100" b="1" u="sng" dirty="0">
              <a:latin typeface="Arial" panose="020B0604020202020204" pitchFamily="34" charset="0"/>
              <a:cs typeface="Arial" panose="020B0604020202020204" pitchFamily="34" charset="0"/>
            </a:rPr>
            <a:t>Barriers</a:t>
          </a:r>
          <a:br>
            <a:rPr lang="en-US" sz="2100" b="1" u="sng" dirty="0"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100" b="1" dirty="0">
              <a:latin typeface="Arial" panose="020B0604020202020204" pitchFamily="34" charset="0"/>
              <a:cs typeface="Arial" panose="020B0604020202020204" pitchFamily="34" charset="0"/>
            </a:rPr>
            <a:t>·Functional</a:t>
          </a:r>
        </a:p>
        <a:p>
          <a:r>
            <a:rPr lang="en-US" sz="2100" b="1" dirty="0">
              <a:latin typeface="Arial" panose="020B0604020202020204" pitchFamily="34" charset="0"/>
              <a:cs typeface="Arial" panose="020B0604020202020204" pitchFamily="34" charset="0"/>
            </a:rPr>
            <a:t>·Transportation</a:t>
          </a:r>
        </a:p>
        <a:p>
          <a:r>
            <a:rPr lang="en-US" sz="2100" b="1" dirty="0">
              <a:latin typeface="Arial" panose="020B0604020202020204" pitchFamily="34" charset="0"/>
              <a:cs typeface="Arial" panose="020B0604020202020204" pitchFamily="34" charset="0"/>
            </a:rPr>
            <a:t>·Finances</a:t>
          </a:r>
          <a:br>
            <a:rPr lang="en-US" sz="2100" b="1" dirty="0"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100" b="1" dirty="0">
              <a:latin typeface="Arial" panose="020B0604020202020204" pitchFamily="34" charset="0"/>
              <a:cs typeface="Arial" panose="020B0604020202020204" pitchFamily="34" charset="0"/>
            </a:rPr>
            <a:t>·Clothing</a:t>
          </a:r>
        </a:p>
        <a:p>
          <a:r>
            <a:rPr lang="en-US" sz="2100" b="1" dirty="0">
              <a:latin typeface="Arial" panose="020B0604020202020204" pitchFamily="34" charset="0"/>
              <a:cs typeface="Arial" panose="020B0604020202020204" pitchFamily="34" charset="0"/>
            </a:rPr>
            <a:t>·Emotional distress</a:t>
          </a:r>
        </a:p>
      </dgm:t>
    </dgm:pt>
    <dgm:pt modelId="{ACFA8B5D-8C0C-4CCC-AECC-30FB83246DCE}" type="parTrans" cxnId="{231E3BF7-D004-4D39-9CAC-E79BCFB86DD9}">
      <dgm:prSet/>
      <dgm:spPr/>
      <dgm:t>
        <a:bodyPr/>
        <a:lstStyle/>
        <a:p>
          <a:endParaRPr lang="en-US"/>
        </a:p>
      </dgm:t>
    </dgm:pt>
    <dgm:pt modelId="{382D8068-F007-4A65-BF6B-0109F7B4968F}" type="sibTrans" cxnId="{231E3BF7-D004-4D39-9CAC-E79BCFB86DD9}">
      <dgm:prSet/>
      <dgm:spPr/>
      <dgm:t>
        <a:bodyPr/>
        <a:lstStyle/>
        <a:p>
          <a:endParaRPr lang="en-US"/>
        </a:p>
      </dgm:t>
    </dgm:pt>
    <dgm:pt modelId="{FB8631F7-2CB2-4CED-945E-675333A194F2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159CCE39-279B-44E6-9411-BCE1E52AB33A}" type="parTrans" cxnId="{818DDF62-71D4-4D4F-BFB8-55C0A6B5DFDD}">
      <dgm:prSet/>
      <dgm:spPr/>
      <dgm:t>
        <a:bodyPr/>
        <a:lstStyle/>
        <a:p>
          <a:endParaRPr lang="en-US"/>
        </a:p>
      </dgm:t>
    </dgm:pt>
    <dgm:pt modelId="{55052632-DB44-486E-94F6-BE2B0F19AB70}" type="sibTrans" cxnId="{818DDF62-71D4-4D4F-BFB8-55C0A6B5DFDD}">
      <dgm:prSet/>
      <dgm:spPr/>
      <dgm:t>
        <a:bodyPr/>
        <a:lstStyle/>
        <a:p>
          <a:endParaRPr lang="en-US"/>
        </a:p>
      </dgm:t>
    </dgm:pt>
    <dgm:pt modelId="{F0937AC8-7092-49A4-9412-2E04DB4343F6}">
      <dgm:prSet/>
      <dgm:spPr/>
      <dgm:t>
        <a:bodyPr/>
        <a:lstStyle/>
        <a:p>
          <a:endParaRPr lang="en-US"/>
        </a:p>
      </dgm:t>
    </dgm:pt>
    <dgm:pt modelId="{970BF59B-7664-4D1F-A213-F33D81B39D44}" type="parTrans" cxnId="{4C8FC812-022E-4C0F-B839-3E5371D2241C}">
      <dgm:prSet/>
      <dgm:spPr/>
      <dgm:t>
        <a:bodyPr/>
        <a:lstStyle/>
        <a:p>
          <a:endParaRPr lang="en-US"/>
        </a:p>
      </dgm:t>
    </dgm:pt>
    <dgm:pt modelId="{8DA8F3B0-62F7-4211-892D-AB52EFD9F3D5}" type="sibTrans" cxnId="{4C8FC812-022E-4C0F-B839-3E5371D2241C}">
      <dgm:prSet/>
      <dgm:spPr/>
      <dgm:t>
        <a:bodyPr/>
        <a:lstStyle/>
        <a:p>
          <a:endParaRPr lang="en-US"/>
        </a:p>
      </dgm:t>
    </dgm:pt>
    <dgm:pt modelId="{31CEE1AD-FCF9-4B7A-AF69-C079B99C8F71}">
      <dgm:prSet/>
      <dgm:spPr/>
      <dgm:t>
        <a:bodyPr/>
        <a:lstStyle/>
        <a:p>
          <a:endParaRPr lang="en-US"/>
        </a:p>
      </dgm:t>
    </dgm:pt>
    <dgm:pt modelId="{2869A46B-7694-414A-81DA-081BCE2D01A2}" type="parTrans" cxnId="{E5EA7D90-85C9-401B-A7C4-663E0CC8C0A7}">
      <dgm:prSet/>
      <dgm:spPr/>
      <dgm:t>
        <a:bodyPr/>
        <a:lstStyle/>
        <a:p>
          <a:endParaRPr lang="en-US"/>
        </a:p>
      </dgm:t>
    </dgm:pt>
    <dgm:pt modelId="{7557C621-1F12-429E-80E7-AF99993FD29C}" type="sibTrans" cxnId="{E5EA7D90-85C9-401B-A7C4-663E0CC8C0A7}">
      <dgm:prSet/>
      <dgm:spPr/>
      <dgm:t>
        <a:bodyPr/>
        <a:lstStyle/>
        <a:p>
          <a:endParaRPr lang="en-US"/>
        </a:p>
      </dgm:t>
    </dgm:pt>
    <dgm:pt modelId="{65B603F6-E66F-46F9-98B4-4A8458A05CBC}">
      <dgm:prSet custT="1"/>
      <dgm:spPr/>
      <dgm:t>
        <a:bodyPr/>
        <a:lstStyle/>
        <a:p>
          <a:pPr algn="ctr"/>
          <a:r>
            <a:rPr lang="en-US" sz="2100" b="1" u="sng" dirty="0">
              <a:latin typeface="Arial" panose="020B0604020202020204" pitchFamily="34" charset="0"/>
              <a:cs typeface="Arial" panose="020B0604020202020204" pitchFamily="34" charset="0"/>
            </a:rPr>
            <a:t>Vocational Assessment Profile</a:t>
          </a:r>
          <a:br>
            <a:rPr lang="en-US" sz="2100" b="1" dirty="0"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en-US" sz="21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100" b="1" dirty="0">
              <a:latin typeface="Arial" panose="020B0604020202020204" pitchFamily="34" charset="0"/>
              <a:cs typeface="Arial" panose="020B0604020202020204" pitchFamily="34" charset="0"/>
            </a:rPr>
            <a:t>·Sculpting/painting</a:t>
          </a:r>
        </a:p>
        <a:p>
          <a:pPr algn="ctr"/>
          <a:r>
            <a:rPr lang="en-US" sz="2100" b="1" dirty="0">
              <a:latin typeface="Arial" panose="020B0604020202020204" pitchFamily="34" charset="0"/>
              <a:cs typeface="Arial" panose="020B0604020202020204" pitchFamily="34" charset="0"/>
            </a:rPr>
            <a:t>·Baking/cooking</a:t>
          </a:r>
        </a:p>
      </dgm:t>
    </dgm:pt>
    <dgm:pt modelId="{0D60E4DD-5B55-4C9C-B640-46D4DFCA3D91}" type="parTrans" cxnId="{D9B31E2F-3BE4-4A20-96B9-1CB14252C87A}">
      <dgm:prSet/>
      <dgm:spPr/>
      <dgm:t>
        <a:bodyPr/>
        <a:lstStyle/>
        <a:p>
          <a:endParaRPr lang="en-US"/>
        </a:p>
      </dgm:t>
    </dgm:pt>
    <dgm:pt modelId="{84E5A6A8-8DE2-4012-9788-BF8F90A9251C}" type="sibTrans" cxnId="{D9B31E2F-3BE4-4A20-96B9-1CB14252C87A}">
      <dgm:prSet/>
      <dgm:spPr/>
      <dgm:t>
        <a:bodyPr/>
        <a:lstStyle/>
        <a:p>
          <a:endParaRPr lang="en-US"/>
        </a:p>
      </dgm:t>
    </dgm:pt>
    <dgm:pt modelId="{7459317E-BAD9-4E07-A211-8029C78E9188}">
      <dgm:prSet/>
      <dgm:spPr/>
      <dgm:t>
        <a:bodyPr/>
        <a:lstStyle/>
        <a:p>
          <a:endParaRPr lang="en-US"/>
        </a:p>
      </dgm:t>
    </dgm:pt>
    <dgm:pt modelId="{BD4ED000-F9CF-4F6B-BA6B-8C72442049C9}" type="parTrans" cxnId="{FA6811D0-79DF-48F2-8198-10173A1F481D}">
      <dgm:prSet/>
      <dgm:spPr/>
      <dgm:t>
        <a:bodyPr/>
        <a:lstStyle/>
        <a:p>
          <a:endParaRPr lang="en-US"/>
        </a:p>
      </dgm:t>
    </dgm:pt>
    <dgm:pt modelId="{55868A46-D9ED-4777-B10D-063FA9DE02CC}" type="sibTrans" cxnId="{FA6811D0-79DF-48F2-8198-10173A1F481D}">
      <dgm:prSet/>
      <dgm:spPr/>
      <dgm:t>
        <a:bodyPr/>
        <a:lstStyle/>
        <a:p>
          <a:endParaRPr lang="en-US"/>
        </a:p>
      </dgm:t>
    </dgm:pt>
    <dgm:pt modelId="{FB5A08FB-9285-4D0B-B78F-0BA5CFCF6D9D}" type="pres">
      <dgm:prSet presAssocID="{216830BF-8964-4822-A5FD-0A9CC5B8FA3D}" presName="matrix" presStyleCnt="0">
        <dgm:presLayoutVars>
          <dgm:chMax val="1"/>
          <dgm:dir/>
          <dgm:resizeHandles val="exact"/>
        </dgm:presLayoutVars>
      </dgm:prSet>
      <dgm:spPr/>
    </dgm:pt>
    <dgm:pt modelId="{CC243D00-A236-4A7B-BF6A-B4F3C4AC9DFB}" type="pres">
      <dgm:prSet presAssocID="{216830BF-8964-4822-A5FD-0A9CC5B8FA3D}" presName="diamond" presStyleLbl="bgShp" presStyleIdx="0" presStyleCnt="1"/>
      <dgm:spPr/>
    </dgm:pt>
    <dgm:pt modelId="{EE5D8DBF-27C8-49F3-A8F9-7AB97DD1E57D}" type="pres">
      <dgm:prSet presAssocID="{216830BF-8964-4822-A5FD-0A9CC5B8FA3D}" presName="quad1" presStyleLbl="node1" presStyleIdx="0" presStyleCnt="4" custScaleX="137676" custLinFactNeighborX="-13482" custLinFactNeighborY="-546">
        <dgm:presLayoutVars>
          <dgm:chMax val="0"/>
          <dgm:chPref val="0"/>
          <dgm:bulletEnabled val="1"/>
        </dgm:presLayoutVars>
      </dgm:prSet>
      <dgm:spPr/>
    </dgm:pt>
    <dgm:pt modelId="{6C8D7ACB-A2D0-40A0-9DE9-B73D9BE85384}" type="pres">
      <dgm:prSet presAssocID="{216830BF-8964-4822-A5FD-0A9CC5B8FA3D}" presName="quad2" presStyleLbl="node1" presStyleIdx="1" presStyleCnt="4" custScaleX="134567" custLinFactNeighborX="16732" custLinFactNeighborY="-511">
        <dgm:presLayoutVars>
          <dgm:chMax val="0"/>
          <dgm:chPref val="0"/>
          <dgm:bulletEnabled val="1"/>
        </dgm:presLayoutVars>
      </dgm:prSet>
      <dgm:spPr/>
    </dgm:pt>
    <dgm:pt modelId="{91A7252D-C718-46AE-B80D-978984C2788B}" type="pres">
      <dgm:prSet presAssocID="{216830BF-8964-4822-A5FD-0A9CC5B8FA3D}" presName="quad3" presStyleLbl="node1" presStyleIdx="2" presStyleCnt="4" custScaleX="139767" custLinFactNeighborX="-10272">
        <dgm:presLayoutVars>
          <dgm:chMax val="0"/>
          <dgm:chPref val="0"/>
          <dgm:bulletEnabled val="1"/>
        </dgm:presLayoutVars>
      </dgm:prSet>
      <dgm:spPr/>
    </dgm:pt>
    <dgm:pt modelId="{773E22E0-DB75-4A39-84D4-7D84CA85ADC0}" type="pres">
      <dgm:prSet presAssocID="{216830BF-8964-4822-A5FD-0A9CC5B8FA3D}" presName="quad4" presStyleLbl="node1" presStyleIdx="3" presStyleCnt="4" custScaleX="131190" custLinFactNeighborX="19062" custLinFactNeighborY="220">
        <dgm:presLayoutVars>
          <dgm:chMax val="0"/>
          <dgm:chPref val="0"/>
          <dgm:bulletEnabled val="1"/>
        </dgm:presLayoutVars>
      </dgm:prSet>
      <dgm:spPr/>
    </dgm:pt>
  </dgm:ptLst>
  <dgm:cxnLst>
    <dgm:cxn modelId="{4C8FC812-022E-4C0F-B839-3E5371D2241C}" srcId="{216830BF-8964-4822-A5FD-0A9CC5B8FA3D}" destId="{F0937AC8-7092-49A4-9412-2E04DB4343F6}" srcOrd="5" destOrd="0" parTransId="{970BF59B-7664-4D1F-A213-F33D81B39D44}" sibTransId="{8DA8F3B0-62F7-4211-892D-AB52EFD9F3D5}"/>
    <dgm:cxn modelId="{BB2E5F13-ED9E-49C1-8D17-9E5EB4FB6B2F}" type="presOf" srcId="{0C86EC20-54A2-4931-BCC9-1BE3F19A7F89}" destId="{6C8D7ACB-A2D0-40A0-9DE9-B73D9BE85384}" srcOrd="0" destOrd="0" presId="urn:microsoft.com/office/officeart/2005/8/layout/matrix3"/>
    <dgm:cxn modelId="{53AE3729-2A13-4B16-A33C-EB53F4CA6480}" type="presOf" srcId="{6EEA5BAE-6BB2-427A-948D-08D14788EF11}" destId="{91A7252D-C718-46AE-B80D-978984C2788B}" srcOrd="0" destOrd="0" presId="urn:microsoft.com/office/officeart/2005/8/layout/matrix3"/>
    <dgm:cxn modelId="{D9B31E2F-3BE4-4A20-96B9-1CB14252C87A}" srcId="{216830BF-8964-4822-A5FD-0A9CC5B8FA3D}" destId="{65B603F6-E66F-46F9-98B4-4A8458A05CBC}" srcOrd="3" destOrd="0" parTransId="{0D60E4DD-5B55-4C9C-B640-46D4DFCA3D91}" sibTransId="{84E5A6A8-8DE2-4012-9788-BF8F90A9251C}"/>
    <dgm:cxn modelId="{90D1C036-27EE-4912-9DDD-CD42E8D9A72B}" type="presOf" srcId="{65B603F6-E66F-46F9-98B4-4A8458A05CBC}" destId="{773E22E0-DB75-4A39-84D4-7D84CA85ADC0}" srcOrd="0" destOrd="0" presId="urn:microsoft.com/office/officeart/2005/8/layout/matrix3"/>
    <dgm:cxn modelId="{818DDF62-71D4-4D4F-BFB8-55C0A6B5DFDD}" srcId="{216830BF-8964-4822-A5FD-0A9CC5B8FA3D}" destId="{FB8631F7-2CB2-4CED-945E-675333A194F2}" srcOrd="7" destOrd="0" parTransId="{159CCE39-279B-44E6-9411-BCE1E52AB33A}" sibTransId="{55052632-DB44-486E-94F6-BE2B0F19AB70}"/>
    <dgm:cxn modelId="{C960E78E-A060-493A-BC3D-16066D387CEF}" srcId="{216830BF-8964-4822-A5FD-0A9CC5B8FA3D}" destId="{0C86EC20-54A2-4931-BCC9-1BE3F19A7F89}" srcOrd="1" destOrd="0" parTransId="{A12D9453-4F6E-49BF-80DD-4EEE465EB751}" sibTransId="{4E3A3CFD-3458-4CB2-A3E5-9EA52AA428DE}"/>
    <dgm:cxn modelId="{E5EA7D90-85C9-401B-A7C4-663E0CC8C0A7}" srcId="{216830BF-8964-4822-A5FD-0A9CC5B8FA3D}" destId="{31CEE1AD-FCF9-4B7A-AF69-C079B99C8F71}" srcOrd="6" destOrd="0" parTransId="{2869A46B-7694-414A-81DA-081BCE2D01A2}" sibTransId="{7557C621-1F12-429E-80E7-AF99993FD29C}"/>
    <dgm:cxn modelId="{E0B0D497-46C4-4C72-9C3D-A56E902D38FC}" srcId="{216830BF-8964-4822-A5FD-0A9CC5B8FA3D}" destId="{96C697BC-9567-47FF-95B7-6BF7A5CB7278}" srcOrd="0" destOrd="0" parTransId="{039A6290-7FF1-4567-BA10-480DD4355D10}" sibTransId="{E78BC46D-D5AE-4C36-AD0E-7EE21C02CF74}"/>
    <dgm:cxn modelId="{C0AF0E99-5B81-40BB-BB04-3EE2359934B0}" type="presOf" srcId="{96C697BC-9567-47FF-95B7-6BF7A5CB7278}" destId="{EE5D8DBF-27C8-49F3-A8F9-7AB97DD1E57D}" srcOrd="0" destOrd="0" presId="urn:microsoft.com/office/officeart/2005/8/layout/matrix3"/>
    <dgm:cxn modelId="{FA6811D0-79DF-48F2-8198-10173A1F481D}" srcId="{216830BF-8964-4822-A5FD-0A9CC5B8FA3D}" destId="{7459317E-BAD9-4E07-A211-8029C78E9188}" srcOrd="4" destOrd="0" parTransId="{BD4ED000-F9CF-4F6B-BA6B-8C72442049C9}" sibTransId="{55868A46-D9ED-4777-B10D-063FA9DE02CC}"/>
    <dgm:cxn modelId="{30E7DBDE-721A-4E1C-8938-6F2B8FE07169}" type="presOf" srcId="{216830BF-8964-4822-A5FD-0A9CC5B8FA3D}" destId="{FB5A08FB-9285-4D0B-B78F-0BA5CFCF6D9D}" srcOrd="0" destOrd="0" presId="urn:microsoft.com/office/officeart/2005/8/layout/matrix3"/>
    <dgm:cxn modelId="{231E3BF7-D004-4D39-9CAC-E79BCFB86DD9}" srcId="{216830BF-8964-4822-A5FD-0A9CC5B8FA3D}" destId="{6EEA5BAE-6BB2-427A-948D-08D14788EF11}" srcOrd="2" destOrd="0" parTransId="{ACFA8B5D-8C0C-4CCC-AECC-30FB83246DCE}" sibTransId="{382D8068-F007-4A65-BF6B-0109F7B4968F}"/>
    <dgm:cxn modelId="{2EE9304F-5E6A-4D29-B904-66B5FFE80A03}" type="presParOf" srcId="{FB5A08FB-9285-4D0B-B78F-0BA5CFCF6D9D}" destId="{CC243D00-A236-4A7B-BF6A-B4F3C4AC9DFB}" srcOrd="0" destOrd="0" presId="urn:microsoft.com/office/officeart/2005/8/layout/matrix3"/>
    <dgm:cxn modelId="{DD449DEB-C400-4633-8DD4-B323611B130A}" type="presParOf" srcId="{FB5A08FB-9285-4D0B-B78F-0BA5CFCF6D9D}" destId="{EE5D8DBF-27C8-49F3-A8F9-7AB97DD1E57D}" srcOrd="1" destOrd="0" presId="urn:microsoft.com/office/officeart/2005/8/layout/matrix3"/>
    <dgm:cxn modelId="{DD3B045F-FC9D-42F5-B90D-44BD476B438F}" type="presParOf" srcId="{FB5A08FB-9285-4D0B-B78F-0BA5CFCF6D9D}" destId="{6C8D7ACB-A2D0-40A0-9DE9-B73D9BE85384}" srcOrd="2" destOrd="0" presId="urn:microsoft.com/office/officeart/2005/8/layout/matrix3"/>
    <dgm:cxn modelId="{E00FF7A7-9F31-43F6-AF22-BE38A3B085C3}" type="presParOf" srcId="{FB5A08FB-9285-4D0B-B78F-0BA5CFCF6D9D}" destId="{91A7252D-C718-46AE-B80D-978984C2788B}" srcOrd="3" destOrd="0" presId="urn:microsoft.com/office/officeart/2005/8/layout/matrix3"/>
    <dgm:cxn modelId="{19019DF0-9857-4362-9530-7BFA43FAC904}" type="presParOf" srcId="{FB5A08FB-9285-4D0B-B78F-0BA5CFCF6D9D}" destId="{773E22E0-DB75-4A39-84D4-7D84CA85ADC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9030C7-872E-4A23-8D3E-0A0CFB85496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601C3E2-6A54-4D2E-AE31-127B38C96409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200" b="1" dirty="0">
              <a:latin typeface="Arial" panose="020B0604020202020204" pitchFamily="34" charset="0"/>
              <a:cs typeface="Arial" panose="020B0604020202020204" pitchFamily="34" charset="0"/>
            </a:rPr>
            <a:t>Gunshot wound to head </a:t>
          </a:r>
        </a:p>
      </dgm:t>
    </dgm:pt>
    <dgm:pt modelId="{6EC1E0E5-5BC2-4B2F-AC4A-5E7887CCBB14}" type="parTrans" cxnId="{C83D5370-A55B-4ED6-B420-747DDDD71EC9}">
      <dgm:prSet/>
      <dgm:spPr/>
      <dgm:t>
        <a:bodyPr/>
        <a:lstStyle/>
        <a:p>
          <a:endParaRPr lang="en-US"/>
        </a:p>
      </dgm:t>
    </dgm:pt>
    <dgm:pt modelId="{DCBD2D29-420D-465F-B6A7-9964CB4D5C2B}" type="sibTrans" cxnId="{C83D5370-A55B-4ED6-B420-747DDDD71EC9}">
      <dgm:prSet/>
      <dgm:spPr/>
      <dgm:t>
        <a:bodyPr/>
        <a:lstStyle/>
        <a:p>
          <a:endParaRPr lang="en-US"/>
        </a:p>
      </dgm:t>
    </dgm:pt>
    <dgm:pt modelId="{48C7B906-D613-40F1-9E92-4C54C431E280}">
      <dgm:prSet custT="1"/>
      <dgm:spPr/>
      <dgm:t>
        <a:bodyPr/>
        <a:lstStyle/>
        <a:p>
          <a:pPr algn="ctr"/>
          <a:r>
            <a:rPr lang="en-US" sz="2200" b="1" dirty="0">
              <a:latin typeface="Arial" panose="020B0604020202020204" pitchFamily="34" charset="0"/>
              <a:cs typeface="Arial" panose="020B0604020202020204" pitchFamily="34" charset="0"/>
            </a:rPr>
            <a:t>Parole officer needs to approve job activities, Veteran had a curfew</a:t>
          </a:r>
        </a:p>
      </dgm:t>
    </dgm:pt>
    <dgm:pt modelId="{09F5CE3D-BB3C-4D0A-AE13-714892D2466C}" type="parTrans" cxnId="{A8CAE30B-E31B-40FC-8DB9-7E29A04B375A}">
      <dgm:prSet/>
      <dgm:spPr/>
      <dgm:t>
        <a:bodyPr/>
        <a:lstStyle/>
        <a:p>
          <a:endParaRPr lang="en-US"/>
        </a:p>
      </dgm:t>
    </dgm:pt>
    <dgm:pt modelId="{5F98C53A-EBF5-47B3-9087-C618EE2E79A5}" type="sibTrans" cxnId="{A8CAE30B-E31B-40FC-8DB9-7E29A04B375A}">
      <dgm:prSet/>
      <dgm:spPr/>
      <dgm:t>
        <a:bodyPr/>
        <a:lstStyle/>
        <a:p>
          <a:endParaRPr lang="en-US"/>
        </a:p>
      </dgm:t>
    </dgm:pt>
    <dgm:pt modelId="{02B08A4D-10AE-49A5-A0C6-CE329F4124DD}">
      <dgm:prSet custT="1"/>
      <dgm:spPr/>
      <dgm:t>
        <a:bodyPr/>
        <a:lstStyle/>
        <a:p>
          <a:pPr algn="ctr"/>
          <a:r>
            <a:rPr lang="en-US" sz="2200" b="1" dirty="0">
              <a:latin typeface="Arial" panose="020B0604020202020204" pitchFamily="34" charset="0"/>
              <a:cs typeface="Arial" panose="020B0604020202020204" pitchFamily="34" charset="0"/>
            </a:rPr>
            <a:t>Uses a wheelchair, no income, no personal vehicle, housing and food insecurity</a:t>
          </a:r>
        </a:p>
      </dgm:t>
    </dgm:pt>
    <dgm:pt modelId="{0AAE99B5-A9F1-4F9B-B90A-59814372D887}" type="parTrans" cxnId="{7737486E-9208-435B-B01C-3A9C04C37F31}">
      <dgm:prSet/>
      <dgm:spPr/>
      <dgm:t>
        <a:bodyPr/>
        <a:lstStyle/>
        <a:p>
          <a:endParaRPr lang="en-US"/>
        </a:p>
      </dgm:t>
    </dgm:pt>
    <dgm:pt modelId="{CFC49577-9434-4134-844E-C250CB6568E1}" type="sibTrans" cxnId="{7737486E-9208-435B-B01C-3A9C04C37F31}">
      <dgm:prSet/>
      <dgm:spPr/>
      <dgm:t>
        <a:bodyPr/>
        <a:lstStyle/>
        <a:p>
          <a:endParaRPr lang="en-US"/>
        </a:p>
      </dgm:t>
    </dgm:pt>
    <dgm:pt modelId="{CEA45318-C68B-4C3B-9C9C-AEFC306DA39D}">
      <dgm:prSet custT="1"/>
      <dgm:spPr/>
      <dgm:t>
        <a:bodyPr/>
        <a:lstStyle/>
        <a:p>
          <a:pPr algn="ctr"/>
          <a:r>
            <a:rPr lang="en-US" sz="2200" b="1" dirty="0">
              <a:latin typeface="Arial" panose="020B0604020202020204" pitchFamily="34" charset="0"/>
              <a:cs typeface="Arial" panose="020B0604020202020204" pitchFamily="34" charset="0"/>
            </a:rPr>
            <a:t>TBI, poor manual dexterity, seizures, </a:t>
          </a:r>
          <a:br>
            <a:rPr lang="en-US" sz="22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200" b="1" dirty="0">
              <a:latin typeface="Arial" panose="020B0604020202020204" pitchFamily="34" charset="0"/>
              <a:cs typeface="Arial" panose="020B0604020202020204" pitchFamily="34" charset="0"/>
            </a:rPr>
            <a:t>substance use disorder, diabetes</a:t>
          </a:r>
        </a:p>
      </dgm:t>
    </dgm:pt>
    <dgm:pt modelId="{7975CE2E-56FB-489C-9AB7-87A0DC8FACB4}" type="parTrans" cxnId="{5374E2DA-3ED6-49D3-A88E-7387D32FDC9B}">
      <dgm:prSet/>
      <dgm:spPr/>
      <dgm:t>
        <a:bodyPr/>
        <a:lstStyle/>
        <a:p>
          <a:endParaRPr lang="en-US"/>
        </a:p>
      </dgm:t>
    </dgm:pt>
    <dgm:pt modelId="{E979573F-FC99-41E5-BDB2-CA4CF5585D6E}" type="sibTrans" cxnId="{5374E2DA-3ED6-49D3-A88E-7387D32FDC9B}">
      <dgm:prSet/>
      <dgm:spPr/>
      <dgm:t>
        <a:bodyPr/>
        <a:lstStyle/>
        <a:p>
          <a:endParaRPr lang="en-US"/>
        </a:p>
      </dgm:t>
    </dgm:pt>
    <dgm:pt modelId="{B1D8E887-AF75-4011-98C7-58FCD84C70E1}">
      <dgm:prSet custT="1"/>
      <dgm:spPr/>
      <dgm:t>
        <a:bodyPr/>
        <a:lstStyle/>
        <a:p>
          <a:pPr algn="ctr"/>
          <a:r>
            <a:rPr lang="en-US" sz="2200" b="1" dirty="0">
              <a:latin typeface="Arial" panose="020B0604020202020204" pitchFamily="34" charset="0"/>
              <a:cs typeface="Arial" panose="020B0604020202020204" pitchFamily="34" charset="0"/>
            </a:rPr>
            <a:t>20+ years of prison, limited employment options</a:t>
          </a:r>
        </a:p>
      </dgm:t>
    </dgm:pt>
    <dgm:pt modelId="{E6B7DFD3-8204-4A3C-83C6-5DFED32EFEBA}" type="parTrans" cxnId="{18B8BAF6-4287-444A-AC6F-8C6A8C8BB559}">
      <dgm:prSet/>
      <dgm:spPr/>
      <dgm:t>
        <a:bodyPr/>
        <a:lstStyle/>
        <a:p>
          <a:endParaRPr lang="en-US"/>
        </a:p>
      </dgm:t>
    </dgm:pt>
    <dgm:pt modelId="{438454A4-EFB3-4065-8F49-E03898B4F8B9}" type="sibTrans" cxnId="{18B8BAF6-4287-444A-AC6F-8C6A8C8BB559}">
      <dgm:prSet/>
      <dgm:spPr/>
      <dgm:t>
        <a:bodyPr/>
        <a:lstStyle/>
        <a:p>
          <a:endParaRPr lang="en-US"/>
        </a:p>
      </dgm:t>
    </dgm:pt>
    <dgm:pt modelId="{9577661E-A649-4BAD-BF47-FBB851AF3689}" type="pres">
      <dgm:prSet presAssocID="{1E9030C7-872E-4A23-8D3E-0A0CFB85496C}" presName="linear" presStyleCnt="0">
        <dgm:presLayoutVars>
          <dgm:animLvl val="lvl"/>
          <dgm:resizeHandles val="exact"/>
        </dgm:presLayoutVars>
      </dgm:prSet>
      <dgm:spPr/>
    </dgm:pt>
    <dgm:pt modelId="{2415F23D-79EB-4EF5-A387-597B8CF068D3}" type="pres">
      <dgm:prSet presAssocID="{A601C3E2-6A54-4D2E-AE31-127B38C96409}" presName="parentText" presStyleLbl="node1" presStyleIdx="0" presStyleCnt="5" custLinFactNeighborY="35344">
        <dgm:presLayoutVars>
          <dgm:chMax val="0"/>
          <dgm:bulletEnabled val="1"/>
        </dgm:presLayoutVars>
      </dgm:prSet>
      <dgm:spPr/>
    </dgm:pt>
    <dgm:pt modelId="{A91C420F-CED2-4323-98F4-5ABB85DC60C2}" type="pres">
      <dgm:prSet presAssocID="{DCBD2D29-420D-465F-B6A7-9964CB4D5C2B}" presName="spacer" presStyleCnt="0"/>
      <dgm:spPr/>
    </dgm:pt>
    <dgm:pt modelId="{F5FDB1ED-28E9-46DA-934F-4CF74890FD75}" type="pres">
      <dgm:prSet presAssocID="{CEA45318-C68B-4C3B-9C9C-AEFC306DA39D}" presName="parentText" presStyleLbl="node1" presStyleIdx="1" presStyleCnt="5" custScaleY="101800" custLinFactNeighborY="31935">
        <dgm:presLayoutVars>
          <dgm:chMax val="0"/>
          <dgm:bulletEnabled val="1"/>
        </dgm:presLayoutVars>
      </dgm:prSet>
      <dgm:spPr/>
    </dgm:pt>
    <dgm:pt modelId="{345D495A-28D7-4137-A00F-5F673D5D5D7E}" type="pres">
      <dgm:prSet presAssocID="{E979573F-FC99-41E5-BDB2-CA4CF5585D6E}" presName="spacer" presStyleCnt="0"/>
      <dgm:spPr/>
    </dgm:pt>
    <dgm:pt modelId="{38D713BF-0E2A-4FED-85A3-D8C21A49349A}" type="pres">
      <dgm:prSet presAssocID="{02B08A4D-10AE-49A5-A0C6-CE329F4124DD}" presName="parentText" presStyleLbl="node1" presStyleIdx="2" presStyleCnt="5" custLinFactNeighborX="-1180" custLinFactNeighborY="15085">
        <dgm:presLayoutVars>
          <dgm:chMax val="0"/>
          <dgm:bulletEnabled val="1"/>
        </dgm:presLayoutVars>
      </dgm:prSet>
      <dgm:spPr/>
    </dgm:pt>
    <dgm:pt modelId="{BEE58390-B6FA-4E8F-B0DA-5A8BE27BD36F}" type="pres">
      <dgm:prSet presAssocID="{CFC49577-9434-4134-844E-C250CB6568E1}" presName="spacer" presStyleCnt="0"/>
      <dgm:spPr/>
    </dgm:pt>
    <dgm:pt modelId="{FFFCDAEE-D8F1-4135-870B-4A2C209A2134}" type="pres">
      <dgm:prSet presAssocID="{B1D8E887-AF75-4011-98C7-58FCD84C70E1}" presName="parentText" presStyleLbl="node1" presStyleIdx="3" presStyleCnt="5" custLinFactNeighborY="32798">
        <dgm:presLayoutVars>
          <dgm:chMax val="0"/>
          <dgm:bulletEnabled val="1"/>
        </dgm:presLayoutVars>
      </dgm:prSet>
      <dgm:spPr/>
    </dgm:pt>
    <dgm:pt modelId="{D70FCFFE-0302-4520-8D17-00E4E89B1041}" type="pres">
      <dgm:prSet presAssocID="{438454A4-EFB3-4065-8F49-E03898B4F8B9}" presName="spacer" presStyleCnt="0"/>
      <dgm:spPr/>
    </dgm:pt>
    <dgm:pt modelId="{C0B32646-669B-4A91-83D5-DCEC9E01B5B6}" type="pres">
      <dgm:prSet presAssocID="{48C7B906-D613-40F1-9E92-4C54C431E280}" presName="parentText" presStyleLbl="node1" presStyleIdx="4" presStyleCnt="5" custLinFactY="86" custLinFactNeighborY="100000">
        <dgm:presLayoutVars>
          <dgm:chMax val="0"/>
          <dgm:bulletEnabled val="1"/>
        </dgm:presLayoutVars>
      </dgm:prSet>
      <dgm:spPr/>
    </dgm:pt>
  </dgm:ptLst>
  <dgm:cxnLst>
    <dgm:cxn modelId="{0013F002-559C-46F3-9C2E-55983B08BE68}" type="presOf" srcId="{A601C3E2-6A54-4D2E-AE31-127B38C96409}" destId="{2415F23D-79EB-4EF5-A387-597B8CF068D3}" srcOrd="0" destOrd="0" presId="urn:microsoft.com/office/officeart/2005/8/layout/vList2"/>
    <dgm:cxn modelId="{A8CAE30B-E31B-40FC-8DB9-7E29A04B375A}" srcId="{1E9030C7-872E-4A23-8D3E-0A0CFB85496C}" destId="{48C7B906-D613-40F1-9E92-4C54C431E280}" srcOrd="4" destOrd="0" parTransId="{09F5CE3D-BB3C-4D0A-AE13-714892D2466C}" sibTransId="{5F98C53A-EBF5-47B3-9087-C618EE2E79A5}"/>
    <dgm:cxn modelId="{2FFB3B35-871D-46C9-9B63-A147ACBF5D51}" type="presOf" srcId="{B1D8E887-AF75-4011-98C7-58FCD84C70E1}" destId="{FFFCDAEE-D8F1-4135-870B-4A2C209A2134}" srcOrd="0" destOrd="0" presId="urn:microsoft.com/office/officeart/2005/8/layout/vList2"/>
    <dgm:cxn modelId="{01E9683D-8D18-4E43-A9B5-08DBE5A6C407}" type="presOf" srcId="{1E9030C7-872E-4A23-8D3E-0A0CFB85496C}" destId="{9577661E-A649-4BAD-BF47-FBB851AF3689}" srcOrd="0" destOrd="0" presId="urn:microsoft.com/office/officeart/2005/8/layout/vList2"/>
    <dgm:cxn modelId="{7737486E-9208-435B-B01C-3A9C04C37F31}" srcId="{1E9030C7-872E-4A23-8D3E-0A0CFB85496C}" destId="{02B08A4D-10AE-49A5-A0C6-CE329F4124DD}" srcOrd="2" destOrd="0" parTransId="{0AAE99B5-A9F1-4F9B-B90A-59814372D887}" sibTransId="{CFC49577-9434-4134-844E-C250CB6568E1}"/>
    <dgm:cxn modelId="{BEE1A26E-FB41-4BAE-A1B9-94918D761246}" type="presOf" srcId="{CEA45318-C68B-4C3B-9C9C-AEFC306DA39D}" destId="{F5FDB1ED-28E9-46DA-934F-4CF74890FD75}" srcOrd="0" destOrd="0" presId="urn:microsoft.com/office/officeart/2005/8/layout/vList2"/>
    <dgm:cxn modelId="{C83D5370-A55B-4ED6-B420-747DDDD71EC9}" srcId="{1E9030C7-872E-4A23-8D3E-0A0CFB85496C}" destId="{A601C3E2-6A54-4D2E-AE31-127B38C96409}" srcOrd="0" destOrd="0" parTransId="{6EC1E0E5-5BC2-4B2F-AC4A-5E7887CCBB14}" sibTransId="{DCBD2D29-420D-465F-B6A7-9964CB4D5C2B}"/>
    <dgm:cxn modelId="{22A403C2-227A-4A15-B62A-86181F40EDE6}" type="presOf" srcId="{48C7B906-D613-40F1-9E92-4C54C431E280}" destId="{C0B32646-669B-4A91-83D5-DCEC9E01B5B6}" srcOrd="0" destOrd="0" presId="urn:microsoft.com/office/officeart/2005/8/layout/vList2"/>
    <dgm:cxn modelId="{5374E2DA-3ED6-49D3-A88E-7387D32FDC9B}" srcId="{1E9030C7-872E-4A23-8D3E-0A0CFB85496C}" destId="{CEA45318-C68B-4C3B-9C9C-AEFC306DA39D}" srcOrd="1" destOrd="0" parTransId="{7975CE2E-56FB-489C-9AB7-87A0DC8FACB4}" sibTransId="{E979573F-FC99-41E5-BDB2-CA4CF5585D6E}"/>
    <dgm:cxn modelId="{882D37F1-44AD-490F-A0DC-EB6966844700}" type="presOf" srcId="{02B08A4D-10AE-49A5-A0C6-CE329F4124DD}" destId="{38D713BF-0E2A-4FED-85A3-D8C21A49349A}" srcOrd="0" destOrd="0" presId="urn:microsoft.com/office/officeart/2005/8/layout/vList2"/>
    <dgm:cxn modelId="{18B8BAF6-4287-444A-AC6F-8C6A8C8BB559}" srcId="{1E9030C7-872E-4A23-8D3E-0A0CFB85496C}" destId="{B1D8E887-AF75-4011-98C7-58FCD84C70E1}" srcOrd="3" destOrd="0" parTransId="{E6B7DFD3-8204-4A3C-83C6-5DFED32EFEBA}" sibTransId="{438454A4-EFB3-4065-8F49-E03898B4F8B9}"/>
    <dgm:cxn modelId="{928C77D6-634E-40AC-AEC9-5970EDDEF89D}" type="presParOf" srcId="{9577661E-A649-4BAD-BF47-FBB851AF3689}" destId="{2415F23D-79EB-4EF5-A387-597B8CF068D3}" srcOrd="0" destOrd="0" presId="urn:microsoft.com/office/officeart/2005/8/layout/vList2"/>
    <dgm:cxn modelId="{945CCD29-06CD-421B-990D-A18C82DDEB57}" type="presParOf" srcId="{9577661E-A649-4BAD-BF47-FBB851AF3689}" destId="{A91C420F-CED2-4323-98F4-5ABB85DC60C2}" srcOrd="1" destOrd="0" presId="urn:microsoft.com/office/officeart/2005/8/layout/vList2"/>
    <dgm:cxn modelId="{D5AAF174-AF6D-4EDC-8D14-AC815559828C}" type="presParOf" srcId="{9577661E-A649-4BAD-BF47-FBB851AF3689}" destId="{F5FDB1ED-28E9-46DA-934F-4CF74890FD75}" srcOrd="2" destOrd="0" presId="urn:microsoft.com/office/officeart/2005/8/layout/vList2"/>
    <dgm:cxn modelId="{ADCF247D-AC64-488A-8EDA-ADDFB4B32C2F}" type="presParOf" srcId="{9577661E-A649-4BAD-BF47-FBB851AF3689}" destId="{345D495A-28D7-4137-A00F-5F673D5D5D7E}" srcOrd="3" destOrd="0" presId="urn:microsoft.com/office/officeart/2005/8/layout/vList2"/>
    <dgm:cxn modelId="{C8EEC71B-F1ED-4DF5-AC44-D762D1C46ED4}" type="presParOf" srcId="{9577661E-A649-4BAD-BF47-FBB851AF3689}" destId="{38D713BF-0E2A-4FED-85A3-D8C21A49349A}" srcOrd="4" destOrd="0" presId="urn:microsoft.com/office/officeart/2005/8/layout/vList2"/>
    <dgm:cxn modelId="{AD539B74-3D6F-4E39-9927-0E1885993BA5}" type="presParOf" srcId="{9577661E-A649-4BAD-BF47-FBB851AF3689}" destId="{BEE58390-B6FA-4E8F-B0DA-5A8BE27BD36F}" srcOrd="5" destOrd="0" presId="urn:microsoft.com/office/officeart/2005/8/layout/vList2"/>
    <dgm:cxn modelId="{34A89572-DA4C-4F74-A177-6322F40E89EE}" type="presParOf" srcId="{9577661E-A649-4BAD-BF47-FBB851AF3689}" destId="{FFFCDAEE-D8F1-4135-870B-4A2C209A2134}" srcOrd="6" destOrd="0" presId="urn:microsoft.com/office/officeart/2005/8/layout/vList2"/>
    <dgm:cxn modelId="{841652E7-4BE2-4B8A-93CC-312F82366F4C}" type="presParOf" srcId="{9577661E-A649-4BAD-BF47-FBB851AF3689}" destId="{D70FCFFE-0302-4520-8D17-00E4E89B1041}" srcOrd="7" destOrd="0" presId="urn:microsoft.com/office/officeart/2005/8/layout/vList2"/>
    <dgm:cxn modelId="{843C6A90-6505-43E0-87F5-CD1D11ECFFDB}" type="presParOf" srcId="{9577661E-A649-4BAD-BF47-FBB851AF3689}" destId="{C0B32646-669B-4A91-83D5-DCEC9E01B5B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243D00-A236-4A7B-BF6A-B4F3C4AC9DFB}">
      <dsp:nvSpPr>
        <dsp:cNvPr id="0" name=""/>
        <dsp:cNvSpPr/>
      </dsp:nvSpPr>
      <dsp:spPr>
        <a:xfrm>
          <a:off x="386427" y="0"/>
          <a:ext cx="6405613" cy="6405613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5D8DBF-27C8-49F3-A8F9-7AB97DD1E57D}">
      <dsp:nvSpPr>
        <dsp:cNvPr id="0" name=""/>
        <dsp:cNvSpPr/>
      </dsp:nvSpPr>
      <dsp:spPr>
        <a:xfrm>
          <a:off x="187546" y="594893"/>
          <a:ext cx="3439406" cy="249818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21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en-US" sz="21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100" b="1" kern="1200" dirty="0">
              <a:latin typeface="Arial" panose="020B0604020202020204" pitchFamily="34" charset="0"/>
              <a:cs typeface="Arial" panose="020B0604020202020204" pitchFamily="34" charset="0"/>
            </a:rPr>
            <a:t>·Male, 60 years old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Arial" panose="020B0604020202020204" pitchFamily="34" charset="0"/>
              <a:cs typeface="Arial" panose="020B0604020202020204" pitchFamily="34" charset="0"/>
            </a:rPr>
            <a:t>·</a:t>
          </a: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Army/Post-Vietnam Era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Arial" panose="020B0604020202020204" pitchFamily="34" charset="0"/>
              <a:cs typeface="Arial" panose="020B0604020202020204" pitchFamily="34" charset="0"/>
            </a:rPr>
            <a:t>·High school education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Arial" panose="020B0604020202020204" pitchFamily="34" charset="0"/>
              <a:cs typeface="Arial" panose="020B0604020202020204" pitchFamily="34" charset="0"/>
            </a:rPr>
            <a:t>·Multi-lingual</a:t>
          </a:r>
          <a:br>
            <a:rPr lang="en-US" sz="21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en-US" sz="21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1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309498" y="716845"/>
        <a:ext cx="3195502" cy="2254285"/>
      </dsp:txXfrm>
    </dsp:sp>
    <dsp:sp modelId="{6C8D7ACB-A2D0-40A0-9DE9-B73D9BE85384}">
      <dsp:nvSpPr>
        <dsp:cNvPr id="0" name=""/>
        <dsp:cNvSpPr/>
      </dsp:nvSpPr>
      <dsp:spPr>
        <a:xfrm>
          <a:off x="3671540" y="595767"/>
          <a:ext cx="3361738" cy="2498189"/>
        </a:xfrm>
        <a:prstGeom prst="roundRect">
          <a:avLst/>
        </a:prstGeom>
        <a:solidFill>
          <a:schemeClr val="accent5">
            <a:hueOff val="2003568"/>
            <a:satOff val="-8793"/>
            <a:lumOff val="26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Arial" panose="020B0604020202020204" pitchFamily="34" charset="0"/>
              <a:cs typeface="Arial" panose="020B0604020202020204" pitchFamily="34" charset="0"/>
            </a:rPr>
            <a:t>·Many siblings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Arial" panose="020B0604020202020204" pitchFamily="34" charset="0"/>
              <a:cs typeface="Arial" panose="020B0604020202020204" pitchFamily="34" charset="0"/>
            </a:rPr>
            <a:t>·Divorced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Arial" panose="020B0604020202020204" pitchFamily="34" charset="0"/>
              <a:cs typeface="Arial" panose="020B0604020202020204" pitchFamily="34" charset="0"/>
            </a:rPr>
            <a:t>·Children,  grandchildren</a:t>
          </a:r>
        </a:p>
      </dsp:txBody>
      <dsp:txXfrm>
        <a:off x="3793492" y="717719"/>
        <a:ext cx="3117834" cy="2254285"/>
      </dsp:txXfrm>
    </dsp:sp>
    <dsp:sp modelId="{91A7252D-C718-46AE-B80D-978984C2788B}">
      <dsp:nvSpPr>
        <dsp:cNvPr id="0" name=""/>
        <dsp:cNvSpPr/>
      </dsp:nvSpPr>
      <dsp:spPr>
        <a:xfrm>
          <a:off x="241619" y="3298890"/>
          <a:ext cx="3491643" cy="2498189"/>
        </a:xfrm>
        <a:prstGeom prst="roundRect">
          <a:avLst/>
        </a:prstGeom>
        <a:solidFill>
          <a:schemeClr val="accent5">
            <a:hueOff val="4007135"/>
            <a:satOff val="-17587"/>
            <a:lumOff val="52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u="sng" kern="1200" dirty="0">
              <a:latin typeface="Arial" panose="020B0604020202020204" pitchFamily="34" charset="0"/>
              <a:cs typeface="Arial" panose="020B0604020202020204" pitchFamily="34" charset="0"/>
            </a:rPr>
            <a:t>Barriers</a:t>
          </a:r>
          <a:br>
            <a:rPr lang="en-US" sz="2100" b="1" u="sng" kern="1200" dirty="0"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en-US" sz="105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100" b="1" kern="1200" dirty="0">
              <a:latin typeface="Arial" panose="020B0604020202020204" pitchFamily="34" charset="0"/>
              <a:cs typeface="Arial" panose="020B0604020202020204" pitchFamily="34" charset="0"/>
            </a:rPr>
            <a:t>·Functional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Arial" panose="020B0604020202020204" pitchFamily="34" charset="0"/>
              <a:cs typeface="Arial" panose="020B0604020202020204" pitchFamily="34" charset="0"/>
            </a:rPr>
            <a:t>·Transportation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Arial" panose="020B0604020202020204" pitchFamily="34" charset="0"/>
              <a:cs typeface="Arial" panose="020B0604020202020204" pitchFamily="34" charset="0"/>
            </a:rPr>
            <a:t>·Finances</a:t>
          </a:r>
          <a:br>
            <a:rPr lang="en-US" sz="21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en-US" sz="105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100" b="1" kern="1200" dirty="0">
              <a:latin typeface="Arial" panose="020B0604020202020204" pitchFamily="34" charset="0"/>
              <a:cs typeface="Arial" panose="020B0604020202020204" pitchFamily="34" charset="0"/>
            </a:rPr>
            <a:t>·Clothing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Arial" panose="020B0604020202020204" pitchFamily="34" charset="0"/>
              <a:cs typeface="Arial" panose="020B0604020202020204" pitchFamily="34" charset="0"/>
            </a:rPr>
            <a:t>·Emotional distress</a:t>
          </a:r>
        </a:p>
      </dsp:txBody>
      <dsp:txXfrm>
        <a:off x="363571" y="3420842"/>
        <a:ext cx="3247739" cy="2254285"/>
      </dsp:txXfrm>
    </dsp:sp>
    <dsp:sp modelId="{773E22E0-DB75-4A39-84D4-7D84CA85ADC0}">
      <dsp:nvSpPr>
        <dsp:cNvPr id="0" name=""/>
        <dsp:cNvSpPr/>
      </dsp:nvSpPr>
      <dsp:spPr>
        <a:xfrm>
          <a:off x="3771930" y="3304386"/>
          <a:ext cx="3277374" cy="2498189"/>
        </a:xfrm>
        <a:prstGeom prst="roundRect">
          <a:avLst/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u="sng" kern="1200" dirty="0">
              <a:latin typeface="Arial" panose="020B0604020202020204" pitchFamily="34" charset="0"/>
              <a:cs typeface="Arial" panose="020B0604020202020204" pitchFamily="34" charset="0"/>
            </a:rPr>
            <a:t>Vocational Assessment Profile</a:t>
          </a:r>
          <a:br>
            <a:rPr lang="en-US" sz="21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en-US" sz="21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100" b="1" kern="1200" dirty="0">
              <a:latin typeface="Arial" panose="020B0604020202020204" pitchFamily="34" charset="0"/>
              <a:cs typeface="Arial" panose="020B0604020202020204" pitchFamily="34" charset="0"/>
            </a:rPr>
            <a:t>·Sculpting/painting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Arial" panose="020B0604020202020204" pitchFamily="34" charset="0"/>
              <a:cs typeface="Arial" panose="020B0604020202020204" pitchFamily="34" charset="0"/>
            </a:rPr>
            <a:t>·Baking/cooking</a:t>
          </a:r>
        </a:p>
      </dsp:txBody>
      <dsp:txXfrm>
        <a:off x="3893882" y="3426338"/>
        <a:ext cx="3033470" cy="22542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15F23D-79EB-4EF5-A387-597B8CF068D3}">
      <dsp:nvSpPr>
        <dsp:cNvPr id="0" name=""/>
        <dsp:cNvSpPr/>
      </dsp:nvSpPr>
      <dsp:spPr>
        <a:xfrm>
          <a:off x="0" y="100172"/>
          <a:ext cx="7085924" cy="1123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200" b="1" kern="1200" dirty="0">
              <a:latin typeface="Arial" panose="020B0604020202020204" pitchFamily="34" charset="0"/>
              <a:cs typeface="Arial" panose="020B0604020202020204" pitchFamily="34" charset="0"/>
            </a:rPr>
            <a:t>Gunshot wound to head </a:t>
          </a:r>
        </a:p>
      </dsp:txBody>
      <dsp:txXfrm>
        <a:off x="54830" y="155002"/>
        <a:ext cx="6976264" cy="1013540"/>
      </dsp:txXfrm>
    </dsp:sp>
    <dsp:sp modelId="{F5FDB1ED-28E9-46DA-934F-4CF74890FD75}">
      <dsp:nvSpPr>
        <dsp:cNvPr id="0" name=""/>
        <dsp:cNvSpPr/>
      </dsp:nvSpPr>
      <dsp:spPr>
        <a:xfrm>
          <a:off x="0" y="1390281"/>
          <a:ext cx="7085924" cy="1143417"/>
        </a:xfrm>
        <a:prstGeom prst="roundRect">
          <a:avLst/>
        </a:prstGeom>
        <a:solidFill>
          <a:schemeClr val="accent2">
            <a:hueOff val="28360"/>
            <a:satOff val="3260"/>
            <a:lumOff val="-25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Arial" panose="020B0604020202020204" pitchFamily="34" charset="0"/>
              <a:cs typeface="Arial" panose="020B0604020202020204" pitchFamily="34" charset="0"/>
            </a:rPr>
            <a:t>TBI, poor manual dexterity, seizures, </a:t>
          </a:r>
          <a:br>
            <a:rPr lang="en-US" sz="22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200" b="1" kern="1200" dirty="0">
              <a:latin typeface="Arial" panose="020B0604020202020204" pitchFamily="34" charset="0"/>
              <a:cs typeface="Arial" panose="020B0604020202020204" pitchFamily="34" charset="0"/>
            </a:rPr>
            <a:t>substance use disorder, diabetes</a:t>
          </a:r>
        </a:p>
      </dsp:txBody>
      <dsp:txXfrm>
        <a:off x="55817" y="1446098"/>
        <a:ext cx="6974290" cy="1031783"/>
      </dsp:txXfrm>
    </dsp:sp>
    <dsp:sp modelId="{38D713BF-0E2A-4FED-85A3-D8C21A49349A}">
      <dsp:nvSpPr>
        <dsp:cNvPr id="0" name=""/>
        <dsp:cNvSpPr/>
      </dsp:nvSpPr>
      <dsp:spPr>
        <a:xfrm>
          <a:off x="0" y="2677382"/>
          <a:ext cx="7085924" cy="1123200"/>
        </a:xfrm>
        <a:prstGeom prst="roundRect">
          <a:avLst/>
        </a:prstGeom>
        <a:solidFill>
          <a:schemeClr val="accent2">
            <a:hueOff val="56720"/>
            <a:satOff val="6519"/>
            <a:lumOff val="-5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Arial" panose="020B0604020202020204" pitchFamily="34" charset="0"/>
              <a:cs typeface="Arial" panose="020B0604020202020204" pitchFamily="34" charset="0"/>
            </a:rPr>
            <a:t>Uses a wheelchair, no income, no personal vehicle, housing and food insecurity</a:t>
          </a:r>
        </a:p>
      </dsp:txBody>
      <dsp:txXfrm>
        <a:off x="54830" y="2732212"/>
        <a:ext cx="6976264" cy="1013540"/>
      </dsp:txXfrm>
    </dsp:sp>
    <dsp:sp modelId="{FFFCDAEE-D8F1-4135-870B-4A2C209A2134}">
      <dsp:nvSpPr>
        <dsp:cNvPr id="0" name=""/>
        <dsp:cNvSpPr/>
      </dsp:nvSpPr>
      <dsp:spPr>
        <a:xfrm>
          <a:off x="0" y="4003990"/>
          <a:ext cx="7085924" cy="1123200"/>
        </a:xfrm>
        <a:prstGeom prst="roundRect">
          <a:avLst/>
        </a:prstGeom>
        <a:solidFill>
          <a:schemeClr val="accent2">
            <a:hueOff val="85079"/>
            <a:satOff val="9779"/>
            <a:lumOff val="-77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Arial" panose="020B0604020202020204" pitchFamily="34" charset="0"/>
              <a:cs typeface="Arial" panose="020B0604020202020204" pitchFamily="34" charset="0"/>
            </a:rPr>
            <a:t>20+ years of prison, limited employment options</a:t>
          </a:r>
        </a:p>
      </dsp:txBody>
      <dsp:txXfrm>
        <a:off x="54830" y="4058820"/>
        <a:ext cx="6976264" cy="1013540"/>
      </dsp:txXfrm>
    </dsp:sp>
    <dsp:sp modelId="{C0B32646-669B-4A91-83D5-DCEC9E01B5B6}">
      <dsp:nvSpPr>
        <dsp:cNvPr id="0" name=""/>
        <dsp:cNvSpPr/>
      </dsp:nvSpPr>
      <dsp:spPr>
        <a:xfrm>
          <a:off x="0" y="5282413"/>
          <a:ext cx="7085924" cy="1123200"/>
        </a:xfrm>
        <a:prstGeom prst="roundRect">
          <a:avLst/>
        </a:prstGeom>
        <a:solidFill>
          <a:schemeClr val="accent2">
            <a:hueOff val="113439"/>
            <a:satOff val="13039"/>
            <a:lumOff val="-103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Arial" panose="020B0604020202020204" pitchFamily="34" charset="0"/>
              <a:cs typeface="Arial" panose="020B0604020202020204" pitchFamily="34" charset="0"/>
            </a:rPr>
            <a:t>Parole officer needs to approve job activities, Veteran had a curfew</a:t>
          </a:r>
        </a:p>
      </dsp:txBody>
      <dsp:txXfrm>
        <a:off x="54830" y="5337243"/>
        <a:ext cx="6976264" cy="1013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1699C-B49D-4780-854C-173F8CCC23C2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3601D-678C-4628-B902-58A70E3BE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17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numCol="1"/>
          <a:lstStyle/>
          <a:p>
            <a:fld id="{B35F33E9-D058-422E-A69B-A6888C3048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64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D2970B-CF82-4F31-81E6-902A4C2655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254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3601D-678C-4628-B902-58A70E3BED3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49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3601D-678C-4628-B902-58A70E3BED3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52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3601D-678C-4628-B902-58A70E3BED3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960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3601D-678C-4628-B902-58A70E3BED3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057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D2970B-CF82-4F31-81E6-902A4C2655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6098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D2970B-CF82-4F31-81E6-902A4C2655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5730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D2970B-CF82-4F31-81E6-902A4C2655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6941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D2970B-CF82-4F31-81E6-902A4C2655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7876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83601D-678C-4628-B902-58A70E3BED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582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36346E-5614-43DF-8B29-FE7FCA556F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2970B-CF82-4F31-81E6-902A4C2655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77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947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D2970B-CF82-4F31-81E6-902A4C2655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715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3601D-678C-4628-B902-58A70E3BED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73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3601D-678C-4628-B902-58A70E3BED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03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D2970B-CF82-4F31-81E6-902A4C2655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90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D2970B-CF82-4F31-81E6-902A4C2655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300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42D2F-7181-4369-8D01-3953F79C0E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DD46DB-A6F3-41FB-88D1-3F7DCFBBDD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088E9-2F43-4EA6-BF47-69F8C453E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854BA-4301-4CFE-A34D-07501ABCDD9B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198C9-01A5-4630-8A0A-BAE63DC9E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50249-1043-4BD3-85EE-5D1B35BAF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4F69-34E2-4E9C-AD48-FD6F7E4B2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13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900BF-EEED-435F-9EB5-CC61241E4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D63005-7BBE-4E04-B950-A7D3638F8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158C1E-A9B0-45AC-8142-04A9CB168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854BA-4301-4CFE-A34D-07501ABCDD9B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CBD0A-AED2-4CB4-8855-6BBD797DF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12B5D-A877-4BD8-B174-9414DE092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4F69-34E2-4E9C-AD48-FD6F7E4B2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2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BAA925-3D79-4E16-967F-389D98247E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D862DF-7910-4794-8456-ABD87350F9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BF1BC-346B-4DA8-A257-1659CECB4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854BA-4301-4CFE-A34D-07501ABCDD9B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11370-0C31-40C8-8BF5-9895B6F80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AF3DF-DC53-4B75-93C2-20E460978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4F69-34E2-4E9C-AD48-FD6F7E4B2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50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7195-DFB0-429A-8CFE-43B40FBA3D12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A857-1DB4-4F33-9AC1-C2A7014BA63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989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EDEB1-1EA5-46E9-A590-231FCA3B9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18A03B-9D3B-43B4-84EA-572121545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2C6E4-5C50-4392-848F-59D019060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1064-150E-4FD9-85AE-6E5BE7D5508F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693D7-1A1B-45D3-9E73-FA7705A2C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43FD0-C235-46A2-B86B-CF259159D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EAC3-057B-4E7F-ACEA-FB97994A9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39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8EE37-3DC7-4120-820C-53C480149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42ED9-42B5-46DE-9A00-8B3077FFD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6F9C0-CA46-4BC5-B870-ED482FF96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1064-150E-4FD9-85AE-6E5BE7D5508F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6BF40-88C6-4D3D-8121-FFE8FEB72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4D085-E8E6-4AD5-9628-67DE06944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EAC3-057B-4E7F-ACEA-FB97994A9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11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01A10-F411-4F03-8B94-CF1FE5FF7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4DD48-9DBF-4396-ACDE-74FB7CB77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7C629-FD5A-440D-AD60-D00778429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1064-150E-4FD9-85AE-6E5BE7D5508F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99708-4783-427D-9674-6F7B473EF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36B40-85D9-4D1B-A6B6-350865D55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EAC3-057B-4E7F-ACEA-FB97994A9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19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23117-F819-45CC-A08E-6E15C2F33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47810-A65E-4334-9448-44197321C0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2178D4-0CB3-42DC-9FA6-FCA5B9A746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F30EFD-F98C-40D3-9581-038AA10DE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1064-150E-4FD9-85AE-6E5BE7D5508F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50C346-D811-4CD2-BEDB-9FF90C0F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272F22-FF00-40DD-88D0-BA6BBB82E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EAC3-057B-4E7F-ACEA-FB97994A9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17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925D4-298E-4C4A-9BCD-9C932AD37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E49776-4F33-434E-95E8-E832862CE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370501-F87C-4ECB-942A-F995DF8A7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3809C2-0F80-4A19-8EF9-0622ACD357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82A49F-4A73-4ED1-9CBB-24D1CF2577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927A2A-59FB-476A-A5D7-407034A6A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1064-150E-4FD9-85AE-6E5BE7D5508F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5E1D94-CCDB-4E17-88AB-52895FAFF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E6F0A0-0FD8-4DE3-BA01-5125B53F3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EAC3-057B-4E7F-ACEA-FB97994A9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06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B4CC3-EF7C-4F0E-816C-27D643D3E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BB3365-5E35-4607-9BBB-CCB54687B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1064-150E-4FD9-85AE-6E5BE7D5508F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27D49E-BF41-4E7D-8CFA-B14305341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5C2EAE-1D47-4A39-9C8A-9C993EFEF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EAC3-057B-4E7F-ACEA-FB97994A9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47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7A5F70-635D-4A03-AE77-20CF4865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1064-150E-4FD9-85AE-6E5BE7D5508F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00346B-D3E1-4C92-BBFA-249089698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1F3956-4AF1-4789-BCB2-5BBB99E20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EAC3-057B-4E7F-ACEA-FB97994A9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14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24EDC-F42E-4F9D-BB2A-159A595E8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11CDE-DECA-4340-9A5D-715EF17D7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62D73-E4FD-4EE1-8B20-C98F31834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854BA-4301-4CFE-A34D-07501ABCDD9B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A4C72-E589-476E-B347-A24316583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59C83-C775-43D0-A17E-0FC9D3BC7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4F69-34E2-4E9C-AD48-FD6F7E4B2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89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13142-E797-4DBC-9872-BE5950EC6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4A586-C981-4828-BD2C-ABFFB1891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5EB190-CB85-45D0-9E6F-F9AD777B05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2C6691-6C26-4700-85CF-8894EA5D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1064-150E-4FD9-85AE-6E5BE7D5508F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144E7A-2FC2-4AE4-88F3-1936803C0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650D7A-2EB0-4616-959F-EB9982031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EAC3-057B-4E7F-ACEA-FB97994A9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29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B437C-428A-4078-98ED-AAA255890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EDED6E-2ED5-406E-9A39-13C7D9371D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8FAC70-0C23-4354-977A-22D6DC3D8C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DF15D-FD2E-43D3-B68C-41FC40364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1064-150E-4FD9-85AE-6E5BE7D5508F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FABA5F-8DD3-4DDA-A593-C998F4B9D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67FB58-2512-4EB8-9607-70114EB3A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EAC3-057B-4E7F-ACEA-FB97994A9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462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4048D-404D-4CCF-A1F6-D5DE42276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1D19F3-25E9-4CAB-BF45-8EFEE06D69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F99D6-D4F9-4D41-B6E8-8BB922C58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1064-150E-4FD9-85AE-6E5BE7D5508F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9DC2E-CBDB-42F9-B449-4E7E565DC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A43FB-71F0-481F-973B-9E0FA4F25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EAC3-057B-4E7F-ACEA-FB97994A9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22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53CB88-5C6E-466D-9CAA-2FF7175823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39CA4-46FF-4D94-9711-04DE4B6417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B4103-B4E7-4D06-BD71-C95A5FDEA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1064-150E-4FD9-85AE-6E5BE7D5508F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1EBEC-FB6F-4B52-B2DF-489F78790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97A05-361F-485A-B865-723455C7A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EAC3-057B-4E7F-ACEA-FB97994A9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843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7195-DFB0-429A-8CFE-43B40FBA3D12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A857-1DB4-4F33-9AC1-C2A7014BA63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94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59C50-76AA-4434-8E10-A801DF434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E1CCD8-8953-4E40-81FC-755E43384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5BF58-BBD4-4854-8FB5-7A1227DC3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854BA-4301-4CFE-A34D-07501ABCDD9B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B4F54-FA09-4A9F-A3A1-029ABF222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DDF37-3B84-4B0E-8F84-13B7EF356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4F69-34E2-4E9C-AD48-FD6F7E4B2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26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BD742-86F0-4AA6-8BAE-69803294A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B6C77-C27F-436D-9D29-0878415FCE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50B9A6-8709-4A68-9E3E-D64890A4BF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C2BCC1-17B1-45DA-B637-CF1EE8A77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854BA-4301-4CFE-A34D-07501ABCDD9B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F21E0B-C60C-4D27-B370-B23E19E5F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103393-D84E-4936-AB30-35E4FBAB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4F69-34E2-4E9C-AD48-FD6F7E4B2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99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AA04B-2456-4E6E-80C4-3DD53E5A4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A517B5-5ED4-456A-9E4E-B249FDA6F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E20154-7E2A-459A-BC05-B65B5A4911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1421C0-1240-423F-BFFB-8BA991E08C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02725B-6091-4E24-850D-863C0D4B75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256213-172B-405E-AE67-0D6A08CB7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854BA-4301-4CFE-A34D-07501ABCDD9B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E87B93-A4DD-4C7E-8502-75350A287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E2DF7E-8E39-4584-95B7-683EB5C15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4F69-34E2-4E9C-AD48-FD6F7E4B2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9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67A6C-E4C4-4E27-9D2A-787D874BB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E766A8-5553-4A35-BEB3-99F0DF39A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854BA-4301-4CFE-A34D-07501ABCDD9B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89D8F1-7D9B-470F-BAE8-E4C7A4454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8E3A59-6784-4470-892C-8B8BDAFD8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4F69-34E2-4E9C-AD48-FD6F7E4B2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60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C0B65C-D921-4CCB-85B5-E99C96FC3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854BA-4301-4CFE-A34D-07501ABCDD9B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95E885-BC9E-46B5-8934-5FE9C9F0B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EC75E-99B2-45D3-9D53-297149B8E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4F69-34E2-4E9C-AD48-FD6F7E4B2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45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07E3D-D486-4D91-96F2-65A81626F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33287-28F5-4D89-93F0-DFD427F58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377A8B-A9C9-4A00-8BE4-0A6DFAF9E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D6548D-8F7A-464B-8F34-CA90F26D2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854BA-4301-4CFE-A34D-07501ABCDD9B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FEFEF5-25B9-4D51-B50A-3874DE97D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896ABA-CE99-4482-B1FA-BA7055565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4F69-34E2-4E9C-AD48-FD6F7E4B2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05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7CCDA-B9D6-4856-8AB6-E5298DE01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2A6802-978F-4234-B63A-C803167C63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A0120C-CBE7-4D44-B38C-2B1B19A354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8C40B-E71F-4428-AEE1-83BC0315F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854BA-4301-4CFE-A34D-07501ABCDD9B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F84D82-7730-49DA-BB1B-113FA98F2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5A3067-0B82-4952-B08D-6C8FEDAB5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4F69-34E2-4E9C-AD48-FD6F7E4B2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7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47ECEE-125E-49DA-894E-D8F0959E5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56244-E463-41FC-9EB4-9C5313A60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93553-4C3E-405B-87C4-6E8759BF4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854BA-4301-4CFE-A34D-07501ABCDD9B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C08E6-9CAF-4821-B960-B67137652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5C11E-945A-4FBD-ADD2-C04E2D459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34F69-34E2-4E9C-AD48-FD6F7E4B2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87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873FB6-65D6-4540-84AC-AD8772A0F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FB194-5693-42DD-8F0D-DAFA0C1CA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09106-0764-4F49-9E98-418236DEB2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61064-150E-4FD9-85AE-6E5BE7D5508F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4B2F0-A24C-48DC-8A51-57A64BAAE7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7DF6C-6FB3-43B7-A818-4AF672D81C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6EAC3-057B-4E7F-ACEA-FB97994A9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66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ngall.com/calendar-png/download/15227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freepngimg.com/png/25811-green-dollar-symbol-file" TargetMode="External"/><Relationship Id="rId5" Type="http://schemas.openxmlformats.org/officeDocument/2006/relationships/image" Target="../media/image8.png"/><Relationship Id="rId10" Type="http://schemas.openxmlformats.org/officeDocument/2006/relationships/hyperlink" Target="https://www.rawpixel.com/search/job%20search?sort=curated&amp;page=1" TargetMode="External"/><Relationship Id="rId4" Type="http://schemas.openxmlformats.org/officeDocument/2006/relationships/hyperlink" Target="https://www.whatclipart.com/p/free-business-cover-art.html" TargetMode="External"/><Relationship Id="rId9" Type="http://schemas.openxmlformats.org/officeDocument/2006/relationships/image" Target="../media/image10.1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www.workingideal.com/idealworkplace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orkingideal.com/idealworkplace/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2.jp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image" Target="../media/image20.jpeg"/><Relationship Id="rId4" Type="http://schemas.openxmlformats.org/officeDocument/2006/relationships/image" Target="../media/image16.png"/><Relationship Id="rId9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mhsa.gov/find-help/recovery" TargetMode="External"/><Relationship Id="rId7" Type="http://schemas.openxmlformats.org/officeDocument/2006/relationships/hyperlink" Target="https://commons.wikimedia.org/wiki/File:Man_Tired_After_Workout_Cartoon.sv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hyperlink" Target="http://www.pngall.com/exercise-png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psworks.org/index.php/what-is-ip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FA1CD-EF51-4BDC-8EAA-05D2399C5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45399"/>
            <a:ext cx="10515600" cy="540803"/>
          </a:xfrm>
        </p:spPr>
        <p:txBody>
          <a:bodyPr numCol="1">
            <a:normAutofit/>
          </a:bodyPr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Terri K. Pogoda, PhD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05651AB-1965-44F0-8D4D-4CF942FB5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6306"/>
            <a:ext cx="10515600" cy="1325563"/>
          </a:xfrm>
        </p:spPr>
        <p:txBody>
          <a:bodyPr numCol="1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Fidelity to the Supported Employment Model is Associated with Employment Among Veterans with TBI History: A Formative Evaluation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AC8981-9C93-40EB-86E5-96E5BAAA67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314" t="20887" r="7573" b="66104"/>
          <a:stretch/>
        </p:blipFill>
        <p:spPr>
          <a:xfrm>
            <a:off x="269966" y="361054"/>
            <a:ext cx="4030390" cy="915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4FDBC5-B4E2-4404-A153-7A2418AC25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571" t="79074" r="9143" b="8180"/>
          <a:stretch/>
        </p:blipFill>
        <p:spPr>
          <a:xfrm>
            <a:off x="8804399" y="369931"/>
            <a:ext cx="2733726" cy="11630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5E1A48-47E3-442F-8088-05C3FB97021B}"/>
              </a:ext>
            </a:extLst>
          </p:cNvPr>
          <p:cNvSpPr txBox="1"/>
          <p:nvPr/>
        </p:nvSpPr>
        <p:spPr>
          <a:xfrm>
            <a:off x="497477" y="4344260"/>
            <a:ext cx="11197046" cy="66358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486275" algn="l"/>
              </a:tabLst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Center for Healthcare Organization and Implementation Research (CHOIR), </a:t>
            </a:r>
            <a:br>
              <a:rPr lang="en-US" sz="1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 Boston Healthcare System; Boston University School of Public Health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51C3CD-27C8-4F19-9C06-648E8112D0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948" t="34932" r="27427" b="56312"/>
          <a:stretch/>
        </p:blipFill>
        <p:spPr>
          <a:xfrm>
            <a:off x="1563881" y="5412111"/>
            <a:ext cx="9716960" cy="129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66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8D411F-C655-463F-B7BA-7D1CFC125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96" y="1198417"/>
            <a:ext cx="3720493" cy="446116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Employment Outcomes among 107 Veterans with TBI History	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16D477F-03F7-489A-8DDE-52AEB6CB5D8C}"/>
              </a:ext>
            </a:extLst>
          </p:cNvPr>
          <p:cNvGrpSpPr/>
          <p:nvPr/>
        </p:nvGrpSpPr>
        <p:grpSpPr>
          <a:xfrm>
            <a:off x="5006136" y="205874"/>
            <a:ext cx="4320390" cy="3133905"/>
            <a:chOff x="569117" y="716074"/>
            <a:chExt cx="4021282" cy="3000560"/>
          </a:xfrm>
        </p:grpSpPr>
        <p:pic>
          <p:nvPicPr>
            <p:cNvPr id="9" name="Picture 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6022E39F-97D5-4F11-B402-C6A6DD3C96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990683" y="716074"/>
              <a:ext cx="2867638" cy="205283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9959850-99CC-4F0D-A551-FFFF209A3B4C}"/>
                </a:ext>
              </a:extLst>
            </p:cNvPr>
            <p:cNvSpPr txBox="1"/>
            <p:nvPr/>
          </p:nvSpPr>
          <p:spPr>
            <a:xfrm>
              <a:off x="569117" y="2803123"/>
              <a:ext cx="4021282" cy="9135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Obtained at least 1 job: 58.9%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D550F81-3877-4C9B-B9BA-034C57E69800}"/>
              </a:ext>
            </a:extLst>
          </p:cNvPr>
          <p:cNvGrpSpPr/>
          <p:nvPr/>
        </p:nvGrpSpPr>
        <p:grpSpPr>
          <a:xfrm>
            <a:off x="4244652" y="3170661"/>
            <a:ext cx="1815321" cy="1939100"/>
            <a:chOff x="7694329" y="786810"/>
            <a:chExt cx="3174114" cy="3624954"/>
          </a:xfrm>
        </p:grpSpPr>
        <p:pic>
          <p:nvPicPr>
            <p:cNvPr id="14" name="Picture 13" descr="Icon&#10;&#10;Description automatically generated">
              <a:extLst>
                <a:ext uri="{FF2B5EF4-FFF2-40B4-BE49-F238E27FC236}">
                  <a16:creationId xmlns:a16="http://schemas.microsoft.com/office/drawing/2014/main" id="{CB3419CB-F6C3-47F0-A730-18F8E7F58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7694329" y="786810"/>
              <a:ext cx="2392664" cy="280330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979D825-84E8-41F5-966F-87010385BEDF}"/>
                </a:ext>
              </a:extLst>
            </p:cNvPr>
            <p:cNvSpPr txBox="1"/>
            <p:nvPr/>
          </p:nvSpPr>
          <p:spPr>
            <a:xfrm>
              <a:off x="7694329" y="3203513"/>
              <a:ext cx="3174114" cy="12082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Hourly Wages: $19 ± $8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0D65C37-7536-4E8D-BFB3-073939410B2C}"/>
              </a:ext>
            </a:extLst>
          </p:cNvPr>
          <p:cNvGrpSpPr/>
          <p:nvPr/>
        </p:nvGrpSpPr>
        <p:grpSpPr>
          <a:xfrm>
            <a:off x="5732598" y="4157124"/>
            <a:ext cx="2579787" cy="2556951"/>
            <a:chOff x="-93269" y="3372009"/>
            <a:chExt cx="2961483" cy="3390632"/>
          </a:xfrm>
        </p:grpSpPr>
        <p:pic>
          <p:nvPicPr>
            <p:cNvPr id="17" name="Picture 16" descr="Calendar&#10;&#10;Description automatically generated">
              <a:extLst>
                <a:ext uri="{FF2B5EF4-FFF2-40B4-BE49-F238E27FC236}">
                  <a16:creationId xmlns:a16="http://schemas.microsoft.com/office/drawing/2014/main" id="{A2BBD226-8C19-4DE1-8D6B-2DD25AE32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351666" y="3372009"/>
              <a:ext cx="2401856" cy="2401856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8CBE3F3-6214-4267-8A81-D88915908F71}"/>
                </a:ext>
              </a:extLst>
            </p:cNvPr>
            <p:cNvSpPr txBox="1"/>
            <p:nvPr/>
          </p:nvSpPr>
          <p:spPr>
            <a:xfrm>
              <a:off x="-93269" y="5905577"/>
              <a:ext cx="2961483" cy="8570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Hours worked/week: </a:t>
              </a:r>
              <a:b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35 ± 10</a:t>
              </a:r>
            </a:p>
          </p:txBody>
        </p:sp>
      </p:grpSp>
      <p:pic>
        <p:nvPicPr>
          <p:cNvPr id="20" name="Picture 19" descr="Diagram&#10;&#10;Description automatically generated">
            <a:extLst>
              <a:ext uri="{FF2B5EF4-FFF2-40B4-BE49-F238E27FC236}">
                <a16:creationId xmlns:a16="http://schemas.microsoft.com/office/drawing/2014/main" id="{AC162E35-95A2-43BD-949D-11FFB8E3ED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719092" y="3132569"/>
            <a:ext cx="2129217" cy="1592392"/>
          </a:xfrm>
          <a:prstGeom prst="rect">
            <a:avLst/>
          </a:prstGeom>
        </p:spPr>
      </p:pic>
      <p:sp>
        <p:nvSpPr>
          <p:cNvPr id="23" name="Content Placeholder 6">
            <a:extLst>
              <a:ext uri="{FF2B5EF4-FFF2-40B4-BE49-F238E27FC236}">
                <a16:creationId xmlns:a16="http://schemas.microsoft.com/office/drawing/2014/main" id="{F9AF3A6B-F9FE-4CE6-97A5-4C2B77F822C4}"/>
              </a:ext>
            </a:extLst>
          </p:cNvPr>
          <p:cNvSpPr txBox="1">
            <a:spLocks/>
          </p:cNvSpPr>
          <p:nvPr/>
        </p:nvSpPr>
        <p:spPr>
          <a:xfrm>
            <a:off x="8272690" y="4824288"/>
            <a:ext cx="2909074" cy="651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Time between SE enrollment and Job 1 start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Median = 40 days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100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6831EA-39B2-4FF4-A2CF-4466FC7404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03" t="30817" r="24609" b="14664"/>
          <a:stretch/>
        </p:blipFill>
        <p:spPr>
          <a:xfrm>
            <a:off x="643111" y="657623"/>
            <a:ext cx="10566399" cy="597918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9F90F38-473F-440E-B5F7-94CC6D14D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77209"/>
            <a:ext cx="10566400" cy="68279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Veteran Jobs</a:t>
            </a:r>
          </a:p>
        </p:txBody>
      </p:sp>
    </p:spTree>
    <p:extLst>
      <p:ext uri="{BB962C8B-B14F-4D97-AF65-F5344CB8AC3E}">
        <p14:creationId xmlns:p14="http://schemas.microsoft.com/office/powerpoint/2010/main" val="1909007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5859F-60BD-4CDA-B4AA-232BF96E6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0655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Time 1 Fidelity Scores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BC34914-4EBD-4736-848E-B83EC17E8FC0}"/>
              </a:ext>
            </a:extLst>
          </p:cNvPr>
          <p:cNvGraphicFramePr>
            <a:graphicFrameLocks/>
          </p:cNvGraphicFramePr>
          <p:nvPr/>
        </p:nvGraphicFramePr>
        <p:xfrm>
          <a:off x="1502229" y="755780"/>
          <a:ext cx="7996334" cy="5234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510B8AF-8521-40BB-827C-9711BF1EDFF5}"/>
              </a:ext>
            </a:extLst>
          </p:cNvPr>
          <p:cNvSpPr txBox="1"/>
          <p:nvPr/>
        </p:nvSpPr>
        <p:spPr>
          <a:xfrm>
            <a:off x="9656311" y="1363095"/>
            <a:ext cx="238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Fidelity Ratings</a:t>
            </a:r>
            <a:b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115-125 Exemplary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100-114 Good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74-99 Fair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&lt;73 = Not 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0919D3-9A5C-47DC-AB5C-98EA403EA2C3}"/>
              </a:ext>
            </a:extLst>
          </p:cNvPr>
          <p:cNvSpPr txBox="1"/>
          <p:nvPr/>
        </p:nvSpPr>
        <p:spPr>
          <a:xfrm>
            <a:off x="9656311" y="4146115"/>
            <a:ext cx="238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Good Fidelity: n = 6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Fair Fidelity: n = 6</a:t>
            </a:r>
          </a:p>
        </p:txBody>
      </p:sp>
    </p:spTree>
    <p:extLst>
      <p:ext uri="{BB962C8B-B14F-4D97-AF65-F5344CB8AC3E}">
        <p14:creationId xmlns:p14="http://schemas.microsoft.com/office/powerpoint/2010/main" val="3305237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5859F-60BD-4CDA-B4AA-232BF96E6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0655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Time 1 and Time 2 Fidelity Scores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BC34914-4EBD-4736-848E-B83EC17E8FC0}"/>
              </a:ext>
            </a:extLst>
          </p:cNvPr>
          <p:cNvGraphicFramePr>
            <a:graphicFrameLocks/>
          </p:cNvGraphicFramePr>
          <p:nvPr/>
        </p:nvGraphicFramePr>
        <p:xfrm>
          <a:off x="1502229" y="755780"/>
          <a:ext cx="7996334" cy="5234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510B8AF-8521-40BB-827C-9711BF1EDFF5}"/>
              </a:ext>
            </a:extLst>
          </p:cNvPr>
          <p:cNvSpPr txBox="1"/>
          <p:nvPr/>
        </p:nvSpPr>
        <p:spPr>
          <a:xfrm>
            <a:off x="9656311" y="1363095"/>
            <a:ext cx="238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Fidelity Ratings</a:t>
            </a:r>
            <a:b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115-125 Exemplary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100-114 Good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74-99 Fair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&lt;73 = Not 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2865DC-12D1-4257-ACBF-D0E9BADC7335}"/>
              </a:ext>
            </a:extLst>
          </p:cNvPr>
          <p:cNvSpPr txBox="1"/>
          <p:nvPr/>
        </p:nvSpPr>
        <p:spPr>
          <a:xfrm>
            <a:off x="9624952" y="5075077"/>
            <a:ext cx="238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*In-person or virtual consultative visit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489305-B530-4532-A3BE-CE6DCE402B74}"/>
              </a:ext>
            </a:extLst>
          </p:cNvPr>
          <p:cNvSpPr txBox="1"/>
          <p:nvPr/>
        </p:nvSpPr>
        <p:spPr>
          <a:xfrm>
            <a:off x="9278224" y="5075077"/>
            <a:ext cx="154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E535B5-3542-479B-BBD3-30CDF1283CFE}"/>
              </a:ext>
            </a:extLst>
          </p:cNvPr>
          <p:cNvSpPr txBox="1"/>
          <p:nvPr/>
        </p:nvSpPr>
        <p:spPr>
          <a:xfrm>
            <a:off x="4405618" y="5075077"/>
            <a:ext cx="154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F2E7FA-3A1D-4629-86B8-173CDF57C5B2}"/>
              </a:ext>
            </a:extLst>
          </p:cNvPr>
          <p:cNvSpPr txBox="1"/>
          <p:nvPr/>
        </p:nvSpPr>
        <p:spPr>
          <a:xfrm>
            <a:off x="5598253" y="5075077"/>
            <a:ext cx="154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37A737-4345-431E-A97C-0E944390EA29}"/>
              </a:ext>
            </a:extLst>
          </p:cNvPr>
          <p:cNvSpPr txBox="1"/>
          <p:nvPr/>
        </p:nvSpPr>
        <p:spPr>
          <a:xfrm>
            <a:off x="9656311" y="3651841"/>
            <a:ext cx="238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Good Fidelity: n = 8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Fair Fidelity: n = 1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Unscored: n = 3</a:t>
            </a:r>
          </a:p>
        </p:txBody>
      </p:sp>
    </p:spTree>
    <p:extLst>
      <p:ext uri="{BB962C8B-B14F-4D97-AF65-F5344CB8AC3E}">
        <p14:creationId xmlns:p14="http://schemas.microsoft.com/office/powerpoint/2010/main" val="2342786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C24796-77B1-449C-90C4-D56C29287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1377430"/>
            <a:ext cx="3201366" cy="3387497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Fidelity 2</a:t>
            </a:r>
            <a:br>
              <a:rPr lang="en-US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Predictors of Employment</a:t>
            </a:r>
            <a:br>
              <a:rPr lang="en-US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 = 9 sites, 72 Veterans)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1FCA8-ADBF-4F30-8651-C539244521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67695" y="649480"/>
            <a:ext cx="7624280" cy="5546047"/>
          </a:xfrm>
        </p:spPr>
        <p:txBody>
          <a:bodyPr anchor="ctr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Veterans who were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younger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had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1.07 (95% CI = 1.01-1.14) higher odds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of obtaining employment.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Fidelity component: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Organization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Compared to Veterans who did not obtain employment, Veterans who obtained employment had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1.42 (95% CI = 1.06-1.89) higher odds of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receiving SE services at VA sites that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scored higher on the Organizational component of the fidelity scale.</a:t>
            </a:r>
          </a:p>
          <a:p>
            <a:pPr marL="457200" lvl="1" indent="0"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Zero exclusion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Executive leadership support</a:t>
            </a:r>
          </a:p>
          <a:p>
            <a:pPr lvl="1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590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4E01F5C-5F54-4651-BA5F-925DB08F2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708" y="841248"/>
            <a:ext cx="3644921" cy="5340097"/>
          </a:xfrm>
        </p:spPr>
        <p:txBody>
          <a:bodyPr anchor="ctr">
            <a:normAutofit/>
          </a:bodyPr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Fred’s Story: </a:t>
            </a:r>
            <a:b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Characteristics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9EFF8993-5A6E-493F-8A28-34BD7CF985CF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03760875"/>
              </p:ext>
            </p:extLst>
          </p:nvPr>
        </p:nvGraphicFramePr>
        <p:xfrm>
          <a:off x="4837883" y="259519"/>
          <a:ext cx="7178468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46405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4E01F5C-5F54-4651-BA5F-925DB08F2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Fred’s Story:</a:t>
            </a:r>
            <a:b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and Other Challenges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D35264E-9148-4560-8480-33838B5485F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46846769"/>
              </p:ext>
            </p:extLst>
          </p:nvPr>
        </p:nvGraphicFramePr>
        <p:xfrm>
          <a:off x="4790644" y="308489"/>
          <a:ext cx="7085924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6727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D81B0CD3-2049-4F59-9274-DBEE9BC29E27}"/>
              </a:ext>
            </a:extLst>
          </p:cNvPr>
          <p:cNvSpPr/>
          <p:nvPr/>
        </p:nvSpPr>
        <p:spPr>
          <a:xfrm>
            <a:off x="374445" y="460581"/>
            <a:ext cx="2000105" cy="2183642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 in action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744FFAE-F05B-46F9-81E1-E9E7F75C53EB}"/>
              </a:ext>
            </a:extLst>
          </p:cNvPr>
          <p:cNvGrpSpPr/>
          <p:nvPr/>
        </p:nvGrpSpPr>
        <p:grpSpPr>
          <a:xfrm>
            <a:off x="1556867" y="395868"/>
            <a:ext cx="8980375" cy="5838019"/>
            <a:chOff x="1311207" y="428386"/>
            <a:chExt cx="8451120" cy="5838019"/>
          </a:xfrm>
        </p:grpSpPr>
        <p:pic>
          <p:nvPicPr>
            <p:cNvPr id="8" name="Picture 7" descr="SE specialist met with clinical team&#10;">
              <a:extLst>
                <a:ext uri="{FF2B5EF4-FFF2-40B4-BE49-F238E27FC236}">
                  <a16:creationId xmlns:a16="http://schemas.microsoft.com/office/drawing/2014/main" id="{406B6043-5208-44B6-9161-BA34AC033E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1311207" y="3619666"/>
              <a:ext cx="3209107" cy="1723409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8F33D88-F275-4A73-98AE-AAF913ADD856}"/>
                </a:ext>
              </a:extLst>
            </p:cNvPr>
            <p:cNvSpPr txBox="1"/>
            <p:nvPr/>
          </p:nvSpPr>
          <p:spPr>
            <a:xfrm>
              <a:off x="7001769" y="5343075"/>
              <a:ext cx="276055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ACCBF9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 </a:t>
              </a:r>
              <a:r>
                <a:rPr lang="en-US" b="1" dirty="0">
                  <a:solidFill>
                    <a:srgbClr val="ACCBF9">
                      <a:lumMod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provider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ACCBF9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met with </a:t>
              </a:r>
              <a:b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ACCBF9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ACCBF9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employers to discuss job opportunities and fit. </a:t>
              </a:r>
            </a:p>
          </p:txBody>
        </p:sp>
        <p:sp>
          <p:nvSpPr>
            <p:cNvPr id="9" name="Arrow: Circular 8">
              <a:extLst>
                <a:ext uri="{FF2B5EF4-FFF2-40B4-BE49-F238E27FC236}">
                  <a16:creationId xmlns:a16="http://schemas.microsoft.com/office/drawing/2014/main" id="{BECDFD21-A8CB-43D4-9D60-9BAB19BBEB52}"/>
                </a:ext>
              </a:extLst>
            </p:cNvPr>
            <p:cNvSpPr/>
            <p:nvPr/>
          </p:nvSpPr>
          <p:spPr>
            <a:xfrm>
              <a:off x="3814557" y="428386"/>
              <a:ext cx="5028878" cy="5028878"/>
            </a:xfrm>
            <a:prstGeom prst="circularArrow">
              <a:avLst>
                <a:gd name="adj1" fmla="val 5202"/>
                <a:gd name="adj2" fmla="val 336015"/>
                <a:gd name="adj3" fmla="val 21292825"/>
                <a:gd name="adj4" fmla="val 19766604"/>
                <a:gd name="adj5" fmla="val 6068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Arrow: Circular 10">
              <a:extLst>
                <a:ext uri="{FF2B5EF4-FFF2-40B4-BE49-F238E27FC236}">
                  <a16:creationId xmlns:a16="http://schemas.microsoft.com/office/drawing/2014/main" id="{26C8DE4D-6B11-4AE8-BA73-96F9574BBA7C}"/>
                </a:ext>
              </a:extLst>
            </p:cNvPr>
            <p:cNvSpPr/>
            <p:nvPr/>
          </p:nvSpPr>
          <p:spPr>
            <a:xfrm>
              <a:off x="2182242" y="453478"/>
              <a:ext cx="5028878" cy="5028878"/>
            </a:xfrm>
            <a:prstGeom prst="circularArrow">
              <a:avLst>
                <a:gd name="adj1" fmla="val 5202"/>
                <a:gd name="adj2" fmla="val 336015"/>
                <a:gd name="adj3" fmla="val 12297380"/>
                <a:gd name="adj4" fmla="val 10771160"/>
                <a:gd name="adj5" fmla="val 6068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Arrow: Circular 11">
              <a:extLst>
                <a:ext uri="{FF2B5EF4-FFF2-40B4-BE49-F238E27FC236}">
                  <a16:creationId xmlns:a16="http://schemas.microsoft.com/office/drawing/2014/main" id="{3B0BC304-AC6C-4D30-A1DA-BDFF12C83CF2}"/>
                </a:ext>
              </a:extLst>
            </p:cNvPr>
            <p:cNvSpPr/>
            <p:nvPr/>
          </p:nvSpPr>
          <p:spPr>
            <a:xfrm rot="21240000">
              <a:off x="3968484" y="770864"/>
              <a:ext cx="5722395" cy="5155323"/>
            </a:xfrm>
            <a:prstGeom prst="circularArrow">
              <a:avLst>
                <a:gd name="adj1" fmla="val 4866"/>
                <a:gd name="adj2" fmla="val 336015"/>
                <a:gd name="adj3" fmla="val 7903671"/>
                <a:gd name="adj4" fmla="val 5931753"/>
                <a:gd name="adj5" fmla="val 5974"/>
              </a:avLst>
            </a:prstGeom>
            <a:gradFill>
              <a:gsLst>
                <a:gs pos="19000">
                  <a:schemeClr val="accent1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chemeClr>
                </a:gs>
              </a:gsLst>
              <a:lin ang="2400000" scaled="0"/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728335E-F448-49AD-ADD5-2BEB09711D54}"/>
                </a:ext>
              </a:extLst>
            </p:cNvPr>
            <p:cNvSpPr txBox="1"/>
            <p:nvPr/>
          </p:nvSpPr>
          <p:spPr>
            <a:xfrm>
              <a:off x="4144950" y="3112985"/>
              <a:ext cx="49694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ACCBF9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 provider met with Veteran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BFC2385A-1F9A-40D3-A85B-F0CDB0E32A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184" t="19475" r="35412" b="34291"/>
          <a:stretch/>
        </p:blipFill>
        <p:spPr>
          <a:xfrm>
            <a:off x="3754874" y="73275"/>
            <a:ext cx="4682251" cy="299464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C95A2DB-EEFC-447D-B247-666A775367E6}"/>
              </a:ext>
            </a:extLst>
          </p:cNvPr>
          <p:cNvSpPr txBox="1"/>
          <p:nvPr/>
        </p:nvSpPr>
        <p:spPr>
          <a:xfrm>
            <a:off x="459973" y="5335649"/>
            <a:ext cx="5251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 provider collaborated with social worker, OT, and psychiatrist  to discuss health and psychosocial needs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A3DCC0-2BD4-4F90-8427-4039E341F2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7488" y="3373356"/>
            <a:ext cx="2486372" cy="19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05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79050A80-C1B6-4F31-85DE-DCEB4C7499A8}"/>
              </a:ext>
            </a:extLst>
          </p:cNvPr>
          <p:cNvGrpSpPr/>
          <p:nvPr/>
        </p:nvGrpSpPr>
        <p:grpSpPr>
          <a:xfrm>
            <a:off x="8710863" y="305554"/>
            <a:ext cx="3352800" cy="2314255"/>
            <a:chOff x="8070822" y="1113774"/>
            <a:chExt cx="4147279" cy="303233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2ECE907-7986-460F-AB33-0D99E49C220E}"/>
                </a:ext>
              </a:extLst>
            </p:cNvPr>
            <p:cNvGrpSpPr/>
            <p:nvPr/>
          </p:nvGrpSpPr>
          <p:grpSpPr>
            <a:xfrm>
              <a:off x="8793060" y="1113774"/>
              <a:ext cx="2548488" cy="2019054"/>
              <a:chOff x="8750330" y="1980294"/>
              <a:chExt cx="3025096" cy="2130396"/>
            </a:xfrm>
          </p:grpSpPr>
          <p:pic>
            <p:nvPicPr>
              <p:cNvPr id="1034" name="Picture 10" descr="Pizza Chef Clipart Free Image">
                <a:extLst>
                  <a:ext uri="{FF2B5EF4-FFF2-40B4-BE49-F238E27FC236}">
                    <a16:creationId xmlns:a16="http://schemas.microsoft.com/office/drawing/2014/main" id="{17A8B95F-2C11-4AFF-BDD4-6A56A08BA0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0162101" y="1980294"/>
                <a:ext cx="1613325" cy="20772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0AFE97BA-9BE8-41A4-B103-5D57115731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50330" y="2033448"/>
                <a:ext cx="1431188" cy="2077242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E6B71E9-EDC0-4A47-8296-07473C1FE02C}"/>
                </a:ext>
              </a:extLst>
            </p:cNvPr>
            <p:cNvSpPr txBox="1"/>
            <p:nvPr/>
          </p:nvSpPr>
          <p:spPr>
            <a:xfrm>
              <a:off x="8070822" y="3299229"/>
              <a:ext cx="4147279" cy="8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 provider met with manager to discuss work hours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11A277E-CEA8-43E6-945D-BCE333B76246}"/>
              </a:ext>
            </a:extLst>
          </p:cNvPr>
          <p:cNvGrpSpPr/>
          <p:nvPr/>
        </p:nvGrpSpPr>
        <p:grpSpPr>
          <a:xfrm>
            <a:off x="128337" y="133332"/>
            <a:ext cx="2992299" cy="3233585"/>
            <a:chOff x="-120411" y="1011907"/>
            <a:chExt cx="3848813" cy="423055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BA741F3-2F75-4285-90CC-0162602E084A}"/>
                </a:ext>
              </a:extLst>
            </p:cNvPr>
            <p:cNvGrpSpPr/>
            <p:nvPr/>
          </p:nvGrpSpPr>
          <p:grpSpPr>
            <a:xfrm>
              <a:off x="234698" y="1011907"/>
              <a:ext cx="2735662" cy="3102893"/>
              <a:chOff x="23654" y="2876549"/>
              <a:chExt cx="3164244" cy="3934170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758D0B1A-C63C-4E4E-AA7F-EDBB0F7F5B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>
                <a:off x="23654" y="2876549"/>
                <a:ext cx="1889314" cy="2077243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8FA8F1FB-4401-4D23-853E-CC936EE662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8642" y="2978416"/>
                <a:ext cx="1749256" cy="2077242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5183809-271B-431D-AE72-F34B308047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5875" y="4733477"/>
                <a:ext cx="1431188" cy="2077242"/>
              </a:xfrm>
              <a:prstGeom prst="rect">
                <a:avLst/>
              </a:prstGeom>
            </p:spPr>
          </p:pic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1719D63-9B28-404F-A683-9AEB124DB331}"/>
                </a:ext>
              </a:extLst>
            </p:cNvPr>
            <p:cNvSpPr txBox="1"/>
            <p:nvPr/>
          </p:nvSpPr>
          <p:spPr>
            <a:xfrm>
              <a:off x="-120411" y="4034456"/>
              <a:ext cx="3848813" cy="1208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Approval needed by Parole Officer; curfew of 10 pm limited work hours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B42C745-0BA6-4B57-B47C-9F969FFBC839}"/>
              </a:ext>
            </a:extLst>
          </p:cNvPr>
          <p:cNvGrpSpPr/>
          <p:nvPr/>
        </p:nvGrpSpPr>
        <p:grpSpPr>
          <a:xfrm>
            <a:off x="3104594" y="4824442"/>
            <a:ext cx="6440459" cy="1893364"/>
            <a:chOff x="1226087" y="3961234"/>
            <a:chExt cx="6096000" cy="2252826"/>
          </a:xfrm>
        </p:grpSpPr>
        <p:pic>
          <p:nvPicPr>
            <p:cNvPr id="18" name="Picture 17" descr="SE specialist met with clinical team&#10;">
              <a:extLst>
                <a:ext uri="{FF2B5EF4-FFF2-40B4-BE49-F238E27FC236}">
                  <a16:creationId xmlns:a16="http://schemas.microsoft.com/office/drawing/2014/main" id="{985C1E8A-AEF9-42BC-ABED-9F25CE4F6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2844833" y="3961234"/>
              <a:ext cx="2779420" cy="140468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6C864B2-049A-44B1-98BC-959E212E6A37}"/>
                </a:ext>
              </a:extLst>
            </p:cNvPr>
            <p:cNvSpPr txBox="1"/>
            <p:nvPr/>
          </p:nvSpPr>
          <p:spPr>
            <a:xfrm>
              <a:off x="1226087" y="5445021"/>
              <a:ext cx="6096000" cy="7690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ACCBF9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Continued collaboration between SE provider and other providers for physical, mental, and psychosocial health needs</a:t>
              </a:r>
            </a:p>
          </p:txBody>
        </p:sp>
      </p:grpSp>
      <p:sp>
        <p:nvSpPr>
          <p:cNvPr id="2" name="Arrow: Down 1">
            <a:extLst>
              <a:ext uri="{FF2B5EF4-FFF2-40B4-BE49-F238E27FC236}">
                <a16:creationId xmlns:a16="http://schemas.microsoft.com/office/drawing/2014/main" id="{D28C7BF3-1467-4EE2-8602-7F42E5A29CFE}"/>
              </a:ext>
            </a:extLst>
          </p:cNvPr>
          <p:cNvSpPr/>
          <p:nvPr/>
        </p:nvSpPr>
        <p:spPr>
          <a:xfrm rot="-2700000">
            <a:off x="3167200" y="888116"/>
            <a:ext cx="571118" cy="1200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803412C1-72C4-4450-8951-F26404EDA590}"/>
              </a:ext>
            </a:extLst>
          </p:cNvPr>
          <p:cNvSpPr/>
          <p:nvPr/>
        </p:nvSpPr>
        <p:spPr>
          <a:xfrm rot="2700000">
            <a:off x="8308693" y="912180"/>
            <a:ext cx="571118" cy="1200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067EC369-7B25-4486-A965-C42600530964}"/>
              </a:ext>
            </a:extLst>
          </p:cNvPr>
          <p:cNvSpPr/>
          <p:nvPr/>
        </p:nvSpPr>
        <p:spPr>
          <a:xfrm rot="10800000">
            <a:off x="6038734" y="4240724"/>
            <a:ext cx="571118" cy="4627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BF82E0E-5475-4C3A-8676-1B6134886596}"/>
              </a:ext>
            </a:extLst>
          </p:cNvPr>
          <p:cNvGrpSpPr/>
          <p:nvPr/>
        </p:nvGrpSpPr>
        <p:grpSpPr>
          <a:xfrm>
            <a:off x="3584480" y="1432423"/>
            <a:ext cx="5710264" cy="2703290"/>
            <a:chOff x="3520312" y="1239919"/>
            <a:chExt cx="5710264" cy="270329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A067410-A2A4-4C8F-B9B1-E0D76C60BFF9}"/>
                </a:ext>
              </a:extLst>
            </p:cNvPr>
            <p:cNvGrpSpPr/>
            <p:nvPr/>
          </p:nvGrpSpPr>
          <p:grpSpPr>
            <a:xfrm>
              <a:off x="3520312" y="1239919"/>
              <a:ext cx="5710264" cy="2703290"/>
              <a:chOff x="2633051" y="2152394"/>
              <a:chExt cx="5710264" cy="2703290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D1E5ED2-9A70-43CD-8CD0-18649164F86D}"/>
                  </a:ext>
                </a:extLst>
              </p:cNvPr>
              <p:cNvGrpSpPr/>
              <p:nvPr/>
            </p:nvGrpSpPr>
            <p:grpSpPr>
              <a:xfrm>
                <a:off x="3410027" y="2152394"/>
                <a:ext cx="3572019" cy="1948540"/>
                <a:chOff x="3408495" y="2161997"/>
                <a:chExt cx="4815847" cy="2240755"/>
              </a:xfrm>
            </p:grpSpPr>
            <p:pic>
              <p:nvPicPr>
                <p:cNvPr id="1026" name="Picture 2" descr="italian tomato sauce in a pan topped with basil leaves.">
                  <a:extLst>
                    <a:ext uri="{FF2B5EF4-FFF2-40B4-BE49-F238E27FC236}">
                      <a16:creationId xmlns:a16="http://schemas.microsoft.com/office/drawing/2014/main" id="{184D3455-70ED-43F4-A087-A1B05579693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708" t="19202" r="973" b="20930"/>
                <a:stretch/>
              </p:blipFill>
              <p:spPr bwMode="auto">
                <a:xfrm>
                  <a:off x="6958053" y="2336917"/>
                  <a:ext cx="988291" cy="9525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id="{5B822F69-093E-4599-BE8F-6870930EF1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877176" y="2161997"/>
                  <a:ext cx="1749256" cy="2077241"/>
                </a:xfrm>
                <a:prstGeom prst="rect">
                  <a:avLst/>
                </a:prstGeom>
              </p:spPr>
            </p:pic>
            <p:pic>
              <p:nvPicPr>
                <p:cNvPr id="1030" name="Picture 6" descr="free casserole clip art - Clip Art Library">
                  <a:extLst>
                    <a:ext uri="{FF2B5EF4-FFF2-40B4-BE49-F238E27FC236}">
                      <a16:creationId xmlns:a16="http://schemas.microsoft.com/office/drawing/2014/main" id="{DAD2506F-DF25-4841-8633-00BA7A1A242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113" r="5095"/>
                <a:stretch/>
              </p:blipFill>
              <p:spPr bwMode="auto">
                <a:xfrm>
                  <a:off x="3408495" y="2296311"/>
                  <a:ext cx="1719869" cy="94263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D0B2762B-5B11-454E-A86A-5A9172224D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1"/>
                <a:srcRect l="29221" t="30428" r="29967" b="16585"/>
                <a:stretch/>
              </p:blipFill>
              <p:spPr>
                <a:xfrm>
                  <a:off x="6849061" y="3454170"/>
                  <a:ext cx="1375281" cy="948582"/>
                </a:xfrm>
                <a:prstGeom prst="rect">
                  <a:avLst/>
                </a:prstGeom>
              </p:spPr>
            </p:pic>
          </p:grp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B187F49-37F7-4C92-A36E-3D94B616CB0A}"/>
                  </a:ext>
                </a:extLst>
              </p:cNvPr>
              <p:cNvSpPr txBox="1"/>
              <p:nvPr/>
            </p:nvSpPr>
            <p:spPr>
              <a:xfrm>
                <a:off x="2633051" y="4209353"/>
                <a:ext cx="57102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Wheelchair accessible kitchen, cutting vegetables, sauce preparation, folding pizza boxes, sweeping</a:t>
                </a:r>
              </a:p>
            </p:txBody>
          </p:sp>
        </p:grpSp>
        <p:pic>
          <p:nvPicPr>
            <p:cNvPr id="2050" name="Picture 2" descr="Broom Clipart Free Clipart Image">
              <a:extLst>
                <a:ext uri="{FF2B5EF4-FFF2-40B4-BE49-F238E27FC236}">
                  <a16:creationId xmlns:a16="http://schemas.microsoft.com/office/drawing/2014/main" id="{36F735F6-3ACA-430A-9EA4-297743B2C4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5245" y="2275879"/>
              <a:ext cx="802546" cy="958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999307A-8B53-41C3-B239-A2ECA539D1F0}"/>
              </a:ext>
            </a:extLst>
          </p:cNvPr>
          <p:cNvSpPr txBox="1"/>
          <p:nvPr/>
        </p:nvSpPr>
        <p:spPr>
          <a:xfrm>
            <a:off x="4473718" y="1089896"/>
            <a:ext cx="3244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Job at Pizza Shop</a:t>
            </a:r>
          </a:p>
        </p:txBody>
      </p:sp>
    </p:spTree>
    <p:extLst>
      <p:ext uri="{BB962C8B-B14F-4D97-AF65-F5344CB8AC3E}">
        <p14:creationId xmlns:p14="http://schemas.microsoft.com/office/powerpoint/2010/main" val="10052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F13EB2C-4609-4DAB-953B-0AD365CAF9D3}"/>
              </a:ext>
            </a:extLst>
          </p:cNvPr>
          <p:cNvSpPr txBox="1">
            <a:spLocks/>
          </p:cNvSpPr>
          <p:nvPr/>
        </p:nvSpPr>
        <p:spPr>
          <a:xfrm>
            <a:off x="812800" y="105474"/>
            <a:ext cx="10566400" cy="810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Acknowledgements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12A7226-F926-453B-8796-0320BFEFA315}"/>
              </a:ext>
            </a:extLst>
          </p:cNvPr>
          <p:cNvSpPr txBox="1">
            <a:spLocks/>
          </p:cNvSpPr>
          <p:nvPr/>
        </p:nvSpPr>
        <p:spPr>
          <a:xfrm>
            <a:off x="812800" y="105474"/>
            <a:ext cx="10566400" cy="810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</p:txBody>
      </p:sp>
      <p:graphicFrame>
        <p:nvGraphicFramePr>
          <p:cNvPr id="23" name="Table 7">
            <a:extLst>
              <a:ext uri="{FF2B5EF4-FFF2-40B4-BE49-F238E27FC236}">
                <a16:creationId xmlns:a16="http://schemas.microsoft.com/office/drawing/2014/main" id="{847E2A2D-E6E9-4946-ABC7-92ED599ECD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077815"/>
              </p:ext>
            </p:extLst>
          </p:nvPr>
        </p:nvGraphicFramePr>
        <p:xfrm>
          <a:off x="2339581" y="1898725"/>
          <a:ext cx="6940132" cy="29260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64612">
                  <a:extLst>
                    <a:ext uri="{9D8B030D-6E8A-4147-A177-3AD203B41FA5}">
                      <a16:colId xmlns:a16="http://schemas.microsoft.com/office/drawing/2014/main" val="3404606926"/>
                    </a:ext>
                  </a:extLst>
                </a:gridCol>
                <a:gridCol w="3375520">
                  <a:extLst>
                    <a:ext uri="{9D8B030D-6E8A-4147-A177-3AD203B41FA5}">
                      <a16:colId xmlns:a16="http://schemas.microsoft.com/office/drawing/2014/main" val="358341477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Team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76202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Hassen Abdulkerim, MS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Sherry Ball, PhD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Kathleen Carlson, PhD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Lori Davis, MD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Christopher Gillespie, PhD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Andrew Hwang, BS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Richard Kaczynski, PhD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Jennie Keleher, MSW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Robert Lew, PhD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Katelyn Marchany, MPH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Ryan Might, MA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Lisa Mueller, PhD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Sandra Resnick, PhD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Richard Toscano, MEd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Jonathan Yee, MA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8044619"/>
                  </a:ext>
                </a:extLst>
              </a:tr>
            </a:tbl>
          </a:graphicData>
        </a:graphic>
      </p:graphicFrame>
      <p:graphicFrame>
        <p:nvGraphicFramePr>
          <p:cNvPr id="24" name="Table 7">
            <a:extLst>
              <a:ext uri="{FF2B5EF4-FFF2-40B4-BE49-F238E27FC236}">
                <a16:creationId xmlns:a16="http://schemas.microsoft.com/office/drawing/2014/main" id="{ABF8672D-9710-4C9E-84D8-5CC1CC6377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100705"/>
              </p:ext>
            </p:extLst>
          </p:nvPr>
        </p:nvGraphicFramePr>
        <p:xfrm>
          <a:off x="1636807" y="5012361"/>
          <a:ext cx="8828690" cy="14020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828690">
                  <a:extLst>
                    <a:ext uri="{9D8B030D-6E8A-4147-A177-3AD203B41FA5}">
                      <a16:colId xmlns:a16="http://schemas.microsoft.com/office/drawing/2014/main" val="3404606926"/>
                    </a:ext>
                  </a:extLst>
                </a:gridCol>
              </a:tblGrid>
              <a:tr h="3910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VHA Program Leadership Support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95742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VHA Vocational Rehabilitation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NEPEC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Polytrauma/TBI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3704673"/>
                  </a:ext>
                </a:extLst>
              </a:tr>
            </a:tbl>
          </a:graphicData>
        </a:graphic>
      </p:graphicFrame>
      <p:graphicFrame>
        <p:nvGraphicFramePr>
          <p:cNvPr id="25" name="Table 7">
            <a:extLst>
              <a:ext uri="{FF2B5EF4-FFF2-40B4-BE49-F238E27FC236}">
                <a16:creationId xmlns:a16="http://schemas.microsoft.com/office/drawing/2014/main" id="{0A74E589-A7B8-4BE8-BDCC-1909217367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215228"/>
              </p:ext>
            </p:extLst>
          </p:nvPr>
        </p:nvGraphicFramePr>
        <p:xfrm>
          <a:off x="6717045" y="983234"/>
          <a:ext cx="4417127" cy="7010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417127">
                  <a:extLst>
                    <a:ext uri="{9D8B030D-6E8A-4147-A177-3AD203B41FA5}">
                      <a16:colId xmlns:a16="http://schemas.microsoft.com/office/drawing/2014/main" val="34046069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Veterans enrolled in </a:t>
                      </a:r>
                      <a:b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Supported Employment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5742777"/>
                  </a:ext>
                </a:extLst>
              </a:tr>
            </a:tbl>
          </a:graphicData>
        </a:graphic>
      </p:graphicFrame>
      <p:graphicFrame>
        <p:nvGraphicFramePr>
          <p:cNvPr id="26" name="Table 7">
            <a:extLst>
              <a:ext uri="{FF2B5EF4-FFF2-40B4-BE49-F238E27FC236}">
                <a16:creationId xmlns:a16="http://schemas.microsoft.com/office/drawing/2014/main" id="{7A52B288-4F95-491B-8D1E-365611E1C1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083564"/>
              </p:ext>
            </p:extLst>
          </p:nvPr>
        </p:nvGraphicFramePr>
        <p:xfrm>
          <a:off x="1028910" y="983234"/>
          <a:ext cx="4417127" cy="7010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417127">
                  <a:extLst>
                    <a:ext uri="{9D8B030D-6E8A-4147-A177-3AD203B41FA5}">
                      <a16:colId xmlns:a16="http://schemas.microsoft.com/office/drawing/2014/main" val="34046069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VHA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Supported Employment Programs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5742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082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809146"/>
            <a:ext cx="7239000" cy="611323"/>
          </a:xfrm>
        </p:spPr>
        <p:txBody>
          <a:bodyPr>
            <a:norm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Disclaimer and Acknowledgement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947862" y="2514600"/>
            <a:ext cx="8034338" cy="3048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views expressed in this presentation are those of </a:t>
            </a:r>
          </a:p>
          <a:p>
            <a:pPr algn="ctr">
              <a:spcBef>
                <a:spcPts val="0"/>
              </a:spcBef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presenter and do not necessarily reflect the official policies of the Department of Veterans Affairs, the United States government, or the university with which the presenter is affiliated.</a:t>
            </a:r>
          </a:p>
          <a:p>
            <a:pPr algn="ctr">
              <a:spcBef>
                <a:spcPts val="0"/>
              </a:spcBef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 have no relevant financial relationships to disclose.</a:t>
            </a:r>
          </a:p>
          <a:p>
            <a:pPr algn="ctr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material is based upon work supported by the Department of Veterans Affairs, Veterans Health Administration,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Office of Research and Development,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Health Services Research and Development, IIR #16-089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Improving Access to Supported Employment for Veterans with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Polytrauma/Traumatic Brain Injury</a:t>
            </a:r>
          </a:p>
          <a:p>
            <a:pPr algn="ctr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Wingdings 2" pitchFamily="18" charset="2"/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C:\Users\vhaporGilbeT\Desktop\VA 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57200"/>
            <a:ext cx="1295400" cy="121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174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54139-AB9F-4676-843E-CD462F058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579" y="274638"/>
            <a:ext cx="111379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Supported Employment, Work, and Recovery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E009B-97D9-4963-8462-A8B890985B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7700" y="1412876"/>
            <a:ext cx="11303000" cy="5567362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Recovery: 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Process of change through which people improve their health and wellness, live self-directed lives, and strive to reach their full potential (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SAMHSA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8AF5348-C978-4B54-955F-2BFC527349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629400" y="2771776"/>
            <a:ext cx="3465892" cy="20955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995F7E-46A7-4625-8685-7F47AC1A6D5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23152" t="19469" r="26848" b="12840"/>
          <a:stretch/>
        </p:blipFill>
        <p:spPr>
          <a:xfrm>
            <a:off x="2470150" y="3057526"/>
            <a:ext cx="2323032" cy="177165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689FB2CE-0BBC-478D-97CA-BBE1E7BB8FDE}"/>
              </a:ext>
            </a:extLst>
          </p:cNvPr>
          <p:cNvGrpSpPr/>
          <p:nvPr/>
        </p:nvGrpSpPr>
        <p:grpSpPr>
          <a:xfrm>
            <a:off x="2457450" y="5663407"/>
            <a:ext cx="7032335" cy="558800"/>
            <a:chOff x="2609850" y="5663407"/>
            <a:chExt cx="7032335" cy="558800"/>
          </a:xfrm>
        </p:grpSpPr>
        <p:sp>
          <p:nvSpPr>
            <p:cNvPr id="15" name="Content Placeholder 2">
              <a:extLst>
                <a:ext uri="{FF2B5EF4-FFF2-40B4-BE49-F238E27FC236}">
                  <a16:creationId xmlns:a16="http://schemas.microsoft.com/office/drawing/2014/main" id="{3E6E7A21-7D2C-4A6C-933D-5AA32A2DE008}"/>
                </a:ext>
              </a:extLst>
            </p:cNvPr>
            <p:cNvSpPr txBox="1">
              <a:spLocks/>
            </p:cNvSpPr>
            <p:nvPr/>
          </p:nvSpPr>
          <p:spPr>
            <a:xfrm>
              <a:off x="2609850" y="5663407"/>
              <a:ext cx="7032335" cy="558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Meaningful Work 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                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Recovery</a:t>
              </a:r>
            </a:p>
            <a:p>
              <a:endParaRPr lang="en-US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BB8BD55-ECB3-4E11-BAF1-B5A72658F15E}"/>
                </a:ext>
              </a:extLst>
            </p:cNvPr>
            <p:cNvGrpSpPr/>
            <p:nvPr/>
          </p:nvGrpSpPr>
          <p:grpSpPr>
            <a:xfrm>
              <a:off x="5844885" y="5743576"/>
              <a:ext cx="1612900" cy="398462"/>
              <a:chOff x="2654300" y="2992438"/>
              <a:chExt cx="1612900" cy="398462"/>
            </a:xfrm>
          </p:grpSpPr>
          <p:sp>
            <p:nvSpPr>
              <p:cNvPr id="17" name="Arrow: Right 16">
                <a:extLst>
                  <a:ext uri="{FF2B5EF4-FFF2-40B4-BE49-F238E27FC236}">
                    <a16:creationId xmlns:a16="http://schemas.microsoft.com/office/drawing/2014/main" id="{D4D066D1-993B-4674-ABA8-FFF2794A9432}"/>
                  </a:ext>
                </a:extLst>
              </p:cNvPr>
              <p:cNvSpPr/>
              <p:nvPr/>
            </p:nvSpPr>
            <p:spPr>
              <a:xfrm>
                <a:off x="2654300" y="2992438"/>
                <a:ext cx="1612900" cy="2032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Arrow: Right 17">
                <a:extLst>
                  <a:ext uri="{FF2B5EF4-FFF2-40B4-BE49-F238E27FC236}">
                    <a16:creationId xmlns:a16="http://schemas.microsoft.com/office/drawing/2014/main" id="{DC5E40AB-48AF-44BB-84E8-2B408B5A613A}"/>
                  </a:ext>
                </a:extLst>
              </p:cNvPr>
              <p:cNvSpPr/>
              <p:nvPr/>
            </p:nvSpPr>
            <p:spPr>
              <a:xfrm flipH="1">
                <a:off x="2654300" y="3187700"/>
                <a:ext cx="1612900" cy="2032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F6F7D07-CCAE-470E-9A80-68B75D5EDE3D}"/>
              </a:ext>
            </a:extLst>
          </p:cNvPr>
          <p:cNvSpPr txBox="1">
            <a:spLocks/>
          </p:cNvSpPr>
          <p:nvPr/>
        </p:nvSpPr>
        <p:spPr>
          <a:xfrm>
            <a:off x="4770604" y="5285939"/>
            <a:ext cx="3750126" cy="3825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Supported Employment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15219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4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6" name="Group 26">
            <a:extLst>
              <a:ext uri="{FF2B5EF4-FFF2-40B4-BE49-F238E27FC236}">
                <a16:creationId xmlns:a16="http://schemas.microsoft.com/office/drawing/2014/main" id="{5D1A9D8B-3117-4D9D-BDA4-DD8189509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7467600" cy="6858000"/>
            <a:chOff x="7467600" y="0"/>
            <a:chExt cx="4724400" cy="6858000"/>
          </a:xfrm>
        </p:grpSpPr>
        <p:sp>
          <p:nvSpPr>
            <p:cNvPr id="37" name="Rectangle 27">
              <a:extLst>
                <a:ext uri="{FF2B5EF4-FFF2-40B4-BE49-F238E27FC236}">
                  <a16:creationId xmlns:a16="http://schemas.microsoft.com/office/drawing/2014/main" id="{A7877B25-8C10-4C8D-BC88-BF3C557F8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28">
              <a:extLst>
                <a:ext uri="{FF2B5EF4-FFF2-40B4-BE49-F238E27FC236}">
                  <a16:creationId xmlns:a16="http://schemas.microsoft.com/office/drawing/2014/main" id="{54F0DD86-96CD-4F5F-BA4D-FFC17F2D6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9" name="Freeform: Shape 30">
            <a:extLst>
              <a:ext uri="{FF2B5EF4-FFF2-40B4-BE49-F238E27FC236}">
                <a16:creationId xmlns:a16="http://schemas.microsoft.com/office/drawing/2014/main" id="{BD92035A-AA2F-4CD8-A556-1CE8BDEC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0" name="Rectangle 32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103A7C-D42C-4F72-9695-12F994451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7573"/>
            <a:ext cx="11126972" cy="1438939"/>
          </a:xfrm>
        </p:spPr>
        <p:txBody>
          <a:bodyPr anchor="t">
            <a:normAutofit/>
          </a:bodyPr>
          <a:lstStyle/>
          <a:p>
            <a:pPr algn="ctr"/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Principles of </a:t>
            </a: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Supported Employment (SE)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30013-EFBE-4265-A4C3-F9A723C680C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68423" y="2270940"/>
            <a:ext cx="8200340" cy="35052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Zero Exclusion: Eligibility based on Veteran choice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Rapid job search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Focus on competitive employment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Attention to worker preferences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Systematic job development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Integration of SE and treatment teams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Personalized benefits counseling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Time-unlimited and individualized support</a:t>
            </a:r>
          </a:p>
          <a:p>
            <a:endParaRPr lang="en-US" sz="2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D34FF5-C320-4CD5-A4A3-5D843B467CD0}"/>
              </a:ext>
            </a:extLst>
          </p:cNvPr>
          <p:cNvSpPr txBox="1"/>
          <p:nvPr/>
        </p:nvSpPr>
        <p:spPr>
          <a:xfrm>
            <a:off x="1760187" y="5920568"/>
            <a:ext cx="81743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https://ipsworks.org/index.php/what-is-ips/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Drake RE, Bond GR, Becker DR. Individual placement and support: an evidence-based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approach to supported employment. Oxford University Press; 2012.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482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E5A1E8-6AC3-4172-8CA1-CC92C1B52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7A1DA-5B10-44B8-9529-32C51C3D83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0327" y="2586789"/>
            <a:ext cx="11374581" cy="3590174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Evidence-based practice: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Supported Employment (SE)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New clinical population: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Veterans with traumatic brain injury (TBI)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333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FE5B67-AF7E-4454-B88C-85BC7F7CA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n-US" sz="54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0668C-84EC-4520-A643-7C364C70101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2618" y="2434389"/>
            <a:ext cx="10841182" cy="3590174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Strategy: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Blended Facilitation and Fidelity Review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External Facilitators (2 mentor trainers)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Internal Facilitators (Managers of SE programs, SE providers)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Review and apply SE principles to SE program and caseload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Fidelity evaluation 1- and 2-years after study initiation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Mentor Training Videoconferences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12 VA SE programs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Began between 05/04/2020-12/18/2020 through 09/30/2022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 hour each and individualized per site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Range: 34-72 calls/site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963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E8E561-094C-47F3-9ECA-B300A5760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49" y="51224"/>
            <a:ext cx="12480587" cy="7659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1. Veteran Demographics, Service Era, Legal, and Housing History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9B1E135-F3D2-49EC-B133-33CE3BD9F23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55840403"/>
              </p:ext>
            </p:extLst>
          </p:nvPr>
        </p:nvGraphicFramePr>
        <p:xfrm>
          <a:off x="1462523" y="817124"/>
          <a:ext cx="9730638" cy="578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875921">
                  <a:extLst>
                    <a:ext uri="{9D8B030D-6E8A-4147-A177-3AD203B41FA5}">
                      <a16:colId xmlns:a16="http://schemas.microsoft.com/office/drawing/2014/main" val="3769841740"/>
                    </a:ext>
                  </a:extLst>
                </a:gridCol>
                <a:gridCol w="4854717">
                  <a:extLst>
                    <a:ext uri="{9D8B030D-6E8A-4147-A177-3AD203B41FA5}">
                      <a16:colId xmlns:a16="http://schemas.microsoft.com/office/drawing/2014/main" val="2052339457"/>
                    </a:ext>
                  </a:extLst>
                </a:gridCol>
              </a:tblGrid>
              <a:tr h="6481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cap="none" spc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Characteristic</a:t>
                      </a:r>
                    </a:p>
                  </a:txBody>
                  <a:tcPr marL="126086" marR="126086" marT="96442" marB="63043" anchor="ctr"/>
                </a:tc>
                <a:tc>
                  <a:txBody>
                    <a:bodyPr/>
                    <a:lstStyle/>
                    <a:p>
                      <a:r>
                        <a:rPr lang="en-US" sz="2000" b="1" cap="none" spc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= 107</a:t>
                      </a:r>
                    </a:p>
                    <a:p>
                      <a:r>
                        <a:rPr lang="en-US" sz="2000" b="1" cap="none" spc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</a:p>
                  </a:txBody>
                  <a:tcPr marL="126086" marR="126086" marT="96442" marB="63043" anchor="ctr"/>
                </a:tc>
                <a:extLst>
                  <a:ext uri="{0D108BD9-81ED-4DB2-BD59-A6C34878D82A}">
                    <a16:rowId xmlns:a16="http://schemas.microsoft.com/office/drawing/2014/main" val="3226247466"/>
                  </a:ext>
                </a:extLst>
              </a:tr>
              <a:tr h="372376">
                <a:tc>
                  <a:txBody>
                    <a:bodyPr/>
                    <a:lstStyle/>
                    <a:p>
                      <a:r>
                        <a:rPr lang="en-US" sz="2000" b="1" cap="none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TBI history</a:t>
                      </a:r>
                    </a:p>
                  </a:txBody>
                  <a:tcPr marL="88941" marR="88941" marT="96442" marB="44471"/>
                </a:tc>
                <a:tc>
                  <a:txBody>
                    <a:bodyPr/>
                    <a:lstStyle/>
                    <a:p>
                      <a:r>
                        <a:rPr lang="en-US" sz="2000" b="1" cap="none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8941" marR="88941" marT="96442" marB="44471"/>
                </a:tc>
                <a:extLst>
                  <a:ext uri="{0D108BD9-81ED-4DB2-BD59-A6C34878D82A}">
                    <a16:rowId xmlns:a16="http://schemas.microsoft.com/office/drawing/2014/main" val="1155818883"/>
                  </a:ext>
                </a:extLst>
              </a:tr>
              <a:tr h="372376">
                <a:tc>
                  <a:txBody>
                    <a:bodyPr/>
                    <a:lstStyle/>
                    <a:p>
                      <a:r>
                        <a:rPr lang="en-US" sz="2000" b="1" cap="none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</a:p>
                  </a:txBody>
                  <a:tcPr marL="88941" marR="88941" marT="96442" marB="44471"/>
                </a:tc>
                <a:tc>
                  <a:txBody>
                    <a:bodyPr/>
                    <a:lstStyle/>
                    <a:p>
                      <a:r>
                        <a:rPr lang="en-US" sz="2000" b="1" cap="none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94.4</a:t>
                      </a:r>
                    </a:p>
                  </a:txBody>
                  <a:tcPr marL="88941" marR="88941" marT="96442" marB="44471"/>
                </a:tc>
                <a:extLst>
                  <a:ext uri="{0D108BD9-81ED-4DB2-BD59-A6C34878D82A}">
                    <a16:rowId xmlns:a16="http://schemas.microsoft.com/office/drawing/2014/main" val="2060533405"/>
                  </a:ext>
                </a:extLst>
              </a:tr>
              <a:tr h="372376">
                <a:tc>
                  <a:txBody>
                    <a:bodyPr/>
                    <a:lstStyle/>
                    <a:p>
                      <a:r>
                        <a:rPr lang="en-US" sz="2000" b="1" cap="none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88941" marR="88941" marT="96442" marB="4447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cap="none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75.7</a:t>
                      </a:r>
                    </a:p>
                  </a:txBody>
                  <a:tcPr marL="88941" marR="88941" marT="96442" marB="44471"/>
                </a:tc>
                <a:extLst>
                  <a:ext uri="{0D108BD9-81ED-4DB2-BD59-A6C34878D82A}">
                    <a16:rowId xmlns:a16="http://schemas.microsoft.com/office/drawing/2014/main" val="2783999804"/>
                  </a:ext>
                </a:extLst>
              </a:tr>
              <a:tr h="372376">
                <a:tc>
                  <a:txBody>
                    <a:bodyPr/>
                    <a:lstStyle/>
                    <a:p>
                      <a:r>
                        <a:rPr lang="en-US" sz="2000" b="1" cap="none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Hispanic</a:t>
                      </a:r>
                    </a:p>
                  </a:txBody>
                  <a:tcPr marL="88941" marR="88941" marT="96442" marB="4447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cap="none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25.2</a:t>
                      </a:r>
                    </a:p>
                  </a:txBody>
                  <a:tcPr marL="88941" marR="88941" marT="96442" marB="44471"/>
                </a:tc>
                <a:extLst>
                  <a:ext uri="{0D108BD9-81ED-4DB2-BD59-A6C34878D82A}">
                    <a16:rowId xmlns:a16="http://schemas.microsoft.com/office/drawing/2014/main" val="411778471"/>
                  </a:ext>
                </a:extLst>
              </a:tr>
              <a:tr h="390948">
                <a:tc>
                  <a:txBody>
                    <a:bodyPr/>
                    <a:lstStyle/>
                    <a:p>
                      <a:r>
                        <a:rPr lang="en-US" sz="2000" b="1" cap="none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 </a:t>
                      </a:r>
                    </a:p>
                  </a:txBody>
                  <a:tcPr marL="88941" marR="88941" marT="96442" marB="4447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cap="none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40.6 ± 10.0 years (Range: 24-70)</a:t>
                      </a:r>
                    </a:p>
                  </a:txBody>
                  <a:tcPr marL="88941" marR="88941" marT="96442" marB="44471"/>
                </a:tc>
                <a:extLst>
                  <a:ext uri="{0D108BD9-81ED-4DB2-BD59-A6C34878D82A}">
                    <a16:rowId xmlns:a16="http://schemas.microsoft.com/office/drawing/2014/main" val="2684435468"/>
                  </a:ext>
                </a:extLst>
              </a:tr>
              <a:tr h="390948">
                <a:tc>
                  <a:txBody>
                    <a:bodyPr/>
                    <a:lstStyle/>
                    <a:p>
                      <a:r>
                        <a:rPr lang="en-US" sz="2000" b="1" cap="none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 Era</a:t>
                      </a:r>
                    </a:p>
                  </a:txBody>
                  <a:tcPr marL="126086" marR="126086" marT="96442" marB="63043"/>
                </a:tc>
                <a:tc>
                  <a:txBody>
                    <a:bodyPr/>
                    <a:lstStyle/>
                    <a:p>
                      <a:endParaRPr lang="en-US" sz="2000" b="1" cap="none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086" marR="126086" marT="96442" marB="63043"/>
                </a:tc>
                <a:extLst>
                  <a:ext uri="{0D108BD9-81ED-4DB2-BD59-A6C34878D82A}">
                    <a16:rowId xmlns:a16="http://schemas.microsoft.com/office/drawing/2014/main" val="1241518739"/>
                  </a:ext>
                </a:extLst>
              </a:tr>
              <a:tr h="390948">
                <a:tc>
                  <a:txBody>
                    <a:bodyPr/>
                    <a:lstStyle/>
                    <a:p>
                      <a:r>
                        <a:rPr lang="en-US" sz="2000" b="1" cap="none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Post-9/11 Veterans</a:t>
                      </a:r>
                    </a:p>
                  </a:txBody>
                  <a:tcPr marL="126086" marR="126086" marT="96442" marB="63043"/>
                </a:tc>
                <a:tc>
                  <a:txBody>
                    <a:bodyPr/>
                    <a:lstStyle/>
                    <a:p>
                      <a:r>
                        <a:rPr lang="en-US" sz="2000" b="1" cap="none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60.7</a:t>
                      </a:r>
                    </a:p>
                  </a:txBody>
                  <a:tcPr marL="126086" marR="126086" marT="96442" marB="63043"/>
                </a:tc>
                <a:extLst>
                  <a:ext uri="{0D108BD9-81ED-4DB2-BD59-A6C34878D82A}">
                    <a16:rowId xmlns:a16="http://schemas.microsoft.com/office/drawing/2014/main" val="2664121192"/>
                  </a:ext>
                </a:extLst>
              </a:tr>
              <a:tr h="390948">
                <a:tc>
                  <a:txBody>
                    <a:bodyPr/>
                    <a:lstStyle/>
                    <a:p>
                      <a:r>
                        <a:rPr lang="en-US" sz="2000" b="1" cap="none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Persian Gulf Veterans</a:t>
                      </a:r>
                    </a:p>
                  </a:txBody>
                  <a:tcPr marL="126086" marR="126086" marT="96442" marB="63043"/>
                </a:tc>
                <a:tc>
                  <a:txBody>
                    <a:bodyPr/>
                    <a:lstStyle/>
                    <a:p>
                      <a:r>
                        <a:rPr lang="en-US" sz="2000" b="1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29.9</a:t>
                      </a:r>
                    </a:p>
                  </a:txBody>
                  <a:tcPr marL="126086" marR="126086" marT="96442" marB="63043"/>
                </a:tc>
                <a:extLst>
                  <a:ext uri="{0D108BD9-81ED-4DB2-BD59-A6C34878D82A}">
                    <a16:rowId xmlns:a16="http://schemas.microsoft.com/office/drawing/2014/main" val="3675585067"/>
                  </a:ext>
                </a:extLst>
              </a:tr>
              <a:tr h="390948">
                <a:tc>
                  <a:txBody>
                    <a:bodyPr/>
                    <a:lstStyle/>
                    <a:p>
                      <a:r>
                        <a:rPr lang="en-US" sz="2000" b="1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Vietnam or Post-Vietnam Era</a:t>
                      </a:r>
                    </a:p>
                  </a:txBody>
                  <a:tcPr marL="126086" marR="126086" marT="96442" marB="63043"/>
                </a:tc>
                <a:tc>
                  <a:txBody>
                    <a:bodyPr/>
                    <a:lstStyle/>
                    <a:p>
                      <a:r>
                        <a:rPr lang="en-US" sz="2000" b="1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</a:t>
                      </a:r>
                    </a:p>
                  </a:txBody>
                  <a:tcPr marL="126086" marR="126086" marT="96442" marB="63043"/>
                </a:tc>
                <a:extLst>
                  <a:ext uri="{0D108BD9-81ED-4DB2-BD59-A6C34878D82A}">
                    <a16:rowId xmlns:a16="http://schemas.microsoft.com/office/drawing/2014/main" val="2514509580"/>
                  </a:ext>
                </a:extLst>
              </a:tr>
              <a:tr h="390948">
                <a:tc>
                  <a:txBody>
                    <a:bodyPr/>
                    <a:lstStyle/>
                    <a:p>
                      <a:r>
                        <a:rPr lang="en-US" sz="2000" b="1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Incarceration History</a:t>
                      </a:r>
                    </a:p>
                  </a:txBody>
                  <a:tcPr marL="126086" marR="126086" marT="96442" marB="6304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126086" marR="126086" marT="96442" marB="63043"/>
                </a:tc>
                <a:extLst>
                  <a:ext uri="{0D108BD9-81ED-4DB2-BD59-A6C34878D82A}">
                    <a16:rowId xmlns:a16="http://schemas.microsoft.com/office/drawing/2014/main" val="458849806"/>
                  </a:ext>
                </a:extLst>
              </a:tr>
              <a:tr h="390948">
                <a:tc>
                  <a:txBody>
                    <a:bodyPr/>
                    <a:lstStyle/>
                    <a:p>
                      <a:r>
                        <a:rPr lang="en-US" sz="2000" b="1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Homelessness History</a:t>
                      </a:r>
                    </a:p>
                  </a:txBody>
                  <a:tcPr marL="126086" marR="126086" marT="96442" marB="6304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cap="none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126086" marR="126086" marT="96442" marB="63043"/>
                </a:tc>
                <a:extLst>
                  <a:ext uri="{0D108BD9-81ED-4DB2-BD59-A6C34878D82A}">
                    <a16:rowId xmlns:a16="http://schemas.microsoft.com/office/drawing/2014/main" val="3310708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875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6100" y="349250"/>
            <a:ext cx="11099800" cy="180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E8E561-094C-47F3-9ECA-B300A5760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898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2. Service-connected disability characteristics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9B1E135-F3D2-49EC-B133-33CE3BD9F23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9158144"/>
              </p:ext>
            </p:extLst>
          </p:nvPr>
        </p:nvGraphicFramePr>
        <p:xfrm>
          <a:off x="2147535" y="1804547"/>
          <a:ext cx="7896929" cy="492441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232998">
                  <a:extLst>
                    <a:ext uri="{9D8B030D-6E8A-4147-A177-3AD203B41FA5}">
                      <a16:colId xmlns:a16="http://schemas.microsoft.com/office/drawing/2014/main" val="3769841740"/>
                    </a:ext>
                  </a:extLst>
                </a:gridCol>
                <a:gridCol w="2663931">
                  <a:extLst>
                    <a:ext uri="{9D8B030D-6E8A-4147-A177-3AD203B41FA5}">
                      <a16:colId xmlns:a16="http://schemas.microsoft.com/office/drawing/2014/main" val="2052339457"/>
                    </a:ext>
                  </a:extLst>
                </a:gridCol>
              </a:tblGrid>
              <a:tr h="3614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Characteristic</a:t>
                      </a:r>
                    </a:p>
                  </a:txBody>
                  <a:tcPr marL="76372" marR="76372" marT="38186" marB="3818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= 107</a:t>
                      </a:r>
                      <a:b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</a:p>
                  </a:txBody>
                  <a:tcPr marL="76372" marR="76372" marT="38186" marB="38186"/>
                </a:tc>
                <a:extLst>
                  <a:ext uri="{0D108BD9-81ED-4DB2-BD59-A6C34878D82A}">
                    <a16:rowId xmlns:a16="http://schemas.microsoft.com/office/drawing/2014/main" val="3226247466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Service-connected disability rating </a:t>
                      </a:r>
                    </a:p>
                  </a:txBody>
                  <a:tcPr marL="76372" marR="76372" marT="38186" marB="38186"/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72" marR="76372" marT="38186" marB="38186"/>
                </a:tc>
                <a:extLst>
                  <a:ext uri="{0D108BD9-81ED-4DB2-BD59-A6C34878D82A}">
                    <a16:rowId xmlns:a16="http://schemas.microsoft.com/office/drawing/2014/main" val="1817681511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No service connection</a:t>
                      </a:r>
                    </a:p>
                  </a:txBody>
                  <a:tcPr marL="76372" marR="76372" marT="38186" marB="3818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13.1</a:t>
                      </a:r>
                    </a:p>
                  </a:txBody>
                  <a:tcPr marL="76372" marR="76372" marT="38186" marB="38186"/>
                </a:tc>
                <a:extLst>
                  <a:ext uri="{0D108BD9-81ED-4DB2-BD59-A6C34878D82A}">
                    <a16:rowId xmlns:a16="http://schemas.microsoft.com/office/drawing/2014/main" val="3123339415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10-40%</a:t>
                      </a:r>
                    </a:p>
                  </a:txBody>
                  <a:tcPr marL="76372" marR="76372" marT="38186" marB="3818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</a:t>
                      </a:r>
                    </a:p>
                  </a:txBody>
                  <a:tcPr marL="76372" marR="76372" marT="38186" marB="38186"/>
                </a:tc>
                <a:extLst>
                  <a:ext uri="{0D108BD9-81ED-4DB2-BD59-A6C34878D82A}">
                    <a16:rowId xmlns:a16="http://schemas.microsoft.com/office/drawing/2014/main" val="3715477176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50-100%</a:t>
                      </a:r>
                    </a:p>
                  </a:txBody>
                  <a:tcPr marL="76372" marR="76372" marT="38186" marB="3818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78.5</a:t>
                      </a:r>
                    </a:p>
                  </a:txBody>
                  <a:tcPr marL="76372" marR="76372" marT="38186" marB="38186"/>
                </a:tc>
                <a:extLst>
                  <a:ext uri="{0D108BD9-81ED-4DB2-BD59-A6C34878D82A}">
                    <a16:rowId xmlns:a16="http://schemas.microsoft.com/office/drawing/2014/main" val="435755942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Service-connected conditions</a:t>
                      </a:r>
                    </a:p>
                  </a:txBody>
                  <a:tcPr marL="76372" marR="76372" marT="38186" marB="3818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72" marR="76372" marT="38186" marB="38186"/>
                </a:tc>
                <a:extLst>
                  <a:ext uri="{0D108BD9-81ED-4DB2-BD59-A6C34878D82A}">
                    <a16:rowId xmlns:a16="http://schemas.microsoft.com/office/drawing/2014/main" val="4017148578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lvl="1" algn="l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PTSD</a:t>
                      </a:r>
                    </a:p>
                  </a:txBody>
                  <a:tcPr marL="76372" marR="76372" marT="38186" marB="3818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51.4</a:t>
                      </a:r>
                    </a:p>
                  </a:txBody>
                  <a:tcPr marL="76372" marR="76372" marT="38186" marB="38186"/>
                </a:tc>
                <a:extLst>
                  <a:ext uri="{0D108BD9-81ED-4DB2-BD59-A6C34878D82A}">
                    <a16:rowId xmlns:a16="http://schemas.microsoft.com/office/drawing/2014/main" val="36178123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lvl="1" algn="l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Migraine</a:t>
                      </a:r>
                    </a:p>
                  </a:txBody>
                  <a:tcPr marL="76372" marR="76372" marT="38186" marB="381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52.3</a:t>
                      </a:r>
                    </a:p>
                  </a:txBody>
                  <a:tcPr marL="76372" marR="76372" marT="38186" marB="38186"/>
                </a:tc>
                <a:extLst>
                  <a:ext uri="{0D108BD9-81ED-4DB2-BD59-A6C34878D82A}">
                    <a16:rowId xmlns:a16="http://schemas.microsoft.com/office/drawing/2014/main" val="1523618105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lvl="1" algn="l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Tinnitus</a:t>
                      </a:r>
                    </a:p>
                  </a:txBody>
                  <a:tcPr marL="76372" marR="76372" marT="38186" marB="381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57.0</a:t>
                      </a:r>
                    </a:p>
                  </a:txBody>
                  <a:tcPr marL="76372" marR="76372" marT="38186" marB="38186"/>
                </a:tc>
                <a:extLst>
                  <a:ext uri="{0D108BD9-81ED-4DB2-BD59-A6C34878D82A}">
                    <a16:rowId xmlns:a16="http://schemas.microsoft.com/office/drawing/2014/main" val="3485845764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lvl="1" algn="l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Impaired Hearing</a:t>
                      </a:r>
                    </a:p>
                  </a:txBody>
                  <a:tcPr marL="76372" marR="76372" marT="38186" marB="381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16.8</a:t>
                      </a:r>
                    </a:p>
                  </a:txBody>
                  <a:tcPr marL="76372" marR="76372" marT="38186" marB="38186"/>
                </a:tc>
                <a:extLst>
                  <a:ext uri="{0D108BD9-81ED-4DB2-BD59-A6C34878D82A}">
                    <a16:rowId xmlns:a16="http://schemas.microsoft.com/office/drawing/2014/main" val="2824821313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lvl="1" algn="l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Sleep apnea</a:t>
                      </a:r>
                    </a:p>
                  </a:txBody>
                  <a:tcPr marL="76372" marR="76372" marT="38186" marB="381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18.7</a:t>
                      </a:r>
                    </a:p>
                  </a:txBody>
                  <a:tcPr marL="76372" marR="76372" marT="38186" marB="38186"/>
                </a:tc>
                <a:extLst>
                  <a:ext uri="{0D108BD9-81ED-4DB2-BD59-A6C34878D82A}">
                    <a16:rowId xmlns:a16="http://schemas.microsoft.com/office/drawing/2014/main" val="3997115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7563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3EBEB05-C79D-4C91-8DFE-29BB8B8F2D3E}">
  <we:reference id="wa104038830" version="1.0.0.3" store="en-US" storeType="OMEX"/>
  <we:alternateReferences>
    <we:reference id="WA104038830" version="1.0.0.3" store="WA104038830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36764</TotalTime>
  <Words>1020</Words>
  <Application>Microsoft Office PowerPoint</Application>
  <PresentationFormat>Widescreen</PresentationFormat>
  <Paragraphs>201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Wingdings 2</vt:lpstr>
      <vt:lpstr>Office Theme</vt:lpstr>
      <vt:lpstr>1_Office Theme</vt:lpstr>
      <vt:lpstr>Fidelity to the Supported Employment Model is Associated with Employment Among Veterans with TBI History: A Formative Evaluation</vt:lpstr>
      <vt:lpstr>PowerPoint Presentation</vt:lpstr>
      <vt:lpstr>Disclaimer and Acknowledgement</vt:lpstr>
      <vt:lpstr>Supported Employment, Work, and Recovery</vt:lpstr>
      <vt:lpstr> Principles of  Supported Employment (SE)</vt:lpstr>
      <vt:lpstr>Methods</vt:lpstr>
      <vt:lpstr>Methods</vt:lpstr>
      <vt:lpstr>Table 1. Veteran Demographics, Service Era, Legal, and Housing History</vt:lpstr>
      <vt:lpstr>Table 2. Service-connected disability characteristics</vt:lpstr>
      <vt:lpstr>Employment Outcomes among 107 Veterans with TBI History </vt:lpstr>
      <vt:lpstr>Veteran Jobs</vt:lpstr>
      <vt:lpstr>Time 1 Fidelity Scores</vt:lpstr>
      <vt:lpstr>Time 1 and Time 2 Fidelity Scores</vt:lpstr>
      <vt:lpstr>Fidelity 2   Predictors of Employment (N = 9 sites, 72 Veterans)</vt:lpstr>
      <vt:lpstr>Fred’s Story:  Characteristics</vt:lpstr>
      <vt:lpstr>Fred’s Story: Health and Other Challenges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Access to Supported Employment for Veterans with Polytrauma/ Traumatic Brain Injury</dc:title>
  <dc:creator>Pogoda, Terri K.</dc:creator>
  <cp:lastModifiedBy>Pogoda, Terri K. (she/her/hers)</cp:lastModifiedBy>
  <cp:revision>570</cp:revision>
  <dcterms:created xsi:type="dcterms:W3CDTF">2020-12-09T05:29:04Z</dcterms:created>
  <dcterms:modified xsi:type="dcterms:W3CDTF">2023-02-16T18:21:57Z</dcterms:modified>
</cp:coreProperties>
</file>