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23"/>
  </p:notesMasterIdLst>
  <p:sldIdLst>
    <p:sldId id="592" r:id="rId2"/>
    <p:sldId id="306" r:id="rId3"/>
    <p:sldId id="594" r:id="rId4"/>
    <p:sldId id="307" r:id="rId5"/>
    <p:sldId id="297" r:id="rId6"/>
    <p:sldId id="300" r:id="rId7"/>
    <p:sldId id="290" r:id="rId8"/>
    <p:sldId id="299" r:id="rId9"/>
    <p:sldId id="619" r:id="rId10"/>
    <p:sldId id="311" r:id="rId11"/>
    <p:sldId id="301" r:id="rId12"/>
    <p:sldId id="609" r:id="rId13"/>
    <p:sldId id="601" r:id="rId14"/>
    <p:sldId id="602" r:id="rId15"/>
    <p:sldId id="604" r:id="rId16"/>
    <p:sldId id="631" r:id="rId17"/>
    <p:sldId id="629" r:id="rId18"/>
    <p:sldId id="634" r:id="rId19"/>
    <p:sldId id="612" r:id="rId20"/>
    <p:sldId id="630" r:id="rId21"/>
    <p:sldId id="628" r:id="rId2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5" autoAdjust="0"/>
    <p:restoredTop sz="42421" autoAdjust="0"/>
  </p:normalViewPr>
  <p:slideViewPr>
    <p:cSldViewPr snapToGrid="0">
      <p:cViewPr varScale="1">
        <p:scale>
          <a:sx n="48" d="100"/>
          <a:sy n="48" d="100"/>
        </p:scale>
        <p:origin x="219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4BBC5E-65B0-4249-A10B-C8D14BC88E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5FDD5DF-46CB-4638-91D0-D6693BECF6AC}">
      <dgm:prSet/>
      <dgm:spPr>
        <a:solidFill>
          <a:schemeClr val="accent1">
            <a:lumMod val="50000"/>
          </a:schemeClr>
        </a:solidFill>
      </dgm:spPr>
      <dgm:t>
        <a:bodyPr/>
        <a:lstStyle/>
        <a:p>
          <a:r>
            <a:rPr lang="en-US" b="1" dirty="0">
              <a:latin typeface="Arial" panose="020B0604020202020204" pitchFamily="34" charset="0"/>
              <a:cs typeface="Arial" panose="020B0604020202020204" pitchFamily="34" charset="0"/>
            </a:rPr>
            <a:t>Completed by TBI specialist</a:t>
          </a:r>
        </a:p>
      </dgm:t>
    </dgm:pt>
    <dgm:pt modelId="{CA1B0264-2239-4554-893F-6F1B400BB25B}" type="parTrans" cxnId="{C13CC9E0-A7D5-477A-96D3-E3637C6C5F29}">
      <dgm:prSet/>
      <dgm:spPr/>
      <dgm:t>
        <a:bodyPr/>
        <a:lstStyle/>
        <a:p>
          <a:endParaRPr lang="en-US"/>
        </a:p>
      </dgm:t>
    </dgm:pt>
    <dgm:pt modelId="{A9E1CB68-8E19-4F3D-8FA6-A42802BF2E9A}" type="sibTrans" cxnId="{C13CC9E0-A7D5-477A-96D3-E3637C6C5F29}">
      <dgm:prSet/>
      <dgm:spPr/>
      <dgm:t>
        <a:bodyPr/>
        <a:lstStyle/>
        <a:p>
          <a:endParaRPr lang="en-US"/>
        </a:p>
      </dgm:t>
    </dgm:pt>
    <dgm:pt modelId="{F04785D6-FA68-403B-8B27-7096A6FE3A26}">
      <dgm:prSet/>
      <dgm:spPr>
        <a:solidFill>
          <a:schemeClr val="accent1">
            <a:lumMod val="75000"/>
          </a:schemeClr>
        </a:solidFill>
      </dgm:spPr>
      <dgm:t>
        <a:bodyPr/>
        <a:lstStyle/>
        <a:p>
          <a:r>
            <a:rPr lang="en-US" b="1">
              <a:latin typeface="Arial" panose="020B0604020202020204" pitchFamily="34" charset="0"/>
              <a:cs typeface="Arial" panose="020B0604020202020204" pitchFamily="34" charset="0"/>
            </a:rPr>
            <a:t>History of present illness/symptoms</a:t>
          </a:r>
        </a:p>
      </dgm:t>
    </dgm:pt>
    <dgm:pt modelId="{C24D1757-EA5C-43FE-8F16-66871B66AD49}" type="parTrans" cxnId="{859D9587-095D-4CE5-90DB-8B5D9BFE3938}">
      <dgm:prSet/>
      <dgm:spPr/>
      <dgm:t>
        <a:bodyPr/>
        <a:lstStyle/>
        <a:p>
          <a:endParaRPr lang="en-US"/>
        </a:p>
      </dgm:t>
    </dgm:pt>
    <dgm:pt modelId="{B85CA149-8607-4856-848B-28E4B9095861}" type="sibTrans" cxnId="{859D9587-095D-4CE5-90DB-8B5D9BFE3938}">
      <dgm:prSet/>
      <dgm:spPr/>
      <dgm:t>
        <a:bodyPr/>
        <a:lstStyle/>
        <a:p>
          <a:endParaRPr lang="en-US"/>
        </a:p>
      </dgm:t>
    </dgm:pt>
    <dgm:pt modelId="{147A0CE2-68DC-4A20-B4F8-D95000F0B3C2}">
      <dgm:prSet/>
      <dgm:spPr>
        <a:solidFill>
          <a:schemeClr val="accent5">
            <a:lumMod val="75000"/>
          </a:schemeClr>
        </a:solidFill>
      </dgm:spPr>
      <dgm:t>
        <a:bodyPr/>
        <a:lstStyle/>
        <a:p>
          <a:r>
            <a:rPr lang="en-US" b="1">
              <a:latin typeface="Arial" panose="020B0604020202020204" pitchFamily="34" charset="0"/>
              <a:cs typeface="Arial" panose="020B0604020202020204" pitchFamily="34" charset="0"/>
            </a:rPr>
            <a:t>Physical exam</a:t>
          </a:r>
        </a:p>
      </dgm:t>
    </dgm:pt>
    <dgm:pt modelId="{3BC199C6-5622-4A15-97C9-9230CF94EFD4}" type="parTrans" cxnId="{2D57A00F-EEEF-4E31-B10B-12E8E8D8812C}">
      <dgm:prSet/>
      <dgm:spPr/>
      <dgm:t>
        <a:bodyPr/>
        <a:lstStyle/>
        <a:p>
          <a:endParaRPr lang="en-US"/>
        </a:p>
      </dgm:t>
    </dgm:pt>
    <dgm:pt modelId="{0E06B45E-9D62-4282-B289-1DFE018344A9}" type="sibTrans" cxnId="{2D57A00F-EEEF-4E31-B10B-12E8E8D8812C}">
      <dgm:prSet/>
      <dgm:spPr/>
      <dgm:t>
        <a:bodyPr/>
        <a:lstStyle/>
        <a:p>
          <a:endParaRPr lang="en-US"/>
        </a:p>
      </dgm:t>
    </dgm:pt>
    <dgm:pt modelId="{0F1C0CCA-6459-43F4-9158-0EE5D7F6CB82}">
      <dgm:prSet/>
      <dgm:spPr>
        <a:solidFill>
          <a:srgbClr val="002060"/>
        </a:solidFill>
      </dgm:spPr>
      <dgm:t>
        <a:bodyPr/>
        <a:lstStyle/>
        <a:p>
          <a:r>
            <a:rPr lang="en-US" b="1">
              <a:latin typeface="Arial" panose="020B0604020202020204" pitchFamily="34" charset="0"/>
              <a:cs typeface="Arial" panose="020B0604020202020204" pitchFamily="34" charset="0"/>
            </a:rPr>
            <a:t>Neurobehavioral Symptom Inventory</a:t>
          </a:r>
        </a:p>
      </dgm:t>
    </dgm:pt>
    <dgm:pt modelId="{473D9871-50DC-4421-8F66-07E1AEBF5BD8}" type="parTrans" cxnId="{8847157F-04BE-4AB8-BA46-2127795DB322}">
      <dgm:prSet/>
      <dgm:spPr/>
      <dgm:t>
        <a:bodyPr/>
        <a:lstStyle/>
        <a:p>
          <a:endParaRPr lang="en-US"/>
        </a:p>
      </dgm:t>
    </dgm:pt>
    <dgm:pt modelId="{CF0C137C-BD86-43BC-B2F6-B42CE8FF23A8}" type="sibTrans" cxnId="{8847157F-04BE-4AB8-BA46-2127795DB322}">
      <dgm:prSet/>
      <dgm:spPr/>
      <dgm:t>
        <a:bodyPr/>
        <a:lstStyle/>
        <a:p>
          <a:endParaRPr lang="en-US"/>
        </a:p>
      </dgm:t>
    </dgm:pt>
    <dgm:pt modelId="{06CA6BDB-3ED4-4661-AFD7-7E79F5554BF4}">
      <dgm:prSet/>
      <dgm:spPr>
        <a:solidFill>
          <a:schemeClr val="accent5">
            <a:lumMod val="75000"/>
          </a:schemeClr>
        </a:solidFill>
      </dgm:spPr>
      <dgm:t>
        <a:bodyPr/>
        <a:lstStyle/>
        <a:p>
          <a:r>
            <a:rPr lang="en-US" b="1">
              <a:latin typeface="Arial" panose="020B0604020202020204" pitchFamily="34" charset="0"/>
              <a:cs typeface="Arial" panose="020B0604020202020204" pitchFamily="34" charset="0"/>
            </a:rPr>
            <a:t>Deployment-related TBI history (yes/no)</a:t>
          </a:r>
        </a:p>
      </dgm:t>
    </dgm:pt>
    <dgm:pt modelId="{5F2E074D-4FED-4129-9124-ACB5BFDF1576}" type="parTrans" cxnId="{0FFD87D2-8F18-4CB9-9767-DF9F4F3AE89F}">
      <dgm:prSet/>
      <dgm:spPr/>
      <dgm:t>
        <a:bodyPr/>
        <a:lstStyle/>
        <a:p>
          <a:endParaRPr lang="en-US"/>
        </a:p>
      </dgm:t>
    </dgm:pt>
    <dgm:pt modelId="{169B71E3-4B0B-4419-9CFC-92D39C7D2EFE}" type="sibTrans" cxnId="{0FFD87D2-8F18-4CB9-9767-DF9F4F3AE89F}">
      <dgm:prSet/>
      <dgm:spPr/>
      <dgm:t>
        <a:bodyPr/>
        <a:lstStyle/>
        <a:p>
          <a:endParaRPr lang="en-US"/>
        </a:p>
      </dgm:t>
    </dgm:pt>
    <dgm:pt modelId="{8D673445-8983-46E6-A410-69FDBDC94EC3}">
      <dgm:prSet/>
      <dgm:spPr>
        <a:solidFill>
          <a:schemeClr val="accent1">
            <a:lumMod val="75000"/>
          </a:schemeClr>
        </a:solidFill>
      </dgm:spPr>
      <dgm:t>
        <a:bodyPr/>
        <a:lstStyle/>
        <a:p>
          <a:r>
            <a:rPr lang="en-US" b="1" dirty="0">
              <a:latin typeface="Arial" panose="020B0604020202020204" pitchFamily="34" charset="0"/>
              <a:cs typeface="Arial" panose="020B0604020202020204" pitchFamily="34" charset="0"/>
            </a:rPr>
            <a:t>Interdisciplinary rehabilitation treatment plan</a:t>
          </a:r>
        </a:p>
      </dgm:t>
    </dgm:pt>
    <dgm:pt modelId="{2F5B04F8-B877-4898-A319-A9C6E77FB5B6}" type="parTrans" cxnId="{DA5BBEB3-80F7-4233-A30B-B0FC720344B0}">
      <dgm:prSet/>
      <dgm:spPr/>
      <dgm:t>
        <a:bodyPr/>
        <a:lstStyle/>
        <a:p>
          <a:endParaRPr lang="en-US"/>
        </a:p>
      </dgm:t>
    </dgm:pt>
    <dgm:pt modelId="{3A99425D-9959-45BC-AE1D-054F8A798BD9}" type="sibTrans" cxnId="{DA5BBEB3-80F7-4233-A30B-B0FC720344B0}">
      <dgm:prSet/>
      <dgm:spPr/>
      <dgm:t>
        <a:bodyPr/>
        <a:lstStyle/>
        <a:p>
          <a:endParaRPr lang="en-US"/>
        </a:p>
      </dgm:t>
    </dgm:pt>
    <dgm:pt modelId="{90664D77-CA3F-4063-8186-A39D6FF5999B}">
      <dgm:prSet/>
      <dgm:spPr>
        <a:solidFill>
          <a:schemeClr val="accent1">
            <a:lumMod val="50000"/>
          </a:schemeClr>
        </a:solidFill>
      </dgm:spPr>
      <dgm:t>
        <a:bodyPr/>
        <a:lstStyle/>
        <a:p>
          <a:r>
            <a:rPr lang="en-US" b="1">
              <a:latin typeface="Arial" panose="020B0604020202020204" pitchFamily="34" charset="0"/>
              <a:cs typeface="Arial" panose="020B0604020202020204" pitchFamily="34" charset="0"/>
            </a:rPr>
            <a:t>Follow-up</a:t>
          </a:r>
        </a:p>
      </dgm:t>
    </dgm:pt>
    <dgm:pt modelId="{85200E73-011A-4B7E-91A5-17F1B907ED8A}" type="parTrans" cxnId="{82D1214A-FFE5-4B4E-8BB8-E93A31B4A17A}">
      <dgm:prSet/>
      <dgm:spPr/>
      <dgm:t>
        <a:bodyPr/>
        <a:lstStyle/>
        <a:p>
          <a:endParaRPr lang="en-US"/>
        </a:p>
      </dgm:t>
    </dgm:pt>
    <dgm:pt modelId="{9A57BBD8-97CC-44B4-8564-871D0B3C0E19}" type="sibTrans" cxnId="{82D1214A-FFE5-4B4E-8BB8-E93A31B4A17A}">
      <dgm:prSet/>
      <dgm:spPr/>
      <dgm:t>
        <a:bodyPr/>
        <a:lstStyle/>
        <a:p>
          <a:endParaRPr lang="en-US"/>
        </a:p>
      </dgm:t>
    </dgm:pt>
    <dgm:pt modelId="{4B83C583-008C-434D-803E-0FA7A0AF2109}" type="pres">
      <dgm:prSet presAssocID="{254BBC5E-65B0-4249-A10B-C8D14BC88E77}" presName="linear" presStyleCnt="0">
        <dgm:presLayoutVars>
          <dgm:animLvl val="lvl"/>
          <dgm:resizeHandles val="exact"/>
        </dgm:presLayoutVars>
      </dgm:prSet>
      <dgm:spPr/>
    </dgm:pt>
    <dgm:pt modelId="{27EB5C1F-7E0C-4A2C-8C63-1E82B410F6DD}" type="pres">
      <dgm:prSet presAssocID="{A5FDD5DF-46CB-4638-91D0-D6693BECF6AC}" presName="parentText" presStyleLbl="node1" presStyleIdx="0" presStyleCnt="7">
        <dgm:presLayoutVars>
          <dgm:chMax val="0"/>
          <dgm:bulletEnabled val="1"/>
        </dgm:presLayoutVars>
      </dgm:prSet>
      <dgm:spPr/>
    </dgm:pt>
    <dgm:pt modelId="{BE16D0CB-F845-4E5F-9F74-24423BEEFC8C}" type="pres">
      <dgm:prSet presAssocID="{A9E1CB68-8E19-4F3D-8FA6-A42802BF2E9A}" presName="spacer" presStyleCnt="0"/>
      <dgm:spPr/>
    </dgm:pt>
    <dgm:pt modelId="{80D8B689-6B11-44D7-838C-AFE9EB9D8152}" type="pres">
      <dgm:prSet presAssocID="{F04785D6-FA68-403B-8B27-7096A6FE3A26}" presName="parentText" presStyleLbl="node1" presStyleIdx="1" presStyleCnt="7">
        <dgm:presLayoutVars>
          <dgm:chMax val="0"/>
          <dgm:bulletEnabled val="1"/>
        </dgm:presLayoutVars>
      </dgm:prSet>
      <dgm:spPr/>
    </dgm:pt>
    <dgm:pt modelId="{797EE643-B30F-4C9C-80DB-AEDB5B1348C2}" type="pres">
      <dgm:prSet presAssocID="{B85CA149-8607-4856-848B-28E4B9095861}" presName="spacer" presStyleCnt="0"/>
      <dgm:spPr/>
    </dgm:pt>
    <dgm:pt modelId="{86613984-3407-4C73-BBE5-5019469F8DE8}" type="pres">
      <dgm:prSet presAssocID="{147A0CE2-68DC-4A20-B4F8-D95000F0B3C2}" presName="parentText" presStyleLbl="node1" presStyleIdx="2" presStyleCnt="7">
        <dgm:presLayoutVars>
          <dgm:chMax val="0"/>
          <dgm:bulletEnabled val="1"/>
        </dgm:presLayoutVars>
      </dgm:prSet>
      <dgm:spPr/>
    </dgm:pt>
    <dgm:pt modelId="{0DDEFDFA-F2AF-4213-A347-C3174A8FDA5D}" type="pres">
      <dgm:prSet presAssocID="{0E06B45E-9D62-4282-B289-1DFE018344A9}" presName="spacer" presStyleCnt="0"/>
      <dgm:spPr/>
    </dgm:pt>
    <dgm:pt modelId="{1453157D-63AA-480D-88EE-3B0885A53B8B}" type="pres">
      <dgm:prSet presAssocID="{0F1C0CCA-6459-43F4-9158-0EE5D7F6CB82}" presName="parentText" presStyleLbl="node1" presStyleIdx="3" presStyleCnt="7">
        <dgm:presLayoutVars>
          <dgm:chMax val="0"/>
          <dgm:bulletEnabled val="1"/>
        </dgm:presLayoutVars>
      </dgm:prSet>
      <dgm:spPr/>
    </dgm:pt>
    <dgm:pt modelId="{7209D67B-A8A9-45C8-8550-EF1722EEE2A2}" type="pres">
      <dgm:prSet presAssocID="{CF0C137C-BD86-43BC-B2F6-B42CE8FF23A8}" presName="spacer" presStyleCnt="0"/>
      <dgm:spPr/>
    </dgm:pt>
    <dgm:pt modelId="{57DD0BCC-6867-4C83-BD56-B2E6BC903207}" type="pres">
      <dgm:prSet presAssocID="{06CA6BDB-3ED4-4661-AFD7-7E79F5554BF4}" presName="parentText" presStyleLbl="node1" presStyleIdx="4" presStyleCnt="7">
        <dgm:presLayoutVars>
          <dgm:chMax val="0"/>
          <dgm:bulletEnabled val="1"/>
        </dgm:presLayoutVars>
      </dgm:prSet>
      <dgm:spPr/>
    </dgm:pt>
    <dgm:pt modelId="{B157C36D-3986-418E-813B-42539E965BE8}" type="pres">
      <dgm:prSet presAssocID="{169B71E3-4B0B-4419-9CFC-92D39C7D2EFE}" presName="spacer" presStyleCnt="0"/>
      <dgm:spPr/>
    </dgm:pt>
    <dgm:pt modelId="{6D31AAFF-BFCF-4184-B3A7-CD4FF7828848}" type="pres">
      <dgm:prSet presAssocID="{8D673445-8983-46E6-A410-69FDBDC94EC3}" presName="parentText" presStyleLbl="node1" presStyleIdx="5" presStyleCnt="7">
        <dgm:presLayoutVars>
          <dgm:chMax val="0"/>
          <dgm:bulletEnabled val="1"/>
        </dgm:presLayoutVars>
      </dgm:prSet>
      <dgm:spPr/>
    </dgm:pt>
    <dgm:pt modelId="{B308F4A1-0225-4B1D-A453-040A72A322A2}" type="pres">
      <dgm:prSet presAssocID="{3A99425D-9959-45BC-AE1D-054F8A798BD9}" presName="spacer" presStyleCnt="0"/>
      <dgm:spPr/>
    </dgm:pt>
    <dgm:pt modelId="{16C47C89-524F-4952-99F3-456756E46E2F}" type="pres">
      <dgm:prSet presAssocID="{90664D77-CA3F-4063-8186-A39D6FF5999B}" presName="parentText" presStyleLbl="node1" presStyleIdx="6" presStyleCnt="7">
        <dgm:presLayoutVars>
          <dgm:chMax val="0"/>
          <dgm:bulletEnabled val="1"/>
        </dgm:presLayoutVars>
      </dgm:prSet>
      <dgm:spPr/>
    </dgm:pt>
  </dgm:ptLst>
  <dgm:cxnLst>
    <dgm:cxn modelId="{2D57A00F-EEEF-4E31-B10B-12E8E8D8812C}" srcId="{254BBC5E-65B0-4249-A10B-C8D14BC88E77}" destId="{147A0CE2-68DC-4A20-B4F8-D95000F0B3C2}" srcOrd="2" destOrd="0" parTransId="{3BC199C6-5622-4A15-97C9-9230CF94EFD4}" sibTransId="{0E06B45E-9D62-4282-B289-1DFE018344A9}"/>
    <dgm:cxn modelId="{A4815828-FC9E-43B9-B41F-EEA25B7EE1CC}" type="presOf" srcId="{8D673445-8983-46E6-A410-69FDBDC94EC3}" destId="{6D31AAFF-BFCF-4184-B3A7-CD4FF7828848}" srcOrd="0" destOrd="0" presId="urn:microsoft.com/office/officeart/2005/8/layout/vList2"/>
    <dgm:cxn modelId="{82D1214A-FFE5-4B4E-8BB8-E93A31B4A17A}" srcId="{254BBC5E-65B0-4249-A10B-C8D14BC88E77}" destId="{90664D77-CA3F-4063-8186-A39D6FF5999B}" srcOrd="6" destOrd="0" parTransId="{85200E73-011A-4B7E-91A5-17F1B907ED8A}" sibTransId="{9A57BBD8-97CC-44B4-8564-871D0B3C0E19}"/>
    <dgm:cxn modelId="{8847157F-04BE-4AB8-BA46-2127795DB322}" srcId="{254BBC5E-65B0-4249-A10B-C8D14BC88E77}" destId="{0F1C0CCA-6459-43F4-9158-0EE5D7F6CB82}" srcOrd="3" destOrd="0" parTransId="{473D9871-50DC-4421-8F66-07E1AEBF5BD8}" sibTransId="{CF0C137C-BD86-43BC-B2F6-B42CE8FF23A8}"/>
    <dgm:cxn modelId="{859D9587-095D-4CE5-90DB-8B5D9BFE3938}" srcId="{254BBC5E-65B0-4249-A10B-C8D14BC88E77}" destId="{F04785D6-FA68-403B-8B27-7096A6FE3A26}" srcOrd="1" destOrd="0" parTransId="{C24D1757-EA5C-43FE-8F16-66871B66AD49}" sibTransId="{B85CA149-8607-4856-848B-28E4B9095861}"/>
    <dgm:cxn modelId="{EA5BA290-D512-4120-B57A-4AA4D74B7D6B}" type="presOf" srcId="{147A0CE2-68DC-4A20-B4F8-D95000F0B3C2}" destId="{86613984-3407-4C73-BBE5-5019469F8DE8}" srcOrd="0" destOrd="0" presId="urn:microsoft.com/office/officeart/2005/8/layout/vList2"/>
    <dgm:cxn modelId="{B8B22F98-B128-4E3A-BC28-B3BF510BD752}" type="presOf" srcId="{90664D77-CA3F-4063-8186-A39D6FF5999B}" destId="{16C47C89-524F-4952-99F3-456756E46E2F}" srcOrd="0" destOrd="0" presId="urn:microsoft.com/office/officeart/2005/8/layout/vList2"/>
    <dgm:cxn modelId="{9E518E98-5BE8-431D-B9A8-1FF11308B50E}" type="presOf" srcId="{06CA6BDB-3ED4-4661-AFD7-7E79F5554BF4}" destId="{57DD0BCC-6867-4C83-BD56-B2E6BC903207}" srcOrd="0" destOrd="0" presId="urn:microsoft.com/office/officeart/2005/8/layout/vList2"/>
    <dgm:cxn modelId="{DA5BBEB3-80F7-4233-A30B-B0FC720344B0}" srcId="{254BBC5E-65B0-4249-A10B-C8D14BC88E77}" destId="{8D673445-8983-46E6-A410-69FDBDC94EC3}" srcOrd="5" destOrd="0" parTransId="{2F5B04F8-B877-4898-A319-A9C6E77FB5B6}" sibTransId="{3A99425D-9959-45BC-AE1D-054F8A798BD9}"/>
    <dgm:cxn modelId="{0FFD87D2-8F18-4CB9-9767-DF9F4F3AE89F}" srcId="{254BBC5E-65B0-4249-A10B-C8D14BC88E77}" destId="{06CA6BDB-3ED4-4661-AFD7-7E79F5554BF4}" srcOrd="4" destOrd="0" parTransId="{5F2E074D-4FED-4129-9124-ACB5BFDF1576}" sibTransId="{169B71E3-4B0B-4419-9CFC-92D39C7D2EFE}"/>
    <dgm:cxn modelId="{877EA8D6-3C6B-49A7-B40D-25666D6CC2FE}" type="presOf" srcId="{0F1C0CCA-6459-43F4-9158-0EE5D7F6CB82}" destId="{1453157D-63AA-480D-88EE-3B0885A53B8B}" srcOrd="0" destOrd="0" presId="urn:microsoft.com/office/officeart/2005/8/layout/vList2"/>
    <dgm:cxn modelId="{C13CC9E0-A7D5-477A-96D3-E3637C6C5F29}" srcId="{254BBC5E-65B0-4249-A10B-C8D14BC88E77}" destId="{A5FDD5DF-46CB-4638-91D0-D6693BECF6AC}" srcOrd="0" destOrd="0" parTransId="{CA1B0264-2239-4554-893F-6F1B400BB25B}" sibTransId="{A9E1CB68-8E19-4F3D-8FA6-A42802BF2E9A}"/>
    <dgm:cxn modelId="{019B48E8-7301-4219-BF13-EC8CC4BC0E83}" type="presOf" srcId="{A5FDD5DF-46CB-4638-91D0-D6693BECF6AC}" destId="{27EB5C1F-7E0C-4A2C-8C63-1E82B410F6DD}" srcOrd="0" destOrd="0" presId="urn:microsoft.com/office/officeart/2005/8/layout/vList2"/>
    <dgm:cxn modelId="{1D98EDF9-4157-4D18-BD01-622583F69D38}" type="presOf" srcId="{254BBC5E-65B0-4249-A10B-C8D14BC88E77}" destId="{4B83C583-008C-434D-803E-0FA7A0AF2109}" srcOrd="0" destOrd="0" presId="urn:microsoft.com/office/officeart/2005/8/layout/vList2"/>
    <dgm:cxn modelId="{9F3980FD-BC0B-405F-AE9F-A2DF6B07D16C}" type="presOf" srcId="{F04785D6-FA68-403B-8B27-7096A6FE3A26}" destId="{80D8B689-6B11-44D7-838C-AFE9EB9D8152}" srcOrd="0" destOrd="0" presId="urn:microsoft.com/office/officeart/2005/8/layout/vList2"/>
    <dgm:cxn modelId="{D4DC48CB-F065-4C50-8A1B-06857E8739DA}" type="presParOf" srcId="{4B83C583-008C-434D-803E-0FA7A0AF2109}" destId="{27EB5C1F-7E0C-4A2C-8C63-1E82B410F6DD}" srcOrd="0" destOrd="0" presId="urn:microsoft.com/office/officeart/2005/8/layout/vList2"/>
    <dgm:cxn modelId="{F65901E8-D188-44D7-BA61-3140B5F91BBB}" type="presParOf" srcId="{4B83C583-008C-434D-803E-0FA7A0AF2109}" destId="{BE16D0CB-F845-4E5F-9F74-24423BEEFC8C}" srcOrd="1" destOrd="0" presId="urn:microsoft.com/office/officeart/2005/8/layout/vList2"/>
    <dgm:cxn modelId="{CA4CC788-E01E-40EC-9F29-86244F2F681C}" type="presParOf" srcId="{4B83C583-008C-434D-803E-0FA7A0AF2109}" destId="{80D8B689-6B11-44D7-838C-AFE9EB9D8152}" srcOrd="2" destOrd="0" presId="urn:microsoft.com/office/officeart/2005/8/layout/vList2"/>
    <dgm:cxn modelId="{1224C30C-5118-42A2-9FA8-097FED8CDF96}" type="presParOf" srcId="{4B83C583-008C-434D-803E-0FA7A0AF2109}" destId="{797EE643-B30F-4C9C-80DB-AEDB5B1348C2}" srcOrd="3" destOrd="0" presId="urn:microsoft.com/office/officeart/2005/8/layout/vList2"/>
    <dgm:cxn modelId="{01546087-BB7B-4502-BF6D-18032A9D18F1}" type="presParOf" srcId="{4B83C583-008C-434D-803E-0FA7A0AF2109}" destId="{86613984-3407-4C73-BBE5-5019469F8DE8}" srcOrd="4" destOrd="0" presId="urn:microsoft.com/office/officeart/2005/8/layout/vList2"/>
    <dgm:cxn modelId="{A1BE966E-E62B-4D91-A263-98AE761589D7}" type="presParOf" srcId="{4B83C583-008C-434D-803E-0FA7A0AF2109}" destId="{0DDEFDFA-F2AF-4213-A347-C3174A8FDA5D}" srcOrd="5" destOrd="0" presId="urn:microsoft.com/office/officeart/2005/8/layout/vList2"/>
    <dgm:cxn modelId="{E4DEE859-08EA-455B-837A-50EC362EC60F}" type="presParOf" srcId="{4B83C583-008C-434D-803E-0FA7A0AF2109}" destId="{1453157D-63AA-480D-88EE-3B0885A53B8B}" srcOrd="6" destOrd="0" presId="urn:microsoft.com/office/officeart/2005/8/layout/vList2"/>
    <dgm:cxn modelId="{92A66050-0164-4139-A18F-20C33AA79A12}" type="presParOf" srcId="{4B83C583-008C-434D-803E-0FA7A0AF2109}" destId="{7209D67B-A8A9-45C8-8550-EF1722EEE2A2}" srcOrd="7" destOrd="0" presId="urn:microsoft.com/office/officeart/2005/8/layout/vList2"/>
    <dgm:cxn modelId="{1657A095-4991-4B8E-B5F7-5E18D9BEB5F2}" type="presParOf" srcId="{4B83C583-008C-434D-803E-0FA7A0AF2109}" destId="{57DD0BCC-6867-4C83-BD56-B2E6BC903207}" srcOrd="8" destOrd="0" presId="urn:microsoft.com/office/officeart/2005/8/layout/vList2"/>
    <dgm:cxn modelId="{9FA9BEB7-8A2D-45BF-AEB4-001BECE0D7F5}" type="presParOf" srcId="{4B83C583-008C-434D-803E-0FA7A0AF2109}" destId="{B157C36D-3986-418E-813B-42539E965BE8}" srcOrd="9" destOrd="0" presId="urn:microsoft.com/office/officeart/2005/8/layout/vList2"/>
    <dgm:cxn modelId="{DF73D225-FE3A-4238-8C03-15B3057FA6AF}" type="presParOf" srcId="{4B83C583-008C-434D-803E-0FA7A0AF2109}" destId="{6D31AAFF-BFCF-4184-B3A7-CD4FF7828848}" srcOrd="10" destOrd="0" presId="urn:microsoft.com/office/officeart/2005/8/layout/vList2"/>
    <dgm:cxn modelId="{DAC40F1B-401C-4B95-BA36-21ED8B8C95BF}" type="presParOf" srcId="{4B83C583-008C-434D-803E-0FA7A0AF2109}" destId="{B308F4A1-0225-4B1D-A453-040A72A322A2}" srcOrd="11" destOrd="0" presId="urn:microsoft.com/office/officeart/2005/8/layout/vList2"/>
    <dgm:cxn modelId="{F754DF5D-4FC3-4ECD-9CF3-44F16DB61C2E}" type="presParOf" srcId="{4B83C583-008C-434D-803E-0FA7A0AF2109}" destId="{16C47C89-524F-4952-99F3-456756E46E2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B5C1F-7E0C-4A2C-8C63-1E82B410F6DD}">
      <dsp:nvSpPr>
        <dsp:cNvPr id="0" name=""/>
        <dsp:cNvSpPr/>
      </dsp:nvSpPr>
      <dsp:spPr>
        <a:xfrm>
          <a:off x="0" y="126684"/>
          <a:ext cx="8211827" cy="6786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Completed by TBI specialist</a:t>
          </a:r>
        </a:p>
      </dsp:txBody>
      <dsp:txXfrm>
        <a:off x="33127" y="159811"/>
        <a:ext cx="8145573" cy="612346"/>
      </dsp:txXfrm>
    </dsp:sp>
    <dsp:sp modelId="{80D8B689-6B11-44D7-838C-AFE9EB9D8152}">
      <dsp:nvSpPr>
        <dsp:cNvPr id="0" name=""/>
        <dsp:cNvSpPr/>
      </dsp:nvSpPr>
      <dsp:spPr>
        <a:xfrm>
          <a:off x="0" y="888804"/>
          <a:ext cx="8211827" cy="6786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Arial" panose="020B0604020202020204" pitchFamily="34" charset="0"/>
              <a:cs typeface="Arial" panose="020B0604020202020204" pitchFamily="34" charset="0"/>
            </a:rPr>
            <a:t>History of present illness/symptoms</a:t>
          </a:r>
        </a:p>
      </dsp:txBody>
      <dsp:txXfrm>
        <a:off x="33127" y="921931"/>
        <a:ext cx="8145573" cy="612346"/>
      </dsp:txXfrm>
    </dsp:sp>
    <dsp:sp modelId="{86613984-3407-4C73-BBE5-5019469F8DE8}">
      <dsp:nvSpPr>
        <dsp:cNvPr id="0" name=""/>
        <dsp:cNvSpPr/>
      </dsp:nvSpPr>
      <dsp:spPr>
        <a:xfrm>
          <a:off x="0" y="1650924"/>
          <a:ext cx="8211827" cy="678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Arial" panose="020B0604020202020204" pitchFamily="34" charset="0"/>
              <a:cs typeface="Arial" panose="020B0604020202020204" pitchFamily="34" charset="0"/>
            </a:rPr>
            <a:t>Physical exam</a:t>
          </a:r>
        </a:p>
      </dsp:txBody>
      <dsp:txXfrm>
        <a:off x="33127" y="1684051"/>
        <a:ext cx="8145573" cy="612346"/>
      </dsp:txXfrm>
    </dsp:sp>
    <dsp:sp modelId="{1453157D-63AA-480D-88EE-3B0885A53B8B}">
      <dsp:nvSpPr>
        <dsp:cNvPr id="0" name=""/>
        <dsp:cNvSpPr/>
      </dsp:nvSpPr>
      <dsp:spPr>
        <a:xfrm>
          <a:off x="0" y="2413044"/>
          <a:ext cx="8211827" cy="6786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Arial" panose="020B0604020202020204" pitchFamily="34" charset="0"/>
              <a:cs typeface="Arial" panose="020B0604020202020204" pitchFamily="34" charset="0"/>
            </a:rPr>
            <a:t>Neurobehavioral Symptom Inventory</a:t>
          </a:r>
        </a:p>
      </dsp:txBody>
      <dsp:txXfrm>
        <a:off x="33127" y="2446171"/>
        <a:ext cx="8145573" cy="612346"/>
      </dsp:txXfrm>
    </dsp:sp>
    <dsp:sp modelId="{57DD0BCC-6867-4C83-BD56-B2E6BC903207}">
      <dsp:nvSpPr>
        <dsp:cNvPr id="0" name=""/>
        <dsp:cNvSpPr/>
      </dsp:nvSpPr>
      <dsp:spPr>
        <a:xfrm>
          <a:off x="0" y="3175164"/>
          <a:ext cx="8211827" cy="67860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Arial" panose="020B0604020202020204" pitchFamily="34" charset="0"/>
              <a:cs typeface="Arial" panose="020B0604020202020204" pitchFamily="34" charset="0"/>
            </a:rPr>
            <a:t>Deployment-related TBI history (yes/no)</a:t>
          </a:r>
        </a:p>
      </dsp:txBody>
      <dsp:txXfrm>
        <a:off x="33127" y="3208291"/>
        <a:ext cx="8145573" cy="612346"/>
      </dsp:txXfrm>
    </dsp:sp>
    <dsp:sp modelId="{6D31AAFF-BFCF-4184-B3A7-CD4FF7828848}">
      <dsp:nvSpPr>
        <dsp:cNvPr id="0" name=""/>
        <dsp:cNvSpPr/>
      </dsp:nvSpPr>
      <dsp:spPr>
        <a:xfrm>
          <a:off x="0" y="3937284"/>
          <a:ext cx="8211827" cy="6786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latin typeface="Arial" panose="020B0604020202020204" pitchFamily="34" charset="0"/>
              <a:cs typeface="Arial" panose="020B0604020202020204" pitchFamily="34" charset="0"/>
            </a:rPr>
            <a:t>Interdisciplinary rehabilitation treatment plan</a:t>
          </a:r>
        </a:p>
      </dsp:txBody>
      <dsp:txXfrm>
        <a:off x="33127" y="3970411"/>
        <a:ext cx="8145573" cy="612346"/>
      </dsp:txXfrm>
    </dsp:sp>
    <dsp:sp modelId="{16C47C89-524F-4952-99F3-456756E46E2F}">
      <dsp:nvSpPr>
        <dsp:cNvPr id="0" name=""/>
        <dsp:cNvSpPr/>
      </dsp:nvSpPr>
      <dsp:spPr>
        <a:xfrm>
          <a:off x="0" y="4699403"/>
          <a:ext cx="8211827" cy="67860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latin typeface="Arial" panose="020B0604020202020204" pitchFamily="34" charset="0"/>
              <a:cs typeface="Arial" panose="020B0604020202020204" pitchFamily="34" charset="0"/>
            </a:rPr>
            <a:t>Follow-up</a:t>
          </a:r>
        </a:p>
      </dsp:txBody>
      <dsp:txXfrm>
        <a:off x="33127" y="4732530"/>
        <a:ext cx="8145573" cy="6123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numCol="1" rtlCol="0"/>
          <a:lstStyle>
            <a:lvl1pPr algn="r">
              <a:defRPr sz="1200"/>
            </a:lvl1pPr>
          </a:lstStyle>
          <a:p>
            <a:fld id="{376181C3-C901-460B-A95E-55156E88982D}" type="datetimeFigureOut">
              <a:rPr lang="en-US" smtClean="0"/>
              <a:t>2/16/2023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numCol="1" rtlCol="0" anchor="b"/>
          <a:lstStyle>
            <a:lvl1pPr algn="r">
              <a:defRPr sz="1200"/>
            </a:lvl1pPr>
          </a:lstStyle>
          <a:p>
            <a:fld id="{8F46BED4-4985-4534-825A-E93F02591370}" type="slidenum">
              <a:rPr lang="en-US" smtClean="0"/>
              <a:t>‹#›</a:t>
            </a:fld>
            <a:endParaRPr lang="en-US"/>
          </a:p>
        </p:txBody>
      </p:sp>
    </p:spTree>
    <p:extLst>
      <p:ext uri="{BB962C8B-B14F-4D97-AF65-F5344CB8AC3E}">
        <p14:creationId xmlns:p14="http://schemas.microsoft.com/office/powerpoint/2010/main" val="276241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B35F33E9-D058-422E-A69B-A6888C304889}" type="slidenum">
              <a:rPr lang="en-US" smtClean="0"/>
              <a:t>1</a:t>
            </a:fld>
            <a:endParaRPr lang="en-US"/>
          </a:p>
        </p:txBody>
      </p:sp>
    </p:spTree>
    <p:extLst>
      <p:ext uri="{BB962C8B-B14F-4D97-AF65-F5344CB8AC3E}">
        <p14:creationId xmlns:p14="http://schemas.microsoft.com/office/powerpoint/2010/main" val="113354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10</a:t>
            </a:fld>
            <a:endParaRPr lang="en-US"/>
          </a:p>
        </p:txBody>
      </p:sp>
    </p:spTree>
    <p:extLst>
      <p:ext uri="{BB962C8B-B14F-4D97-AF65-F5344CB8AC3E}">
        <p14:creationId xmlns:p14="http://schemas.microsoft.com/office/powerpoint/2010/main" val="144014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11</a:t>
            </a:fld>
            <a:endParaRPr lang="en-US"/>
          </a:p>
        </p:txBody>
      </p:sp>
    </p:spTree>
    <p:extLst>
      <p:ext uri="{BB962C8B-B14F-4D97-AF65-F5344CB8AC3E}">
        <p14:creationId xmlns:p14="http://schemas.microsoft.com/office/powerpoint/2010/main" val="2660685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6BED4-4985-4534-825A-E93F02591370}" type="slidenum">
              <a:rPr lang="en-US" smtClean="0"/>
              <a:t>12</a:t>
            </a:fld>
            <a:endParaRPr lang="en-US"/>
          </a:p>
        </p:txBody>
      </p:sp>
    </p:spTree>
    <p:extLst>
      <p:ext uri="{BB962C8B-B14F-4D97-AF65-F5344CB8AC3E}">
        <p14:creationId xmlns:p14="http://schemas.microsoft.com/office/powerpoint/2010/main" val="2996800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13</a:t>
            </a:fld>
            <a:endParaRPr lang="en-US"/>
          </a:p>
        </p:txBody>
      </p:sp>
    </p:spTree>
    <p:extLst>
      <p:ext uri="{BB962C8B-B14F-4D97-AF65-F5344CB8AC3E}">
        <p14:creationId xmlns:p14="http://schemas.microsoft.com/office/powerpoint/2010/main" val="290788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14</a:t>
            </a:fld>
            <a:endParaRPr lang="en-US"/>
          </a:p>
        </p:txBody>
      </p:sp>
    </p:spTree>
    <p:extLst>
      <p:ext uri="{BB962C8B-B14F-4D97-AF65-F5344CB8AC3E}">
        <p14:creationId xmlns:p14="http://schemas.microsoft.com/office/powerpoint/2010/main" val="187174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FCEF15BF-5E48-414E-A64A-1CF1047C3F82}" type="slidenum">
              <a:rPr lang="en-US" smtClean="0"/>
              <a:t>15</a:t>
            </a:fld>
            <a:endParaRPr lang="en-US"/>
          </a:p>
        </p:txBody>
      </p:sp>
    </p:spTree>
    <p:extLst>
      <p:ext uri="{BB962C8B-B14F-4D97-AF65-F5344CB8AC3E}">
        <p14:creationId xmlns:p14="http://schemas.microsoft.com/office/powerpoint/2010/main" val="30891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FCEF15BF-5E48-414E-A64A-1CF1047C3F82}" type="slidenum">
              <a:rPr lang="en-US" smtClean="0"/>
              <a:t>16</a:t>
            </a:fld>
            <a:endParaRPr lang="en-US"/>
          </a:p>
        </p:txBody>
      </p:sp>
    </p:spTree>
    <p:extLst>
      <p:ext uri="{BB962C8B-B14F-4D97-AF65-F5344CB8AC3E}">
        <p14:creationId xmlns:p14="http://schemas.microsoft.com/office/powerpoint/2010/main" val="141416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FCEF15BF-5E48-414E-A64A-1CF1047C3F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51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pPr marL="0" marR="0" lvl="0" indent="0" algn="r" defTabSz="914400" rtl="0" eaLnBrk="1" fontAlgn="auto" latinLnBrk="0" hangingPunct="1">
              <a:lnSpc>
                <a:spcPct val="100000"/>
              </a:lnSpc>
              <a:spcBef>
                <a:spcPts val="0"/>
              </a:spcBef>
              <a:spcAft>
                <a:spcPts val="0"/>
              </a:spcAft>
              <a:buClrTx/>
              <a:buSzTx/>
              <a:buFontTx/>
              <a:buNone/>
              <a:tabLst/>
              <a:defRPr/>
            </a:pPr>
            <a:fld id="{FCEF15BF-5E48-414E-A64A-1CF1047C3F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66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19</a:t>
            </a:fld>
            <a:endParaRPr lang="en-US"/>
          </a:p>
        </p:txBody>
      </p:sp>
    </p:spTree>
    <p:extLst>
      <p:ext uri="{BB962C8B-B14F-4D97-AF65-F5344CB8AC3E}">
        <p14:creationId xmlns:p14="http://schemas.microsoft.com/office/powerpoint/2010/main" val="129154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2</a:t>
            </a:fld>
            <a:endParaRPr lang="en-US"/>
          </a:p>
        </p:txBody>
      </p:sp>
    </p:spTree>
    <p:extLst>
      <p:ext uri="{BB962C8B-B14F-4D97-AF65-F5344CB8AC3E}">
        <p14:creationId xmlns:p14="http://schemas.microsoft.com/office/powerpoint/2010/main" val="84696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20</a:t>
            </a:fld>
            <a:endParaRPr lang="en-US"/>
          </a:p>
        </p:txBody>
      </p:sp>
    </p:spTree>
    <p:extLst>
      <p:ext uri="{BB962C8B-B14F-4D97-AF65-F5344CB8AC3E}">
        <p14:creationId xmlns:p14="http://schemas.microsoft.com/office/powerpoint/2010/main" val="2043879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46BED4-4985-4534-825A-E93F02591370}" type="slidenum">
              <a:rPr lang="en-US" smtClean="0"/>
              <a:t>21</a:t>
            </a:fld>
            <a:endParaRPr lang="en-US"/>
          </a:p>
        </p:txBody>
      </p:sp>
    </p:spTree>
    <p:extLst>
      <p:ext uri="{BB962C8B-B14F-4D97-AF65-F5344CB8AC3E}">
        <p14:creationId xmlns:p14="http://schemas.microsoft.com/office/powerpoint/2010/main" val="397025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3</a:t>
            </a:fld>
            <a:endParaRPr lang="en-US"/>
          </a:p>
        </p:txBody>
      </p:sp>
    </p:spTree>
    <p:extLst>
      <p:ext uri="{BB962C8B-B14F-4D97-AF65-F5344CB8AC3E}">
        <p14:creationId xmlns:p14="http://schemas.microsoft.com/office/powerpoint/2010/main" val="419261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p>
            <a:endParaRPr lang="en-US" dirty="0"/>
          </a:p>
        </p:txBody>
      </p:sp>
      <p:sp>
        <p:nvSpPr>
          <p:cNvPr id="4" name="Slide Number Placeholder 3"/>
          <p:cNvSpPr>
            <a:spLocks noGrp="1"/>
          </p:cNvSpPr>
          <p:nvPr>
            <p:ph type="sldNum" sz="quarter" idx="5"/>
          </p:nvPr>
        </p:nvSpPr>
        <p:spPr/>
        <p:txBody>
          <a:bodyPr numCol="1"/>
          <a:lstStyle/>
          <a:p>
            <a:pPr>
              <a:defRPr/>
            </a:pPr>
            <a:fld id="{7636346E-5614-43DF-8B29-FE7FCA556FA7}" type="slidenum">
              <a:rPr lang="en-US" smtClean="0"/>
              <a:pPr>
                <a:defRPr/>
              </a:pPr>
              <a:t>4</a:t>
            </a:fld>
            <a:endParaRPr lang="en-US" dirty="0"/>
          </a:p>
        </p:txBody>
      </p:sp>
    </p:spTree>
    <p:extLst>
      <p:ext uri="{BB962C8B-B14F-4D97-AF65-F5344CB8AC3E}">
        <p14:creationId xmlns:p14="http://schemas.microsoft.com/office/powerpoint/2010/main" val="419246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5</a:t>
            </a:fld>
            <a:endParaRPr lang="en-US"/>
          </a:p>
        </p:txBody>
      </p:sp>
    </p:spTree>
    <p:extLst>
      <p:ext uri="{BB962C8B-B14F-4D97-AF65-F5344CB8AC3E}">
        <p14:creationId xmlns:p14="http://schemas.microsoft.com/office/powerpoint/2010/main" val="100475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dirty="0"/>
          </a:p>
        </p:txBody>
      </p:sp>
      <p:sp>
        <p:nvSpPr>
          <p:cNvPr id="4" name="Slide Number Placeholder 3"/>
          <p:cNvSpPr>
            <a:spLocks noGrp="1"/>
          </p:cNvSpPr>
          <p:nvPr>
            <p:ph type="sldNum" sz="quarter" idx="10"/>
          </p:nvPr>
        </p:nvSpPr>
        <p:spPr/>
        <p:txBody>
          <a:bodyPr numCol="1"/>
          <a:lstStyle/>
          <a:p>
            <a:fld id="{9C5789CE-836E-B042-843F-5605E41F5001}" type="slidenum">
              <a:rPr lang="en-US" smtClean="0"/>
              <a:t>6</a:t>
            </a:fld>
            <a:endParaRPr lang="en-US"/>
          </a:p>
        </p:txBody>
      </p:sp>
    </p:spTree>
    <p:extLst>
      <p:ext uri="{BB962C8B-B14F-4D97-AF65-F5344CB8AC3E}">
        <p14:creationId xmlns:p14="http://schemas.microsoft.com/office/powerpoint/2010/main" val="165460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7</a:t>
            </a:fld>
            <a:endParaRPr lang="en-US"/>
          </a:p>
        </p:txBody>
      </p:sp>
    </p:spTree>
    <p:extLst>
      <p:ext uri="{BB962C8B-B14F-4D97-AF65-F5344CB8AC3E}">
        <p14:creationId xmlns:p14="http://schemas.microsoft.com/office/powerpoint/2010/main" val="300384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8F46BED4-4985-4534-825A-E93F02591370}" type="slidenum">
              <a:rPr lang="en-US" smtClean="0"/>
              <a:t>8</a:t>
            </a:fld>
            <a:endParaRPr lang="en-US"/>
          </a:p>
        </p:txBody>
      </p:sp>
    </p:spTree>
    <p:extLst>
      <p:ext uri="{BB962C8B-B14F-4D97-AF65-F5344CB8AC3E}">
        <p14:creationId xmlns:p14="http://schemas.microsoft.com/office/powerpoint/2010/main" val="327317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FCEF15BF-5E48-414E-A64A-1CF1047C3F82}" type="slidenum">
              <a:rPr lang="en-US" smtClean="0"/>
              <a:t>9</a:t>
            </a:fld>
            <a:endParaRPr lang="en-US"/>
          </a:p>
        </p:txBody>
      </p:sp>
    </p:spTree>
    <p:extLst>
      <p:ext uri="{BB962C8B-B14F-4D97-AF65-F5344CB8AC3E}">
        <p14:creationId xmlns:p14="http://schemas.microsoft.com/office/powerpoint/2010/main" val="6522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E4A2-568A-4EF2-B5A3-DDC95E49B77E}"/>
              </a:ext>
            </a:extLst>
          </p:cNvPr>
          <p:cNvSpPr>
            <a:spLocks noGrp="1"/>
          </p:cNvSpPr>
          <p:nvPr>
            <p:ph type="ctrTitle"/>
          </p:nvPr>
        </p:nvSpPr>
        <p:spPr>
          <a:xfrm>
            <a:off x="1524000" y="1122363"/>
            <a:ext cx="9144000" cy="2387600"/>
          </a:xfrm>
        </p:spPr>
        <p:txBody>
          <a:bodyPr numCol="1"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453E6-895B-4EC4-A86E-19B64A75112B}"/>
              </a:ext>
            </a:extLst>
          </p:cNvPr>
          <p:cNvSpPr>
            <a:spLocks noGrp="1"/>
          </p:cNvSpPr>
          <p:nvPr>
            <p:ph type="subTitle" idx="1"/>
          </p:nvPr>
        </p:nvSpPr>
        <p:spPr>
          <a:xfrm>
            <a:off x="1524000" y="3602038"/>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F1C52-7849-461A-ABF5-7A763C3CCD7C}"/>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A7CB69A2-1955-44B6-ACFB-E4CBE47037A0}"/>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9FABF9A2-47CE-46EC-9C0A-0133CEA5C728}"/>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232354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7A61-3175-43DA-AAC6-133A8D9234FD}"/>
              </a:ext>
            </a:extLst>
          </p:cNvPr>
          <p:cNvSpPr>
            <a:spLocks noGrp="1"/>
          </p:cNvSpPr>
          <p:nvPr>
            <p:ph type="title"/>
          </p:nvPr>
        </p:nvSpPr>
        <p:spPr/>
        <p:txBody>
          <a:bodyPr numCol="1"/>
          <a:lstStyle/>
          <a:p>
            <a:r>
              <a:rPr lang="en-US"/>
              <a:t>Click to edit Master title style</a:t>
            </a:r>
          </a:p>
        </p:txBody>
      </p:sp>
      <p:sp>
        <p:nvSpPr>
          <p:cNvPr id="3" name="Vertical Text Placeholder 2">
            <a:extLst>
              <a:ext uri="{FF2B5EF4-FFF2-40B4-BE49-F238E27FC236}">
                <a16:creationId xmlns:a16="http://schemas.microsoft.com/office/drawing/2014/main" id="{D6BF500E-608A-4A15-864D-20C0C5916AEC}"/>
              </a:ext>
            </a:extLst>
          </p:cNvPr>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F563F-271A-4D6F-A906-F3D98823416A}"/>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F78840B2-C85C-4609-8896-244561660FA3}"/>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A822AC0B-6372-456C-99D5-FB83176BE867}"/>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317510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B29EE-69AE-4CB2-9FF4-3D51C0DB35A3}"/>
              </a:ext>
            </a:extLst>
          </p:cNvPr>
          <p:cNvSpPr>
            <a:spLocks noGrp="1"/>
          </p:cNvSpPr>
          <p:nvPr>
            <p:ph type="title" orient="vert"/>
          </p:nvPr>
        </p:nvSpPr>
        <p:spPr>
          <a:xfrm>
            <a:off x="8724900" y="365125"/>
            <a:ext cx="2628900" cy="5811838"/>
          </a:xfrm>
        </p:spPr>
        <p:txBody>
          <a:bodyPr vert="eaVert" numCol="1"/>
          <a:lstStyle/>
          <a:p>
            <a:r>
              <a:rPr lang="en-US"/>
              <a:t>Click to edit Master title style</a:t>
            </a:r>
          </a:p>
        </p:txBody>
      </p:sp>
      <p:sp>
        <p:nvSpPr>
          <p:cNvPr id="3" name="Vertical Text Placeholder 2">
            <a:extLst>
              <a:ext uri="{FF2B5EF4-FFF2-40B4-BE49-F238E27FC236}">
                <a16:creationId xmlns:a16="http://schemas.microsoft.com/office/drawing/2014/main" id="{265B22CF-6FE4-4BDB-96EE-B83D146729E3}"/>
              </a:ext>
            </a:extLst>
          </p:cNvPr>
          <p:cNvSpPr>
            <a:spLocks noGrp="1"/>
          </p:cNvSpPr>
          <p:nvPr>
            <p:ph type="body" orient="vert" idx="1"/>
          </p:nvPr>
        </p:nvSpPr>
        <p:spPr>
          <a:xfrm>
            <a:off x="838200" y="365125"/>
            <a:ext cx="7734300"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7B9FD-2C28-4E31-891C-02C4F09578EA}"/>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BE4D2651-2A8E-44C5-BA17-9BCC178EFF44}"/>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5A93727E-2C33-423F-A3DD-12A11E25CF2B}"/>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366507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2C6B-217D-460E-9EAC-B8A6FBE42DAB}"/>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47D164A3-134C-46B9-A9DF-C174EDA9AD9C}"/>
              </a:ext>
            </a:extLst>
          </p:cNvPr>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15F11-DB9B-4B77-ABD2-B8116ED35781}"/>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5E9E12B1-352E-4073-AC04-D1EA70998CDA}"/>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D6E2E205-84AC-4509-9E59-F5EC20757062}"/>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288543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8C04-A418-4F4F-8376-7AE43FC3B97F}"/>
              </a:ext>
            </a:extLst>
          </p:cNvPr>
          <p:cNvSpPr>
            <a:spLocks noGrp="1"/>
          </p:cNvSpPr>
          <p:nvPr>
            <p:ph type="title"/>
          </p:nvPr>
        </p:nvSpPr>
        <p:spPr>
          <a:xfrm>
            <a:off x="831850" y="1709738"/>
            <a:ext cx="10515600" cy="2852737"/>
          </a:xfrm>
        </p:spPr>
        <p:txBody>
          <a:bodyPr numCol="1"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BD7B5D-FAB0-4470-9E0E-F492B1F8B153}"/>
              </a:ext>
            </a:extLst>
          </p:cNvPr>
          <p:cNvSpPr>
            <a:spLocks noGrp="1"/>
          </p:cNvSpPr>
          <p:nvPr>
            <p:ph type="body" idx="1"/>
          </p:nvPr>
        </p:nvSpPr>
        <p:spPr>
          <a:xfrm>
            <a:off x="831850" y="4589463"/>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B20AAA-B96F-425E-947D-8A58F95C5D32}"/>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CA8BA5EF-D5E4-45F4-BCFD-5BACFE33F0A6}"/>
              </a:ext>
            </a:extLst>
          </p:cNvPr>
          <p:cNvSpPr>
            <a:spLocks noGrp="1"/>
          </p:cNvSpPr>
          <p:nvPr>
            <p:ph type="ftr" sz="quarter" idx="11"/>
          </p:nvPr>
        </p:nvSpPr>
        <p:spPr/>
        <p:txBody>
          <a:bodyPr numCol="1"/>
          <a:lstStyle/>
          <a:p>
            <a:endParaRPr lang="en-US"/>
          </a:p>
        </p:txBody>
      </p:sp>
      <p:sp>
        <p:nvSpPr>
          <p:cNvPr id="6" name="Slide Number Placeholder 5">
            <a:extLst>
              <a:ext uri="{FF2B5EF4-FFF2-40B4-BE49-F238E27FC236}">
                <a16:creationId xmlns:a16="http://schemas.microsoft.com/office/drawing/2014/main" id="{DC5FDF96-030D-4F0B-87EA-D1E4A42F8F45}"/>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413830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A615-2F5F-4755-A777-8D9237D2EB34}"/>
              </a:ext>
            </a:extLst>
          </p:cNvPr>
          <p:cNvSpPr>
            <a:spLocks noGrp="1"/>
          </p:cNvSpPr>
          <p:nvPr>
            <p:ph type="title"/>
          </p:nvPr>
        </p:nvSpPr>
        <p:spPr/>
        <p:txBody>
          <a:bodyPr numCol="1"/>
          <a:lstStyle/>
          <a:p>
            <a:r>
              <a:rPr lang="en-US"/>
              <a:t>Click to edit Master title style</a:t>
            </a:r>
          </a:p>
        </p:txBody>
      </p:sp>
      <p:sp>
        <p:nvSpPr>
          <p:cNvPr id="3" name="Content Placeholder 2">
            <a:extLst>
              <a:ext uri="{FF2B5EF4-FFF2-40B4-BE49-F238E27FC236}">
                <a16:creationId xmlns:a16="http://schemas.microsoft.com/office/drawing/2014/main" id="{38EDA074-289F-45A9-9FA9-F0C42B89CF78}"/>
              </a:ext>
            </a:extLst>
          </p:cNvPr>
          <p:cNvSpPr>
            <a:spLocks noGrp="1"/>
          </p:cNvSpPr>
          <p:nvPr>
            <p:ph sz="half" idx="1"/>
          </p:nvPr>
        </p:nvSpPr>
        <p:spPr>
          <a:xfrm>
            <a:off x="838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4B87C-15B3-404B-A92D-BFE071544F00}"/>
              </a:ext>
            </a:extLst>
          </p:cNvPr>
          <p:cNvSpPr>
            <a:spLocks noGrp="1"/>
          </p:cNvSpPr>
          <p:nvPr>
            <p:ph sz="half" idx="2"/>
          </p:nvPr>
        </p:nvSpPr>
        <p:spPr>
          <a:xfrm>
            <a:off x="6172200" y="1825625"/>
            <a:ext cx="51816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36457-F8F6-4FEA-ABAF-7BDA23D079A5}"/>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6" name="Footer Placeholder 5">
            <a:extLst>
              <a:ext uri="{FF2B5EF4-FFF2-40B4-BE49-F238E27FC236}">
                <a16:creationId xmlns:a16="http://schemas.microsoft.com/office/drawing/2014/main" id="{F0DEAC30-F55B-4DBA-97F6-1DF0B84CC3BC}"/>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98AA1CD3-A2CB-4EBE-A8C3-0524DBEC3EE4}"/>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182451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3737-C9A5-467B-91A1-8ECD461F3D16}"/>
              </a:ext>
            </a:extLst>
          </p:cNvPr>
          <p:cNvSpPr>
            <a:spLocks noGrp="1"/>
          </p:cNvSpPr>
          <p:nvPr>
            <p:ph type="title"/>
          </p:nvPr>
        </p:nvSpPr>
        <p:spPr>
          <a:xfrm>
            <a:off x="839788" y="365125"/>
            <a:ext cx="10515600" cy="1325563"/>
          </a:xfrm>
        </p:spPr>
        <p:txBody>
          <a:bodyPr numCol="1"/>
          <a:lstStyle/>
          <a:p>
            <a:r>
              <a:rPr lang="en-US"/>
              <a:t>Click to edit Master title style</a:t>
            </a:r>
          </a:p>
        </p:txBody>
      </p:sp>
      <p:sp>
        <p:nvSpPr>
          <p:cNvPr id="3" name="Text Placeholder 2">
            <a:extLst>
              <a:ext uri="{FF2B5EF4-FFF2-40B4-BE49-F238E27FC236}">
                <a16:creationId xmlns:a16="http://schemas.microsoft.com/office/drawing/2014/main" id="{F60EFB81-B379-4A5C-9EB8-82D54626D1FC}"/>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D710EE-D4A4-40AF-A90C-85253677DB8E}"/>
              </a:ext>
            </a:extLst>
          </p:cNvPr>
          <p:cNvSpPr>
            <a:spLocks noGrp="1"/>
          </p:cNvSpPr>
          <p:nvPr>
            <p:ph sz="half" idx="2"/>
          </p:nvPr>
        </p:nvSpPr>
        <p:spPr>
          <a:xfrm>
            <a:off x="839788" y="2505075"/>
            <a:ext cx="5157787"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24FE0-F2B6-4A17-80C8-CAE16FE2D312}"/>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D0976-25C6-4E47-A0F4-DAFD80BA2876}"/>
              </a:ext>
            </a:extLst>
          </p:cNvPr>
          <p:cNvSpPr>
            <a:spLocks noGrp="1"/>
          </p:cNvSpPr>
          <p:nvPr>
            <p:ph sz="quarter" idx="4"/>
          </p:nvPr>
        </p:nvSpPr>
        <p:spPr>
          <a:xfrm>
            <a:off x="6172200" y="2505075"/>
            <a:ext cx="5183188"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A3DE8-F210-4832-B9AB-636395E245EC}"/>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8" name="Footer Placeholder 7">
            <a:extLst>
              <a:ext uri="{FF2B5EF4-FFF2-40B4-BE49-F238E27FC236}">
                <a16:creationId xmlns:a16="http://schemas.microsoft.com/office/drawing/2014/main" id="{46F4D413-9967-45F7-B423-B5182219A374}"/>
              </a:ext>
            </a:extLst>
          </p:cNvPr>
          <p:cNvSpPr>
            <a:spLocks noGrp="1"/>
          </p:cNvSpPr>
          <p:nvPr>
            <p:ph type="ftr" sz="quarter" idx="11"/>
          </p:nvPr>
        </p:nvSpPr>
        <p:spPr/>
        <p:txBody>
          <a:bodyPr numCol="1"/>
          <a:lstStyle/>
          <a:p>
            <a:endParaRPr lang="en-US"/>
          </a:p>
        </p:txBody>
      </p:sp>
      <p:sp>
        <p:nvSpPr>
          <p:cNvPr id="9" name="Slide Number Placeholder 8">
            <a:extLst>
              <a:ext uri="{FF2B5EF4-FFF2-40B4-BE49-F238E27FC236}">
                <a16:creationId xmlns:a16="http://schemas.microsoft.com/office/drawing/2014/main" id="{CA61792D-76A1-4B15-927F-E9A0CD623856}"/>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53336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0FA0-636C-4DA2-B07B-FB92C21164C8}"/>
              </a:ext>
            </a:extLst>
          </p:cNvPr>
          <p:cNvSpPr>
            <a:spLocks noGrp="1"/>
          </p:cNvSpPr>
          <p:nvPr>
            <p:ph type="title"/>
          </p:nvPr>
        </p:nvSpPr>
        <p:spPr/>
        <p:txBody>
          <a:bodyPr numCol="1"/>
          <a:lstStyle/>
          <a:p>
            <a:r>
              <a:rPr lang="en-US"/>
              <a:t>Click to edit Master title style</a:t>
            </a:r>
          </a:p>
        </p:txBody>
      </p:sp>
      <p:sp>
        <p:nvSpPr>
          <p:cNvPr id="3" name="Date Placeholder 2">
            <a:extLst>
              <a:ext uri="{FF2B5EF4-FFF2-40B4-BE49-F238E27FC236}">
                <a16:creationId xmlns:a16="http://schemas.microsoft.com/office/drawing/2014/main" id="{26181579-68B3-4B10-809C-D0668CB3A1D7}"/>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4" name="Footer Placeholder 3">
            <a:extLst>
              <a:ext uri="{FF2B5EF4-FFF2-40B4-BE49-F238E27FC236}">
                <a16:creationId xmlns:a16="http://schemas.microsoft.com/office/drawing/2014/main" id="{33033F9F-161A-4FAC-9FE1-BB03EB00CA17}"/>
              </a:ext>
            </a:extLst>
          </p:cNvPr>
          <p:cNvSpPr>
            <a:spLocks noGrp="1"/>
          </p:cNvSpPr>
          <p:nvPr>
            <p:ph type="ftr" sz="quarter" idx="11"/>
          </p:nvPr>
        </p:nvSpPr>
        <p:spPr/>
        <p:txBody>
          <a:bodyPr numCol="1"/>
          <a:lstStyle/>
          <a:p>
            <a:endParaRPr lang="en-US"/>
          </a:p>
        </p:txBody>
      </p:sp>
      <p:sp>
        <p:nvSpPr>
          <p:cNvPr id="5" name="Slide Number Placeholder 4">
            <a:extLst>
              <a:ext uri="{FF2B5EF4-FFF2-40B4-BE49-F238E27FC236}">
                <a16:creationId xmlns:a16="http://schemas.microsoft.com/office/drawing/2014/main" id="{931506CE-E6AB-4C4A-8CB7-8F44E62DA90E}"/>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177167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3ECAA-0E21-43D1-89D4-19DDB707ED1D}"/>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3" name="Footer Placeholder 2">
            <a:extLst>
              <a:ext uri="{FF2B5EF4-FFF2-40B4-BE49-F238E27FC236}">
                <a16:creationId xmlns:a16="http://schemas.microsoft.com/office/drawing/2014/main" id="{178CFA55-EBDF-439B-A573-3CDBA2FC81A2}"/>
              </a:ext>
            </a:extLst>
          </p:cNvPr>
          <p:cNvSpPr>
            <a:spLocks noGrp="1"/>
          </p:cNvSpPr>
          <p:nvPr>
            <p:ph type="ftr" sz="quarter" idx="11"/>
          </p:nvPr>
        </p:nvSpPr>
        <p:spPr/>
        <p:txBody>
          <a:bodyPr numCol="1"/>
          <a:lstStyle/>
          <a:p>
            <a:endParaRPr lang="en-US"/>
          </a:p>
        </p:txBody>
      </p:sp>
      <p:sp>
        <p:nvSpPr>
          <p:cNvPr id="4" name="Slide Number Placeholder 3">
            <a:extLst>
              <a:ext uri="{FF2B5EF4-FFF2-40B4-BE49-F238E27FC236}">
                <a16:creationId xmlns:a16="http://schemas.microsoft.com/office/drawing/2014/main" id="{9A2F9F89-41ED-4D0B-87B8-1F57FC0FF874}"/>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407102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29E-2E40-43D8-91FB-97B9090B353D}"/>
              </a:ext>
            </a:extLst>
          </p:cNvPr>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269AE-15CC-45DF-9798-280F64A7E2AF}"/>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15897-D83D-47F1-819D-84E011494AB4}"/>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432C3-AC5C-4531-B7F6-F56DA9711585}"/>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6" name="Footer Placeholder 5">
            <a:extLst>
              <a:ext uri="{FF2B5EF4-FFF2-40B4-BE49-F238E27FC236}">
                <a16:creationId xmlns:a16="http://schemas.microsoft.com/office/drawing/2014/main" id="{7000A13B-5CFF-4CB6-A27F-80D66995992B}"/>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408F64F2-C7A8-4E97-BB42-42F724342677}"/>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340588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13FF-9323-41BE-9BF3-EBC45DAC5951}"/>
              </a:ext>
            </a:extLst>
          </p:cNvPr>
          <p:cNvSpPr>
            <a:spLocks noGrp="1"/>
          </p:cNvSpPr>
          <p:nvPr>
            <p:ph type="title"/>
          </p:nvPr>
        </p:nvSpPr>
        <p:spPr>
          <a:xfrm>
            <a:off x="839788" y="457200"/>
            <a:ext cx="3932237" cy="1600200"/>
          </a:xfrm>
        </p:spPr>
        <p:txBody>
          <a:bodyPr numCol="1"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D16C21-0C2D-4CD8-847F-510B2B88E198}"/>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2C36CB-3919-42F6-88EA-289F412D9EEA}"/>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8826C-F817-4569-925D-84BB067D9F45}"/>
              </a:ext>
            </a:extLst>
          </p:cNvPr>
          <p:cNvSpPr>
            <a:spLocks noGrp="1"/>
          </p:cNvSpPr>
          <p:nvPr>
            <p:ph type="dt" sz="half" idx="10"/>
          </p:nvPr>
        </p:nvSpPr>
        <p:spPr/>
        <p:txBody>
          <a:bodyPr numCol="1"/>
          <a:lstStyle/>
          <a:p>
            <a:fld id="{0D94EF28-A6AC-4088-8625-A42FD40A5F50}" type="datetimeFigureOut">
              <a:rPr lang="en-US" smtClean="0"/>
              <a:t>2/16/2023</a:t>
            </a:fld>
            <a:endParaRPr lang="en-US"/>
          </a:p>
        </p:txBody>
      </p:sp>
      <p:sp>
        <p:nvSpPr>
          <p:cNvPr id="6" name="Footer Placeholder 5">
            <a:extLst>
              <a:ext uri="{FF2B5EF4-FFF2-40B4-BE49-F238E27FC236}">
                <a16:creationId xmlns:a16="http://schemas.microsoft.com/office/drawing/2014/main" id="{BCCAE801-DA74-41CF-B49A-393F2B740C22}"/>
              </a:ext>
            </a:extLst>
          </p:cNvPr>
          <p:cNvSpPr>
            <a:spLocks noGrp="1"/>
          </p:cNvSpPr>
          <p:nvPr>
            <p:ph type="ftr" sz="quarter" idx="11"/>
          </p:nvPr>
        </p:nvSpPr>
        <p:spPr/>
        <p:txBody>
          <a:bodyPr numCol="1"/>
          <a:lstStyle/>
          <a:p>
            <a:endParaRPr lang="en-US"/>
          </a:p>
        </p:txBody>
      </p:sp>
      <p:sp>
        <p:nvSpPr>
          <p:cNvPr id="7" name="Slide Number Placeholder 6">
            <a:extLst>
              <a:ext uri="{FF2B5EF4-FFF2-40B4-BE49-F238E27FC236}">
                <a16:creationId xmlns:a16="http://schemas.microsoft.com/office/drawing/2014/main" id="{8AA9A129-C3D1-4C5F-95EA-A7FD87AC0A3A}"/>
              </a:ext>
            </a:extLst>
          </p:cNvPr>
          <p:cNvSpPr>
            <a:spLocks noGrp="1"/>
          </p:cNvSpPr>
          <p:nvPr>
            <p:ph type="sldNum" sz="quarter" idx="12"/>
          </p:nvPr>
        </p:nvSpPr>
        <p:spPr/>
        <p:txBody>
          <a:bodyPr numCol="1"/>
          <a:lstStyle/>
          <a:p>
            <a:fld id="{41A2FAD3-8E12-4213-BC3A-703A6B43CC9D}" type="slidenum">
              <a:rPr lang="en-US" smtClean="0"/>
              <a:t>‹#›</a:t>
            </a:fld>
            <a:endParaRPr lang="en-US"/>
          </a:p>
        </p:txBody>
      </p:sp>
    </p:spTree>
    <p:extLst>
      <p:ext uri="{BB962C8B-B14F-4D97-AF65-F5344CB8AC3E}">
        <p14:creationId xmlns:p14="http://schemas.microsoft.com/office/powerpoint/2010/main" val="421258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D6792-EE6D-4267-A2DE-B3CAABEEF1D2}"/>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D2222-6C2E-4E95-8772-4C8E707B94A6}"/>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BCD80-9915-4937-8435-FCF3D1D2F28A}"/>
              </a:ext>
            </a:extLst>
          </p:cNvPr>
          <p:cNvSpPr>
            <a:spLocks noGrp="1"/>
          </p:cNvSpPr>
          <p:nvPr>
            <p:ph type="dt" sz="half" idx="2"/>
          </p:nvPr>
        </p:nvSpPr>
        <p:spPr>
          <a:xfrm>
            <a:off x="838200" y="6356350"/>
            <a:ext cx="27432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0D94EF28-A6AC-4088-8625-A42FD40A5F50}" type="datetimeFigureOut">
              <a:rPr lang="en-US" smtClean="0"/>
              <a:t>2/16/2023</a:t>
            </a:fld>
            <a:endParaRPr lang="en-US"/>
          </a:p>
        </p:txBody>
      </p:sp>
      <p:sp>
        <p:nvSpPr>
          <p:cNvPr id="5" name="Footer Placeholder 4">
            <a:extLst>
              <a:ext uri="{FF2B5EF4-FFF2-40B4-BE49-F238E27FC236}">
                <a16:creationId xmlns:a16="http://schemas.microsoft.com/office/drawing/2014/main" id="{8F7C8E7C-A27B-4FCB-8FB1-EA125D881711}"/>
              </a:ext>
            </a:extLst>
          </p:cNvPr>
          <p:cNvSpPr>
            <a:spLocks noGrp="1"/>
          </p:cNvSpPr>
          <p:nvPr>
            <p:ph type="ftr" sz="quarter" idx="3"/>
          </p:nvPr>
        </p:nvSpPr>
        <p:spPr>
          <a:xfrm>
            <a:off x="4038600" y="6356350"/>
            <a:ext cx="41148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81826-190A-4DAD-BA6B-5DE0ED1F5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41A2FAD3-8E12-4213-BC3A-703A6B43CC9D}" type="slidenum">
              <a:rPr lang="en-US" smtClean="0"/>
              <a:t>‹#›</a:t>
            </a:fld>
            <a:endParaRPr lang="en-US"/>
          </a:p>
        </p:txBody>
      </p:sp>
    </p:spTree>
    <p:extLst>
      <p:ext uri="{BB962C8B-B14F-4D97-AF65-F5344CB8AC3E}">
        <p14:creationId xmlns:p14="http://schemas.microsoft.com/office/powerpoint/2010/main" val="329363689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mil/Military-Health-Topics/Centers-of-Excellence/Traumatic-Brain-Injury-Center-of-Excellence/DOD-TBI-Worldwide-Numb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ao.gov/assets/gao-08-276.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vaww.rehab.va.gov/ProgramDocuments/TBI/ComprehensiveTBIEvaluationRevisions.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FA1CD-EF51-4BDC-8EAA-05D2399C5828}"/>
              </a:ext>
            </a:extLst>
          </p:cNvPr>
          <p:cNvSpPr>
            <a:spLocks noGrp="1"/>
          </p:cNvSpPr>
          <p:nvPr>
            <p:ph idx="1"/>
          </p:nvPr>
        </p:nvSpPr>
        <p:spPr>
          <a:xfrm>
            <a:off x="676402" y="3590084"/>
            <a:ext cx="11263020" cy="1030715"/>
          </a:xfrm>
        </p:spPr>
        <p:txBody>
          <a:bodyPr numCol="1">
            <a:noAutofit/>
          </a:bodyPr>
          <a:lstStyle/>
          <a:p>
            <a:pPr marL="0" indent="0" algn="ctr">
              <a:buNone/>
            </a:pPr>
            <a: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Terri K. Pogoda, PhD</a:t>
            </a:r>
          </a:p>
          <a:p>
            <a:pPr marL="0" indent="0" algn="ctr">
              <a:buNone/>
            </a:pPr>
            <a: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Boston Healthcare System CHOIR &amp; </a:t>
            </a:r>
            <a:b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Boston University School of Public Health, Boston, MA </a:t>
            </a:r>
            <a:br>
              <a:rPr lang="en-US"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endPar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05651AB-1965-44F0-8D4D-4CF942FB5222}"/>
              </a:ext>
            </a:extLst>
          </p:cNvPr>
          <p:cNvSpPr>
            <a:spLocks noGrp="1"/>
          </p:cNvSpPr>
          <p:nvPr>
            <p:ph type="title"/>
          </p:nvPr>
        </p:nvSpPr>
        <p:spPr>
          <a:xfrm>
            <a:off x="742376" y="1792819"/>
            <a:ext cx="11197046" cy="1325563"/>
          </a:xfrm>
        </p:spPr>
        <p:txBody>
          <a:bodyPr numCol="1">
            <a:noAutofit/>
          </a:bodyPr>
          <a:lstStyle/>
          <a:p>
            <a:pPr algn="ctr"/>
            <a: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t>Increased Risk </a:t>
            </a:r>
            <a:r>
              <a:rPr lang="en-US" sz="3200" b="1" dirty="0">
                <a:solidFill>
                  <a:schemeClr val="accent1">
                    <a:lumMod val="50000"/>
                  </a:schemeClr>
                </a:solidFill>
                <a:latin typeface="Arial" panose="020B0604020202020204" pitchFamily="34" charset="0"/>
                <a:cs typeface="Arial" panose="020B0604020202020204" pitchFamily="34" charset="0"/>
              </a:rPr>
              <a:t>of</a:t>
            </a:r>
            <a: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t> Adverse Outcomes among </a:t>
            </a:r>
            <a:b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br>
            <a: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t>Post-9/11 Veterans who Screen Positive for TBI and </a:t>
            </a:r>
            <a:b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br>
            <a: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t>Do Not Receive a </a:t>
            </a:r>
            <a:b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br>
            <a:r>
              <a:rPr lang="en-US" sz="3200" b="1" i="0" u="none" strike="noStrike" baseline="0" dirty="0">
                <a:solidFill>
                  <a:schemeClr val="accent1">
                    <a:lumMod val="50000"/>
                  </a:schemeClr>
                </a:solidFill>
                <a:latin typeface="Arial" panose="020B0604020202020204" pitchFamily="34" charset="0"/>
                <a:cs typeface="Arial" panose="020B0604020202020204" pitchFamily="34" charset="0"/>
              </a:rPr>
              <a:t>Follow-up Comprehensive TBI Evaluation</a:t>
            </a:r>
            <a:endParaRPr lang="en-US" sz="32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D4FDBC5-B4E2-4404-A153-7A2418AC25E0}"/>
              </a:ext>
            </a:extLst>
          </p:cNvPr>
          <p:cNvPicPr>
            <a:picLocks noChangeAspect="1"/>
          </p:cNvPicPr>
          <p:nvPr/>
        </p:nvPicPr>
        <p:blipFill rotWithShape="1">
          <a:blip r:embed="rId3"/>
          <a:srcRect l="74571" t="79074" r="9143" b="8180"/>
          <a:stretch/>
        </p:blipFill>
        <p:spPr>
          <a:xfrm>
            <a:off x="9063701" y="229048"/>
            <a:ext cx="2386750" cy="1015416"/>
          </a:xfrm>
          <a:prstGeom prst="rect">
            <a:avLst/>
          </a:prstGeom>
        </p:spPr>
      </p:pic>
      <p:pic>
        <p:nvPicPr>
          <p:cNvPr id="9" name="Picture 8">
            <a:extLst>
              <a:ext uri="{FF2B5EF4-FFF2-40B4-BE49-F238E27FC236}">
                <a16:creationId xmlns:a16="http://schemas.microsoft.com/office/drawing/2014/main" id="{05FCF998-ABD4-4245-9EDD-81AE83726182}"/>
              </a:ext>
            </a:extLst>
          </p:cNvPr>
          <p:cNvPicPr>
            <a:picLocks noChangeAspect="1"/>
          </p:cNvPicPr>
          <p:nvPr/>
        </p:nvPicPr>
        <p:blipFill rotWithShape="1">
          <a:blip r:embed="rId4"/>
          <a:srcRect l="36948" t="34932" r="27427" b="56312"/>
          <a:stretch/>
        </p:blipFill>
        <p:spPr>
          <a:xfrm>
            <a:off x="1763204" y="5561344"/>
            <a:ext cx="8891095" cy="1183643"/>
          </a:xfrm>
          <a:prstGeom prst="rect">
            <a:avLst/>
          </a:prstGeom>
        </p:spPr>
      </p:pic>
      <p:pic>
        <p:nvPicPr>
          <p:cNvPr id="8" name="Content Placeholder 4">
            <a:extLst>
              <a:ext uri="{FF2B5EF4-FFF2-40B4-BE49-F238E27FC236}">
                <a16:creationId xmlns:a16="http://schemas.microsoft.com/office/drawing/2014/main" id="{748DE9FE-53CF-4AB2-9EA7-8DF89A24B4C6}"/>
              </a:ext>
            </a:extLst>
          </p:cNvPr>
          <p:cNvPicPr>
            <a:picLocks noChangeAspect="1"/>
          </p:cNvPicPr>
          <p:nvPr/>
        </p:nvPicPr>
        <p:blipFill rotWithShape="1">
          <a:blip r:embed="rId5"/>
          <a:srcRect l="61314" t="20887" r="7573" b="66104"/>
          <a:stretch/>
        </p:blipFill>
        <p:spPr>
          <a:xfrm>
            <a:off x="269966" y="154112"/>
            <a:ext cx="4940934" cy="1122941"/>
          </a:xfrm>
          <a:prstGeom prst="rect">
            <a:avLst/>
          </a:prstGeom>
        </p:spPr>
      </p:pic>
    </p:spTree>
    <p:extLst>
      <p:ext uri="{BB962C8B-B14F-4D97-AF65-F5344CB8AC3E}">
        <p14:creationId xmlns:p14="http://schemas.microsoft.com/office/powerpoint/2010/main" val="92755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23CF7EF5-07C4-44B3-B8DA-3CDA29873057}"/>
              </a:ext>
            </a:extLst>
          </p:cNvPr>
          <p:cNvSpPr txBox="1"/>
          <p:nvPr/>
        </p:nvSpPr>
        <p:spPr>
          <a:xfrm>
            <a:off x="2398924" y="118172"/>
            <a:ext cx="6188807" cy="369332"/>
          </a:xfrm>
          <a:prstGeom prst="rect">
            <a:avLst/>
          </a:prstGeom>
          <a:noFill/>
        </p:spPr>
        <p:txBody>
          <a:bodyPr wrap="square" numCol="1" rtlCol="0">
            <a:spAutoFit/>
          </a:bodyPr>
          <a:lstStyle/>
          <a:p>
            <a:pPr algn="ctr"/>
            <a:r>
              <a:rPr lang="en-US" b="1" dirty="0">
                <a:latin typeface="Arial" panose="020B0604020202020204" pitchFamily="34" charset="0"/>
                <a:cs typeface="Arial" panose="020B0604020202020204" pitchFamily="34" charset="0"/>
              </a:rPr>
              <a:t>Figure 1. Identifying the Sample</a:t>
            </a:r>
          </a:p>
        </p:txBody>
      </p:sp>
      <p:graphicFrame>
        <p:nvGraphicFramePr>
          <p:cNvPr id="3" name="Table 3">
            <a:extLst>
              <a:ext uri="{FF2B5EF4-FFF2-40B4-BE49-F238E27FC236}">
                <a16:creationId xmlns:a16="http://schemas.microsoft.com/office/drawing/2014/main" id="{3D01296C-A177-4906-B591-29BEA766C28E}"/>
              </a:ext>
            </a:extLst>
          </p:cNvPr>
          <p:cNvGraphicFramePr>
            <a:graphicFrameLocks noGrp="1"/>
          </p:cNvGraphicFramePr>
          <p:nvPr>
            <p:extLst>
              <p:ext uri="{D42A27DB-BD31-4B8C-83A1-F6EECF244321}">
                <p14:modId xmlns:p14="http://schemas.microsoft.com/office/powerpoint/2010/main" val="90292110"/>
              </p:ext>
            </p:extLst>
          </p:nvPr>
        </p:nvGraphicFramePr>
        <p:xfrm>
          <a:off x="1579490" y="4848242"/>
          <a:ext cx="3690779" cy="1097280"/>
        </p:xfrm>
        <a:graphic>
          <a:graphicData uri="http://schemas.openxmlformats.org/drawingml/2006/table">
            <a:tbl>
              <a:tblPr firstRow="1" bandRow="1">
                <a:tableStyleId>{5C22544A-7EE6-4342-B048-85BDC9FD1C3A}</a:tableStyleId>
              </a:tblPr>
              <a:tblGrid>
                <a:gridCol w="3690779">
                  <a:extLst>
                    <a:ext uri="{9D8B030D-6E8A-4147-A177-3AD203B41FA5}">
                      <a16:colId xmlns:a16="http://schemas.microsoft.com/office/drawing/2014/main" val="517948827"/>
                    </a:ext>
                  </a:extLst>
                </a:gridCol>
              </a:tblGrid>
              <a:tr h="247261">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25,588 (48.6%) CTBIE = mTBI+</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4327487"/>
                  </a:ext>
                </a:extLst>
              </a:tr>
              <a:tr h="153088">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Arial" panose="020B0604020202020204" pitchFamily="34" charset="0"/>
                          <a:ea typeface="+mn-ea"/>
                          <a:cs typeface="Arial" panose="020B0604020202020204" pitchFamily="34" charset="0"/>
                        </a:rPr>
                        <a:t>9,368 (17.8%) </a:t>
                      </a:r>
                      <a:r>
                        <a:rPr lang="en-US" sz="1800" b="1" dirty="0">
                          <a:latin typeface="Arial" panose="020B0604020202020204" pitchFamily="34" charset="0"/>
                          <a:cs typeface="Arial" panose="020B0604020202020204" pitchFamily="34" charset="0"/>
                        </a:rPr>
                        <a:t>CTBIE = mTBI-</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4679335"/>
                  </a:ext>
                </a:extLst>
              </a:tr>
              <a:tr h="155215">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17,744 (33.7%) No CTBIE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00416918"/>
                  </a:ext>
                </a:extLst>
              </a:tr>
            </a:tbl>
          </a:graphicData>
        </a:graphic>
      </p:graphicFrame>
      <p:grpSp>
        <p:nvGrpSpPr>
          <p:cNvPr id="6" name="Group 5">
            <a:extLst>
              <a:ext uri="{FF2B5EF4-FFF2-40B4-BE49-F238E27FC236}">
                <a16:creationId xmlns:a16="http://schemas.microsoft.com/office/drawing/2014/main" id="{0BBC55BB-FE31-4A6D-89EE-6A7B02FCD280}"/>
              </a:ext>
            </a:extLst>
          </p:cNvPr>
          <p:cNvGrpSpPr/>
          <p:nvPr/>
        </p:nvGrpSpPr>
        <p:grpSpPr>
          <a:xfrm>
            <a:off x="900401" y="577000"/>
            <a:ext cx="10391198" cy="4126579"/>
            <a:chOff x="0" y="247650"/>
            <a:chExt cx="9315450" cy="3832295"/>
          </a:xfrm>
        </p:grpSpPr>
        <p:grpSp>
          <p:nvGrpSpPr>
            <p:cNvPr id="21" name="Group 20">
              <a:extLst>
                <a:ext uri="{FF2B5EF4-FFF2-40B4-BE49-F238E27FC236}">
                  <a16:creationId xmlns:a16="http://schemas.microsoft.com/office/drawing/2014/main" id="{3BE25A2F-6806-4AB4-887A-5EE35C9860F9}"/>
                </a:ext>
              </a:extLst>
            </p:cNvPr>
            <p:cNvGrpSpPr/>
            <p:nvPr/>
          </p:nvGrpSpPr>
          <p:grpSpPr>
            <a:xfrm>
              <a:off x="0" y="561975"/>
              <a:ext cx="4209415" cy="3517970"/>
              <a:chOff x="0" y="0"/>
              <a:chExt cx="4209415" cy="3517971"/>
            </a:xfrm>
          </p:grpSpPr>
          <p:grpSp>
            <p:nvGrpSpPr>
              <p:cNvPr id="24" name="Group 23">
                <a:extLst>
                  <a:ext uri="{FF2B5EF4-FFF2-40B4-BE49-F238E27FC236}">
                    <a16:creationId xmlns:a16="http://schemas.microsoft.com/office/drawing/2014/main" id="{DD860934-DA0D-43D4-9B30-7C6F796D50F6}"/>
                  </a:ext>
                </a:extLst>
              </p:cNvPr>
              <p:cNvGrpSpPr/>
              <p:nvPr/>
            </p:nvGrpSpPr>
            <p:grpSpPr>
              <a:xfrm>
                <a:off x="0" y="0"/>
                <a:ext cx="4209415" cy="3517971"/>
                <a:chOff x="0" y="0"/>
                <a:chExt cx="4209415" cy="3517971"/>
              </a:xfrm>
            </p:grpSpPr>
            <p:sp>
              <p:nvSpPr>
                <p:cNvPr id="31" name="Text Box 227">
                  <a:extLst>
                    <a:ext uri="{FF2B5EF4-FFF2-40B4-BE49-F238E27FC236}">
                      <a16:creationId xmlns:a16="http://schemas.microsoft.com/office/drawing/2014/main" id="{19BA2220-7ECD-4C17-99E1-D634531497C5}"/>
                    </a:ext>
                  </a:extLst>
                </p:cNvPr>
                <p:cNvSpPr txBox="1">
                  <a:spLocks noChangeArrowheads="1"/>
                </p:cNvSpPr>
                <p:nvPr/>
              </p:nvSpPr>
              <p:spPr bwMode="auto">
                <a:xfrm>
                  <a:off x="9525" y="0"/>
                  <a:ext cx="4189982" cy="523127"/>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1,050,900</a:t>
                  </a:r>
                  <a:r>
                    <a:rPr lang="en-US" sz="1200" dirty="0">
                      <a:effectLst/>
                      <a:latin typeface="Arial" panose="020B0604020202020204" pitchFamily="34" charset="0"/>
                      <a:ea typeface="Calibri" panose="020F0502020204030204" pitchFamily="34" charset="0"/>
                      <a:cs typeface="Arial" panose="020B0604020202020204" pitchFamily="34" charset="0"/>
                    </a:rPr>
                    <a:t> received VHA TBI Screening from FYs 2008-19</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 Box 229">
                  <a:extLst>
                    <a:ext uri="{FF2B5EF4-FFF2-40B4-BE49-F238E27FC236}">
                      <a16:creationId xmlns:a16="http://schemas.microsoft.com/office/drawing/2014/main" id="{0FB9F202-0089-4C31-8ADF-08C64676957C}"/>
                    </a:ext>
                  </a:extLst>
                </p:cNvPr>
                <p:cNvSpPr txBox="1">
                  <a:spLocks noChangeArrowheads="1"/>
                </p:cNvSpPr>
                <p:nvPr/>
              </p:nvSpPr>
              <p:spPr bwMode="auto">
                <a:xfrm>
                  <a:off x="9525" y="695325"/>
                  <a:ext cx="4180840" cy="50927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804,200</a:t>
                  </a:r>
                  <a:r>
                    <a:rPr lang="en-US" sz="1200" dirty="0">
                      <a:effectLst/>
                      <a:latin typeface="Arial" panose="020B0604020202020204" pitchFamily="34" charset="0"/>
                      <a:ea typeface="Calibri" panose="020F0502020204030204" pitchFamily="34" charset="0"/>
                      <a:cs typeface="Arial" panose="020B0604020202020204" pitchFamily="34" charset="0"/>
                    </a:rPr>
                    <a:t> eligible for study inclusion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3" name="Text Box 230">
                  <a:extLst>
                    <a:ext uri="{FF2B5EF4-FFF2-40B4-BE49-F238E27FC236}">
                      <a16:creationId xmlns:a16="http://schemas.microsoft.com/office/drawing/2014/main" id="{3F8D61CB-3DDA-44FD-BF2A-3B4B0D3C7D51}"/>
                    </a:ext>
                  </a:extLst>
                </p:cNvPr>
                <p:cNvSpPr txBox="1">
                  <a:spLocks noChangeArrowheads="1"/>
                </p:cNvSpPr>
                <p:nvPr/>
              </p:nvSpPr>
              <p:spPr bwMode="auto">
                <a:xfrm>
                  <a:off x="0" y="1362075"/>
                  <a:ext cx="4180205" cy="50927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756,605</a:t>
                  </a:r>
                  <a:r>
                    <a:rPr lang="en-US" sz="1200" dirty="0">
                      <a:effectLst/>
                      <a:latin typeface="Arial" panose="020B0604020202020204" pitchFamily="34" charset="0"/>
                      <a:ea typeface="Calibri" panose="020F0502020204030204" pitchFamily="34" charset="0"/>
                      <a:cs typeface="Arial" panose="020B0604020202020204" pitchFamily="34" charset="0"/>
                    </a:rPr>
                    <a:t> eligible for study inclusion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6" name="Text Box 231">
                  <a:extLst>
                    <a:ext uri="{FF2B5EF4-FFF2-40B4-BE49-F238E27FC236}">
                      <a16:creationId xmlns:a16="http://schemas.microsoft.com/office/drawing/2014/main" id="{BCEF760C-1384-4C23-970B-AC843DFE4008}"/>
                    </a:ext>
                  </a:extLst>
                </p:cNvPr>
                <p:cNvSpPr txBox="1">
                  <a:spLocks noChangeArrowheads="1"/>
                </p:cNvSpPr>
                <p:nvPr/>
              </p:nvSpPr>
              <p:spPr bwMode="auto">
                <a:xfrm>
                  <a:off x="0" y="2038350"/>
                  <a:ext cx="4180840" cy="50927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effectLst/>
                      <a:latin typeface="Arial" panose="020B0604020202020204" pitchFamily="34" charset="0"/>
                      <a:ea typeface="Calibri" panose="020F0502020204030204" pitchFamily="34" charset="0"/>
                      <a:cs typeface="Arial" panose="020B0604020202020204" pitchFamily="34" charset="0"/>
                    </a:rPr>
                    <a:t>673,517</a:t>
                  </a:r>
                  <a:r>
                    <a:rPr lang="en-US" sz="1200">
                      <a:effectLst/>
                      <a:latin typeface="Arial" panose="020B0604020202020204" pitchFamily="34" charset="0"/>
                      <a:ea typeface="Calibri" panose="020F0502020204030204" pitchFamily="34" charset="0"/>
                      <a:cs typeface="Arial" panose="020B0604020202020204" pitchFamily="34" charset="0"/>
                    </a:rPr>
                    <a:t> entered VHA care between FYs 2006-14 and received TBI screening between FYs 2008-16</a:t>
                  </a:r>
                  <a:endParaRPr lang="en-US" sz="1100">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 Box 234">
                  <a:extLst>
                    <a:ext uri="{FF2B5EF4-FFF2-40B4-BE49-F238E27FC236}">
                      <a16:creationId xmlns:a16="http://schemas.microsoft.com/office/drawing/2014/main" id="{73A82AD3-371C-4E55-A86F-B239A62A5A89}"/>
                    </a:ext>
                  </a:extLst>
                </p:cNvPr>
                <p:cNvSpPr txBox="1">
                  <a:spLocks noChangeArrowheads="1"/>
                </p:cNvSpPr>
                <p:nvPr/>
              </p:nvSpPr>
              <p:spPr bwMode="auto">
                <a:xfrm>
                  <a:off x="0" y="2705100"/>
                  <a:ext cx="4180205" cy="376555"/>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467,458</a:t>
                  </a:r>
                  <a:r>
                    <a:rPr lang="en-US" sz="1200" dirty="0">
                      <a:effectLst/>
                      <a:latin typeface="Arial" panose="020B0604020202020204" pitchFamily="34" charset="0"/>
                      <a:ea typeface="Calibri" panose="020F0502020204030204" pitchFamily="34" charset="0"/>
                      <a:cs typeface="Arial" panose="020B0604020202020204" pitchFamily="34" charset="0"/>
                    </a:rPr>
                    <a:t> eligible for study inclusion</a:t>
                  </a:r>
                  <a:br>
                    <a:rPr lang="en-US" sz="1200" dirty="0">
                      <a:effectLst/>
                      <a:latin typeface="Arial" panose="020B0604020202020204" pitchFamily="34" charset="0"/>
                      <a:ea typeface="Calibri" panose="020F0502020204030204" pitchFamily="34" charset="0"/>
                      <a:cs typeface="Arial" panose="020B0604020202020204" pitchFamily="34" charset="0"/>
                    </a:rPr>
                  </a:b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8" name="Text Box 235">
                  <a:extLst>
                    <a:ext uri="{FF2B5EF4-FFF2-40B4-BE49-F238E27FC236}">
                      <a16:creationId xmlns:a16="http://schemas.microsoft.com/office/drawing/2014/main" id="{93B77028-7ED8-46D5-B2F3-C42833E0E9F3}"/>
                    </a:ext>
                  </a:extLst>
                </p:cNvPr>
                <p:cNvSpPr txBox="1">
                  <a:spLocks noChangeArrowheads="1"/>
                </p:cNvSpPr>
                <p:nvPr/>
              </p:nvSpPr>
              <p:spPr bwMode="auto">
                <a:xfrm>
                  <a:off x="0" y="3238500"/>
                  <a:ext cx="4209415" cy="27947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52,700 TBI Screened+</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6807575B-C407-48A9-BBE2-AE68E1402569}"/>
                  </a:ext>
                </a:extLst>
              </p:cNvPr>
              <p:cNvGrpSpPr/>
              <p:nvPr/>
            </p:nvGrpSpPr>
            <p:grpSpPr>
              <a:xfrm>
                <a:off x="2085975" y="523875"/>
                <a:ext cx="9525" cy="2710815"/>
                <a:chOff x="0" y="0"/>
                <a:chExt cx="9525" cy="2710815"/>
              </a:xfrm>
            </p:grpSpPr>
            <p:cxnSp>
              <p:nvCxnSpPr>
                <p:cNvPr id="26" name="Straight Arrow Connector 25">
                  <a:extLst>
                    <a:ext uri="{FF2B5EF4-FFF2-40B4-BE49-F238E27FC236}">
                      <a16:creationId xmlns:a16="http://schemas.microsoft.com/office/drawing/2014/main" id="{EEEFF81F-0614-4798-B628-900E39E122C7}"/>
                    </a:ext>
                  </a:extLst>
                </p:cNvPr>
                <p:cNvCxnSpPr/>
                <p:nvPr/>
              </p:nvCxnSpPr>
              <p:spPr>
                <a:xfrm>
                  <a:off x="9525" y="0"/>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7F5070-0755-4FE0-B44F-FCB8214486F8}"/>
                    </a:ext>
                  </a:extLst>
                </p:cNvPr>
                <p:cNvCxnSpPr/>
                <p:nvPr/>
              </p:nvCxnSpPr>
              <p:spPr>
                <a:xfrm>
                  <a:off x="0" y="676275"/>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B89E7D-720C-4AF3-B9A6-0C27C894FA1B}"/>
                    </a:ext>
                  </a:extLst>
                </p:cNvPr>
                <p:cNvCxnSpPr/>
                <p:nvPr/>
              </p:nvCxnSpPr>
              <p:spPr>
                <a:xfrm>
                  <a:off x="0" y="1343025"/>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651785-77C5-4D79-B283-EA94333B6306}"/>
                    </a:ext>
                  </a:extLst>
                </p:cNvPr>
                <p:cNvCxnSpPr/>
                <p:nvPr/>
              </p:nvCxnSpPr>
              <p:spPr>
                <a:xfrm>
                  <a:off x="0" y="2019300"/>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8448771-0523-40C8-ABBD-58F4915F9C83}"/>
                    </a:ext>
                  </a:extLst>
                </p:cNvPr>
                <p:cNvCxnSpPr/>
                <p:nvPr/>
              </p:nvCxnSpPr>
              <p:spPr>
                <a:xfrm>
                  <a:off x="0" y="2552700"/>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3CA7FE1C-6715-4AFF-96AE-99530D5A59C2}"/>
                </a:ext>
              </a:extLst>
            </p:cNvPr>
            <p:cNvGrpSpPr/>
            <p:nvPr/>
          </p:nvGrpSpPr>
          <p:grpSpPr>
            <a:xfrm>
              <a:off x="4191000" y="247650"/>
              <a:ext cx="5124450" cy="3832295"/>
              <a:chOff x="0" y="247650"/>
              <a:chExt cx="5124450" cy="3832295"/>
            </a:xfrm>
          </p:grpSpPr>
          <p:grpSp>
            <p:nvGrpSpPr>
              <p:cNvPr id="9" name="Group 8">
                <a:extLst>
                  <a:ext uri="{FF2B5EF4-FFF2-40B4-BE49-F238E27FC236}">
                    <a16:creationId xmlns:a16="http://schemas.microsoft.com/office/drawing/2014/main" id="{0A5B0A30-D450-4D0E-8900-559E586B458F}"/>
                  </a:ext>
                </a:extLst>
              </p:cNvPr>
              <p:cNvGrpSpPr/>
              <p:nvPr/>
            </p:nvGrpSpPr>
            <p:grpSpPr>
              <a:xfrm>
                <a:off x="152400" y="247650"/>
                <a:ext cx="4972050" cy="3832295"/>
                <a:chOff x="0" y="247650"/>
                <a:chExt cx="4972050" cy="3832295"/>
              </a:xfrm>
            </p:grpSpPr>
            <p:sp>
              <p:nvSpPr>
                <p:cNvPr id="16" name="Text Box 361">
                  <a:extLst>
                    <a:ext uri="{FF2B5EF4-FFF2-40B4-BE49-F238E27FC236}">
                      <a16:creationId xmlns:a16="http://schemas.microsoft.com/office/drawing/2014/main" id="{32C0E352-CB25-4FD1-BFFB-C1A664BAC62B}"/>
                    </a:ext>
                  </a:extLst>
                </p:cNvPr>
                <p:cNvSpPr txBox="1">
                  <a:spLocks noChangeArrowheads="1"/>
                </p:cNvSpPr>
                <p:nvPr/>
              </p:nvSpPr>
              <p:spPr bwMode="auto">
                <a:xfrm>
                  <a:off x="9525" y="247650"/>
                  <a:ext cx="4943475" cy="733425"/>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246,700 excluded for not meeting TBI screening study criteria</a:t>
                  </a:r>
                  <a:br>
                    <a:rPr lang="en-US" sz="1200" b="1" dirty="0">
                      <a:effectLst/>
                      <a:latin typeface="Arial" panose="020B0604020202020204" pitchFamily="34" charset="0"/>
                      <a:ea typeface="Calibri" panose="020F0502020204030204" pitchFamily="34" charset="0"/>
                      <a:cs typeface="Arial" panose="020B0604020202020204" pitchFamily="34" charset="0"/>
                    </a:rPr>
                  </a:br>
                  <a:r>
                    <a:rPr lang="en-US" sz="1200" b="1" dirty="0">
                      <a:effectLst/>
                      <a:latin typeface="Arial" panose="020B0604020202020204" pitchFamily="34" charset="0"/>
                      <a:ea typeface="Calibri" panose="020F0502020204030204" pitchFamily="34" charset="0"/>
                      <a:cs typeface="Arial" panose="020B0604020202020204" pitchFamily="34" charset="0"/>
                    </a:rPr>
                    <a:t>184,018 </a:t>
                  </a:r>
                  <a:r>
                    <a:rPr lang="en-US" sz="1200" dirty="0">
                      <a:effectLst/>
                      <a:latin typeface="Arial" panose="020B0604020202020204" pitchFamily="34" charset="0"/>
                      <a:ea typeface="Calibri" panose="020F0502020204030204" pitchFamily="34" charset="0"/>
                      <a:cs typeface="Arial" panose="020B0604020202020204" pitchFamily="34" charset="0"/>
                    </a:rPr>
                    <a:t>screened negative, but</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endorsed up to 3 TBI screening questions</a:t>
                  </a:r>
                  <a:br>
                    <a:rPr lang="en-US" sz="1200" b="1" dirty="0">
                      <a:effectLst/>
                      <a:latin typeface="Arial" panose="020B0604020202020204" pitchFamily="34" charset="0"/>
                      <a:ea typeface="Calibri" panose="020F0502020204030204" pitchFamily="34" charset="0"/>
                      <a:cs typeface="Arial" panose="020B0604020202020204" pitchFamily="34" charset="0"/>
                    </a:rPr>
                  </a:br>
                  <a:r>
                    <a:rPr lang="en-US" sz="1200" b="1" dirty="0">
                      <a:effectLst/>
                      <a:latin typeface="Arial" panose="020B0604020202020204" pitchFamily="34" charset="0"/>
                      <a:ea typeface="Calibri" panose="020F0502020204030204" pitchFamily="34" charset="0"/>
                      <a:cs typeface="Arial" panose="020B0604020202020204" pitchFamily="34" charset="0"/>
                    </a:rPr>
                    <a:t>62,682 </a:t>
                  </a:r>
                  <a:r>
                    <a:rPr lang="en-US" sz="1200" dirty="0">
                      <a:effectLst/>
                      <a:latin typeface="Arial" panose="020B0604020202020204" pitchFamily="34" charset="0"/>
                      <a:ea typeface="Calibri" panose="020F0502020204030204" pitchFamily="34" charset="0"/>
                      <a:cs typeface="Arial" panose="020B0604020202020204" pitchFamily="34" charset="0"/>
                    </a:rPr>
                    <a:t>screened negative, but had TBI history</a:t>
                  </a:r>
                  <a:br>
                    <a:rPr lang="en-US" sz="1200" b="1" dirty="0">
                      <a:effectLst/>
                      <a:latin typeface="Arial" panose="020B0604020202020204" pitchFamily="34" charset="0"/>
                      <a:ea typeface="Calibri" panose="020F0502020204030204" pitchFamily="34" charset="0"/>
                      <a:cs typeface="Arial" panose="020B0604020202020204" pitchFamily="34" charset="0"/>
                    </a:rPr>
                  </a:b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 Box 362">
                  <a:extLst>
                    <a:ext uri="{FF2B5EF4-FFF2-40B4-BE49-F238E27FC236}">
                      <a16:creationId xmlns:a16="http://schemas.microsoft.com/office/drawing/2014/main" id="{535C59D6-3ADB-4FB4-81D4-E1C7D0129B92}"/>
                    </a:ext>
                  </a:extLst>
                </p:cNvPr>
                <p:cNvSpPr txBox="1">
                  <a:spLocks noChangeArrowheads="1"/>
                </p:cNvSpPr>
                <p:nvPr/>
              </p:nvSpPr>
              <p:spPr bwMode="auto">
                <a:xfrm>
                  <a:off x="0" y="1009650"/>
                  <a:ext cx="4953000" cy="121285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spcBef>
                      <a:spcPts val="0"/>
                    </a:spcBef>
                  </a:pPr>
                  <a:r>
                    <a:rPr lang="en-US" sz="1200" b="1" dirty="0">
                      <a:effectLst/>
                      <a:latin typeface="Arial" panose="020B0604020202020204" pitchFamily="34" charset="0"/>
                      <a:ea typeface="Calibri" panose="020F0502020204030204" pitchFamily="34" charset="0"/>
                      <a:cs typeface="Arial" panose="020B0604020202020204" pitchFamily="34" charset="0"/>
                    </a:rPr>
                    <a:t>47,595 excluded for not meeting TBI screening &amp; CTBIE study criteria</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pPr>
                  <a:r>
                    <a:rPr lang="en-US" sz="1200" b="1" dirty="0">
                      <a:effectLst/>
                      <a:latin typeface="Arial" panose="020B0604020202020204" pitchFamily="34" charset="0"/>
                      <a:ea typeface="Times New Roman" panose="02020603050405020304" pitchFamily="18" charset="0"/>
                      <a:cs typeface="Arial" panose="020B0604020202020204" pitchFamily="34" charset="0"/>
                    </a:rPr>
                    <a:t>11,795</a:t>
                  </a:r>
                  <a:r>
                    <a:rPr lang="en-US" sz="1200" dirty="0">
                      <a:effectLst/>
                      <a:latin typeface="Arial" panose="020B0604020202020204" pitchFamily="34" charset="0"/>
                      <a:ea typeface="Times New Roman" panose="02020603050405020304" pitchFamily="18" charset="0"/>
                      <a:cs typeface="Arial" panose="020B0604020202020204" pitchFamily="34" charset="0"/>
                    </a:rPr>
                    <a:t> screened negative, CTBIE=mTBI</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pPr>
                  <a:r>
                    <a:rPr lang="en-US" sz="1200" b="1" dirty="0">
                      <a:effectLst/>
                      <a:latin typeface="Arial" panose="020B0604020202020204" pitchFamily="34" charset="0"/>
                      <a:ea typeface="Times New Roman" panose="02020603050405020304" pitchFamily="18" charset="0"/>
                      <a:cs typeface="Arial" panose="020B0604020202020204" pitchFamily="34" charset="0"/>
                    </a:rPr>
                    <a:t>2,246</a:t>
                  </a:r>
                  <a:r>
                    <a:rPr lang="en-US" sz="1200" dirty="0">
                      <a:effectLst/>
                      <a:latin typeface="Arial" panose="020B0604020202020204" pitchFamily="34" charset="0"/>
                      <a:ea typeface="Times New Roman" panose="02020603050405020304" pitchFamily="18" charset="0"/>
                      <a:cs typeface="Arial" panose="020B0604020202020204" pitchFamily="34" charset="0"/>
                    </a:rPr>
                    <a:t> screened negative, CTBIE=moderate/severe TBI</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pPr>
                  <a:r>
                    <a:rPr lang="en-US" sz="1200" b="1" dirty="0">
                      <a:effectLst/>
                      <a:latin typeface="Arial" panose="020B0604020202020204" pitchFamily="34" charset="0"/>
                      <a:ea typeface="Times New Roman" panose="02020603050405020304" pitchFamily="18" charset="0"/>
                      <a:cs typeface="Arial" panose="020B0604020202020204" pitchFamily="34" charset="0"/>
                    </a:rPr>
                    <a:t>9,665</a:t>
                  </a:r>
                  <a:r>
                    <a:rPr lang="en-US" sz="1200" dirty="0">
                      <a:effectLst/>
                      <a:latin typeface="Arial" panose="020B0604020202020204" pitchFamily="34" charset="0"/>
                      <a:ea typeface="Times New Roman" panose="02020603050405020304" pitchFamily="18" charset="0"/>
                      <a:cs typeface="Arial" panose="020B0604020202020204" pitchFamily="34" charset="0"/>
                    </a:rPr>
                    <a:t> screened negative, CTBIE=no TBI</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pPr>
                  <a:r>
                    <a:rPr lang="en-US" sz="1200" b="1" dirty="0">
                      <a:effectLst/>
                      <a:latin typeface="Arial" panose="020B0604020202020204" pitchFamily="34" charset="0"/>
                      <a:ea typeface="Times New Roman" panose="02020603050405020304" pitchFamily="18" charset="0"/>
                      <a:cs typeface="Arial" panose="020B0604020202020204" pitchFamily="34" charset="0"/>
                    </a:rPr>
                    <a:t>327</a:t>
                  </a:r>
                  <a:r>
                    <a:rPr lang="en-US" sz="1200" dirty="0">
                      <a:effectLst/>
                      <a:latin typeface="Arial" panose="020B0604020202020204" pitchFamily="34" charset="0"/>
                      <a:ea typeface="Times New Roman" panose="02020603050405020304" pitchFamily="18" charset="0"/>
                      <a:cs typeface="Arial" panose="020B0604020202020204" pitchFamily="34" charset="0"/>
                    </a:rPr>
                    <a:t> screened negative, CTBIE=penetrating TBI</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pPr>
                  <a:r>
                    <a:rPr lang="en-US" sz="1200" b="1" dirty="0">
                      <a:effectLst/>
                      <a:latin typeface="Arial" panose="020B0604020202020204" pitchFamily="34" charset="0"/>
                      <a:ea typeface="Times New Roman" panose="02020603050405020304" pitchFamily="18" charset="0"/>
                      <a:cs typeface="Arial" panose="020B0604020202020204" pitchFamily="34" charset="0"/>
                    </a:rPr>
                    <a:t>18,280</a:t>
                  </a:r>
                  <a:r>
                    <a:rPr lang="en-US" sz="1200" dirty="0">
                      <a:effectLst/>
                      <a:latin typeface="Arial" panose="020B0604020202020204" pitchFamily="34" charset="0"/>
                      <a:ea typeface="Times New Roman" panose="02020603050405020304" pitchFamily="18" charset="0"/>
                      <a:cs typeface="Arial" panose="020B0604020202020204" pitchFamily="34" charset="0"/>
                    </a:rPr>
                    <a:t> endorsed history of TBI, screened negative, no CTBIE </a:t>
                  </a:r>
                  <a:br>
                    <a:rPr lang="en-US" sz="1200" b="1" dirty="0">
                      <a:effectLst/>
                      <a:latin typeface="Arial" panose="020B0604020202020204" pitchFamily="34" charset="0"/>
                      <a:ea typeface="Calibri" panose="020F0502020204030204" pitchFamily="34" charset="0"/>
                      <a:cs typeface="Arial" panose="020B0604020202020204" pitchFamily="34" charset="0"/>
                    </a:rPr>
                  </a:b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pPr>
                  <a:r>
                    <a:rPr lang="en-US" sz="1200" dirty="0">
                      <a:ln w="50800" cap="rnd" cmpd="sng" algn="ctr">
                        <a:solidFill>
                          <a:srgbClr val="000000"/>
                        </a:solidFill>
                        <a:prstDash val="solid"/>
                        <a:bevel/>
                      </a:ln>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 Box 363">
                  <a:extLst>
                    <a:ext uri="{FF2B5EF4-FFF2-40B4-BE49-F238E27FC236}">
                      <a16:creationId xmlns:a16="http://schemas.microsoft.com/office/drawing/2014/main" id="{6DFE33A9-AC69-4D7C-BB6E-57B1384E1B18}"/>
                    </a:ext>
                  </a:extLst>
                </p:cNvPr>
                <p:cNvSpPr txBox="1">
                  <a:spLocks noChangeArrowheads="1"/>
                </p:cNvSpPr>
                <p:nvPr/>
              </p:nvSpPr>
              <p:spPr bwMode="auto">
                <a:xfrm>
                  <a:off x="0" y="2276474"/>
                  <a:ext cx="4972050" cy="828675"/>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83,088 excluded for administrative records discrepancy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Other evidence of TBI history that does not match screening and CTBIE TBI designation in the VA </a:t>
                  </a:r>
                  <a:r>
                    <a:rPr lang="en-US" sz="1200" b="1" dirty="0">
                      <a:effectLst/>
                      <a:latin typeface="Arial" panose="020B0604020202020204" pitchFamily="34" charset="0"/>
                      <a:ea typeface="Times New Roman" panose="02020603050405020304" pitchFamily="18" charset="0"/>
                      <a:cs typeface="Arial" panose="020B0604020202020204" pitchFamily="34" charset="0"/>
                    </a:rPr>
                    <a:t>(n=30,836)</a:t>
                  </a:r>
                  <a:r>
                    <a:rPr lang="en-US" sz="1200" dirty="0">
                      <a:effectLst/>
                      <a:latin typeface="Arial" panose="020B0604020202020204" pitchFamily="34" charset="0"/>
                      <a:ea typeface="Times New Roman" panose="02020603050405020304" pitchFamily="18" charset="0"/>
                      <a:cs typeface="Arial" panose="020B0604020202020204" pitchFamily="34" charset="0"/>
                    </a:rPr>
                    <a:t> or DoD </a:t>
                  </a:r>
                  <a:r>
                    <a:rPr lang="en-US" sz="1200" b="1" dirty="0">
                      <a:effectLst/>
                      <a:latin typeface="Arial" panose="020B0604020202020204" pitchFamily="34" charset="0"/>
                      <a:ea typeface="Times New Roman" panose="02020603050405020304" pitchFamily="18" charset="0"/>
                      <a:cs typeface="Arial" panose="020B0604020202020204" pitchFamily="34" charset="0"/>
                    </a:rPr>
                    <a:t>(n=52,252)</a:t>
                  </a:r>
                  <a:r>
                    <a:rPr lang="en-US" sz="1200" dirty="0">
                      <a:effectLst/>
                      <a:latin typeface="Arial" panose="020B0604020202020204" pitchFamily="34" charset="0"/>
                      <a:ea typeface="Times New Roman" panose="02020603050405020304" pitchFamily="18" charset="0"/>
                      <a:cs typeface="Arial" panose="020B0604020202020204" pitchFamily="34" charset="0"/>
                    </a:rPr>
                    <a:t> medical records, </a:t>
                  </a:r>
                  <a:br>
                    <a:rPr lang="en-US" sz="1200" dirty="0">
                      <a:effectLst/>
                      <a:latin typeface="Arial" panose="020B0604020202020204" pitchFamily="34" charset="0"/>
                      <a:ea typeface="Times New Roman" panose="02020603050405020304" pitchFamily="18" charset="0"/>
                      <a:cs typeface="Arial" panose="020B0604020202020204" pitchFamily="34" charset="0"/>
                    </a:rPr>
                  </a:br>
                  <a:r>
                    <a:rPr lang="en-US" sz="1200" dirty="0">
                      <a:effectLst/>
                      <a:latin typeface="Arial" panose="020B0604020202020204" pitchFamily="34" charset="0"/>
                      <a:ea typeface="Times New Roman" panose="02020603050405020304" pitchFamily="18" charset="0"/>
                      <a:cs typeface="Arial" panose="020B0604020202020204" pitchFamily="34" charset="0"/>
                    </a:rPr>
                    <a:t>or occurred prior to screening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br>
                    <a:rPr lang="en-US" sz="1200" b="1" dirty="0">
                      <a:effectLst/>
                      <a:latin typeface="Arial" panose="020B0604020202020204" pitchFamily="34" charset="0"/>
                      <a:ea typeface="Calibri" panose="020F0502020204030204" pitchFamily="34" charset="0"/>
                      <a:cs typeface="Arial" panose="020B0604020202020204" pitchFamily="34" charset="0"/>
                    </a:rPr>
                  </a:b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en-US" sz="1200" dirty="0">
                      <a:ln w="50800" cap="rnd" cmpd="sng" algn="ctr">
                        <a:solidFill>
                          <a:srgbClr val="000000"/>
                        </a:solidFill>
                        <a:prstDash val="solid"/>
                        <a:bevel/>
                      </a:ln>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 Box 364">
                  <a:extLst>
                    <a:ext uri="{FF2B5EF4-FFF2-40B4-BE49-F238E27FC236}">
                      <a16:creationId xmlns:a16="http://schemas.microsoft.com/office/drawing/2014/main" id="{21A9C486-ADE7-4B89-9A55-1504A4EFDA79}"/>
                    </a:ext>
                  </a:extLst>
                </p:cNvPr>
                <p:cNvSpPr txBox="1">
                  <a:spLocks noChangeArrowheads="1"/>
                </p:cNvSpPr>
                <p:nvPr/>
              </p:nvSpPr>
              <p:spPr bwMode="auto">
                <a:xfrm>
                  <a:off x="0" y="3171825"/>
                  <a:ext cx="4972050" cy="50927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206,059 excluded</a:t>
                  </a:r>
                  <a:r>
                    <a:rPr lang="en-US" sz="1200" dirty="0">
                      <a:effectLst/>
                      <a:latin typeface="Arial" panose="020B0604020202020204" pitchFamily="34" charset="0"/>
                      <a:ea typeface="Calibri" panose="020F0502020204030204" pitchFamily="34" charset="0"/>
                      <a:cs typeface="Arial" panose="020B0604020202020204" pitchFamily="34" charset="0"/>
                    </a:rPr>
                    <a:t> for TBI screening not occurring between FYs 2008-16 </a:t>
                  </a: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and not entering VHA care between FYs 2006-14</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 Box 365">
                  <a:extLst>
                    <a:ext uri="{FF2B5EF4-FFF2-40B4-BE49-F238E27FC236}">
                      <a16:creationId xmlns:a16="http://schemas.microsoft.com/office/drawing/2014/main" id="{22E5CB7F-03DA-41B3-B728-0CF64D8D50A8}"/>
                    </a:ext>
                  </a:extLst>
                </p:cNvPr>
                <p:cNvSpPr txBox="1">
                  <a:spLocks noChangeArrowheads="1"/>
                </p:cNvSpPr>
                <p:nvPr/>
              </p:nvSpPr>
              <p:spPr bwMode="auto">
                <a:xfrm>
                  <a:off x="0" y="3771900"/>
                  <a:ext cx="4972050" cy="308045"/>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414,758 excluded </a:t>
                  </a:r>
                  <a:r>
                    <a:rPr lang="en-US" sz="1200" dirty="0">
                      <a:effectLst/>
                      <a:latin typeface="Arial" panose="020B0604020202020204" pitchFamily="34" charset="0"/>
                      <a:ea typeface="Calibri" panose="020F0502020204030204" pitchFamily="34" charset="0"/>
                      <a:cs typeface="Arial" panose="020B0604020202020204" pitchFamily="34" charset="0"/>
                    </a:rPr>
                    <a:t>for a negative TBI screen </a:t>
                  </a:r>
                  <a:b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B20914C2-6905-4B3D-8D7D-0719AC9ADCEB}"/>
                  </a:ext>
                </a:extLst>
              </p:cNvPr>
              <p:cNvGrpSpPr/>
              <p:nvPr/>
            </p:nvGrpSpPr>
            <p:grpSpPr>
              <a:xfrm>
                <a:off x="0" y="857250"/>
                <a:ext cx="167640" cy="2944812"/>
                <a:chOff x="0" y="0"/>
                <a:chExt cx="167640" cy="2944812"/>
              </a:xfrm>
            </p:grpSpPr>
            <p:cxnSp>
              <p:nvCxnSpPr>
                <p:cNvPr id="11" name="Straight Arrow Connector 10">
                  <a:extLst>
                    <a:ext uri="{FF2B5EF4-FFF2-40B4-BE49-F238E27FC236}">
                      <a16:creationId xmlns:a16="http://schemas.microsoft.com/office/drawing/2014/main" id="{1977C4C4-E57D-449F-80B1-EDB2254B400A}"/>
                    </a:ext>
                  </a:extLst>
                </p:cNvPr>
                <p:cNvCxnSpPr/>
                <p:nvPr/>
              </p:nvCxnSpPr>
              <p:spPr>
                <a:xfrm rot="16200000">
                  <a:off x="88583" y="-79058"/>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755AF8-29D8-4DAD-98C3-47AF007775E7}"/>
                    </a:ext>
                  </a:extLst>
                </p:cNvPr>
                <p:cNvCxnSpPr/>
                <p:nvPr/>
              </p:nvCxnSpPr>
              <p:spPr>
                <a:xfrm rot="16200000">
                  <a:off x="79058" y="568642"/>
                  <a:ext cx="0" cy="1581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F246CC-69A3-460A-A511-A5EA607F4BDA}"/>
                    </a:ext>
                  </a:extLst>
                </p:cNvPr>
                <p:cNvCxnSpPr/>
                <p:nvPr/>
              </p:nvCxnSpPr>
              <p:spPr>
                <a:xfrm rot="19860000">
                  <a:off x="49213" y="1376997"/>
                  <a:ext cx="45719" cy="225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4CC2E8-2232-4840-BD41-B02E08820435}"/>
                    </a:ext>
                  </a:extLst>
                </p:cNvPr>
                <p:cNvCxnSpPr/>
                <p:nvPr/>
              </p:nvCxnSpPr>
              <p:spPr>
                <a:xfrm rot="19860000">
                  <a:off x="49213" y="2158047"/>
                  <a:ext cx="45085" cy="224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F74B31-0DB7-4531-918A-DAC1E229251E}"/>
                    </a:ext>
                  </a:extLst>
                </p:cNvPr>
                <p:cNvCxnSpPr/>
                <p:nvPr/>
              </p:nvCxnSpPr>
              <p:spPr>
                <a:xfrm rot="19860000">
                  <a:off x="49213" y="2720022"/>
                  <a:ext cx="45085" cy="2247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9" name="TextBox 38">
            <a:extLst>
              <a:ext uri="{FF2B5EF4-FFF2-40B4-BE49-F238E27FC236}">
                <a16:creationId xmlns:a16="http://schemas.microsoft.com/office/drawing/2014/main" id="{FA2828CE-9AC3-4B25-8206-A18928F1A035}"/>
              </a:ext>
            </a:extLst>
          </p:cNvPr>
          <p:cNvSpPr txBox="1"/>
          <p:nvPr/>
        </p:nvSpPr>
        <p:spPr>
          <a:xfrm>
            <a:off x="8172450" y="5170168"/>
            <a:ext cx="3373158" cy="1569660"/>
          </a:xfrm>
          <a:prstGeom prst="rect">
            <a:avLst/>
          </a:prstGeom>
          <a:noFill/>
          <a:ln w="6350">
            <a:solidFill>
              <a:srgbClr val="000000"/>
            </a:solidFill>
          </a:ln>
        </p:spPr>
        <p:txBody>
          <a:bodyPr wrap="square" numCol="1" rtlCol="0">
            <a:spAutoFit/>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rPr>
              <a:t>Legend</a:t>
            </a:r>
          </a:p>
          <a:p>
            <a:pPr marL="0" marR="0" algn="ctr">
              <a:spcBef>
                <a:spcPts val="0"/>
              </a:spcBef>
              <a:spcAft>
                <a:spcPts val="0"/>
              </a:spcAft>
            </a:pPr>
            <a:endParaRPr lang="en-US" sz="1200" b="1" dirty="0">
              <a:latin typeface="Arial" panose="020B060402020202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CTBIE: </a:t>
            </a:r>
            <a:r>
              <a:rPr lang="en-US" sz="1200" dirty="0">
                <a:effectLst/>
                <a:latin typeface="Arial" panose="020B0604020202020204" pitchFamily="34" charset="0"/>
                <a:ea typeface="Calibri" panose="020F0502020204030204" pitchFamily="34" charset="0"/>
              </a:rPr>
              <a:t>Comprehensive TBI Evaluation</a:t>
            </a:r>
            <a:endParaRPr lang="en-US" sz="1200" b="1" dirty="0">
              <a:effectLst/>
              <a:latin typeface="Arial" panose="020B0604020202020204" pitchFamily="34" charset="0"/>
              <a:ea typeface="Calibri" panose="020F0502020204030204" pitchFamily="34" charset="0"/>
            </a:endParaRPr>
          </a:p>
          <a:p>
            <a:r>
              <a:rPr lang="en-US" sz="1200" b="1" dirty="0">
                <a:effectLst/>
                <a:latin typeface="Arial" panose="020B0604020202020204" pitchFamily="34" charset="0"/>
                <a:ea typeface="Calibri" panose="020F0502020204030204" pitchFamily="34" charset="0"/>
              </a:rPr>
              <a:t>DoD:</a:t>
            </a:r>
            <a:r>
              <a:rPr lang="en-US" sz="1200" dirty="0">
                <a:effectLst/>
                <a:latin typeface="Arial" panose="020B0604020202020204" pitchFamily="34" charset="0"/>
                <a:ea typeface="Calibri" panose="020F0502020204030204" pitchFamily="34" charset="0"/>
              </a:rPr>
              <a:t> Department of Defense</a:t>
            </a:r>
            <a:br>
              <a:rPr lang="en-US" sz="1200" dirty="0">
                <a:effectLst/>
                <a:latin typeface="Arial" panose="020B0604020202020204" pitchFamily="34" charset="0"/>
                <a:ea typeface="Calibri" panose="020F0502020204030204" pitchFamily="34" charset="0"/>
              </a:rPr>
            </a:br>
            <a:r>
              <a:rPr lang="en-US" sz="1200" b="1" dirty="0">
                <a:effectLst/>
                <a:latin typeface="Arial" panose="020B0604020202020204" pitchFamily="34" charset="0"/>
                <a:ea typeface="Calibri" panose="020F0502020204030204" pitchFamily="34" charset="0"/>
              </a:rPr>
              <a:t>FY:</a:t>
            </a:r>
            <a:r>
              <a:rPr lang="en-US" sz="1200" dirty="0">
                <a:effectLst/>
                <a:latin typeface="Arial" panose="020B0604020202020204" pitchFamily="34" charset="0"/>
                <a:ea typeface="Calibri" panose="020F0502020204030204" pitchFamily="34" charset="0"/>
              </a:rPr>
              <a:t> fiscal year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mTBI:</a:t>
            </a:r>
            <a:r>
              <a:rPr lang="en-US" sz="1200" dirty="0">
                <a:effectLst/>
                <a:latin typeface="Arial" panose="020B0604020202020204" pitchFamily="34" charset="0"/>
                <a:ea typeface="Calibri" panose="020F0502020204030204" pitchFamily="34" charset="0"/>
              </a:rPr>
              <a:t> Mild Traumatic Brain Injury</a:t>
            </a:r>
            <a:endParaRPr lang="en-US" sz="1200" b="1" dirty="0">
              <a:effectLst/>
              <a:latin typeface="Arial" panose="020B060402020202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VA: </a:t>
            </a:r>
            <a:r>
              <a:rPr lang="en-US" sz="1200" dirty="0">
                <a:effectLst/>
                <a:latin typeface="Arial" panose="020B0604020202020204" pitchFamily="34" charset="0"/>
                <a:ea typeface="Calibri" panose="020F0502020204030204" pitchFamily="34" charset="0"/>
              </a:rPr>
              <a:t>Department of Veterans Affairs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rPr>
              <a:t>VHA:</a:t>
            </a:r>
            <a:r>
              <a:rPr lang="en-US" sz="1200" dirty="0">
                <a:effectLst/>
                <a:latin typeface="Arial" panose="020B0604020202020204" pitchFamily="34" charset="0"/>
                <a:ea typeface="Calibri" panose="020F0502020204030204" pitchFamily="34" charset="0"/>
              </a:rPr>
              <a:t> Veterans Health Administration</a:t>
            </a:r>
            <a:endParaRPr lang="en-US" sz="1200" dirty="0">
              <a:effectLst/>
              <a:latin typeface="Calibri" panose="020F0502020204030204" pitchFamily="34" charset="0"/>
              <a:ea typeface="Calibri" panose="020F0502020204030204" pitchFamily="34" charset="0"/>
            </a:endParaRPr>
          </a:p>
        </p:txBody>
      </p:sp>
      <p:sp>
        <p:nvSpPr>
          <p:cNvPr id="40" name="Right Brace 39">
            <a:extLst>
              <a:ext uri="{FF2B5EF4-FFF2-40B4-BE49-F238E27FC236}">
                <a16:creationId xmlns:a16="http://schemas.microsoft.com/office/drawing/2014/main" id="{71ACFDD3-749F-4120-B4D8-3B1F94B69BC4}"/>
              </a:ext>
            </a:extLst>
          </p:cNvPr>
          <p:cNvSpPr/>
          <p:nvPr/>
        </p:nvSpPr>
        <p:spPr>
          <a:xfrm rot="5400000" flipH="1" flipV="1">
            <a:off x="3175170" y="3859283"/>
            <a:ext cx="127564" cy="181615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05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9D569-EAED-45BC-A604-27F74D106157}"/>
              </a:ext>
            </a:extLst>
          </p:cNvPr>
          <p:cNvSpPr>
            <a:spLocks noGrp="1"/>
          </p:cNvSpPr>
          <p:nvPr>
            <p:ph type="title"/>
          </p:nvPr>
        </p:nvSpPr>
        <p:spPr>
          <a:xfrm>
            <a:off x="479189" y="2363161"/>
            <a:ext cx="2502509" cy="832208"/>
          </a:xfrm>
        </p:spPr>
        <p:txBody>
          <a:bodyPr vert="horz" lIns="91440" tIns="45720" rIns="91440" bIns="45720" numCol="1" rtlCol="0" anchor="b">
            <a:normAutofit/>
          </a:bodyPr>
          <a:lstStyle/>
          <a:p>
            <a:pPr algn="r"/>
            <a:r>
              <a:rPr lang="en-US" sz="4000" b="1" kern="1200" dirty="0">
                <a:solidFill>
                  <a:srgbClr val="FFFFFF"/>
                </a:solidFill>
                <a:latin typeface="Arial" panose="020B0604020202020204" pitchFamily="34" charset="0"/>
                <a:cs typeface="Arial" panose="020B0604020202020204" pitchFamily="34" charset="0"/>
              </a:rPr>
              <a:t>Methods</a:t>
            </a:r>
          </a:p>
        </p:txBody>
      </p:sp>
      <p:sp>
        <p:nvSpPr>
          <p:cNvPr id="5" name="TextBox 4">
            <a:extLst>
              <a:ext uri="{FF2B5EF4-FFF2-40B4-BE49-F238E27FC236}">
                <a16:creationId xmlns:a16="http://schemas.microsoft.com/office/drawing/2014/main" id="{6D6EE86E-BC6F-4BEB-ABB8-78C10E8E95D3}"/>
              </a:ext>
            </a:extLst>
          </p:cNvPr>
          <p:cNvSpPr txBox="1"/>
          <p:nvPr/>
        </p:nvSpPr>
        <p:spPr>
          <a:xfrm>
            <a:off x="4232953" y="468342"/>
            <a:ext cx="7387119" cy="6000318"/>
          </a:xfrm>
          <a:prstGeom prst="rect">
            <a:avLst/>
          </a:prstGeom>
        </p:spPr>
        <p:txBody>
          <a:bodyPr vert="horz" lIns="91440" tIns="45720" rIns="91440" bIns="45720" numCol="1" rtlCol="0" anchor="ctr">
            <a:normAutofit fontScale="92500" lnSpcReduction="20000"/>
          </a:bodyPr>
          <a:lstStyle/>
          <a:p>
            <a:pPr>
              <a:lnSpc>
                <a:spcPct val="90000"/>
              </a:lnSpc>
              <a:spcAft>
                <a:spcPts val="600"/>
              </a:spcAft>
            </a:pPr>
            <a:r>
              <a:rPr lang="en-US" sz="2000" b="1" u="sng" dirty="0">
                <a:latin typeface="Arial" panose="020B0604020202020204" pitchFamily="34" charset="0"/>
                <a:cs typeface="Arial" panose="020B0604020202020204" pitchFamily="34" charset="0"/>
              </a:rPr>
              <a:t>Administrative Data Review</a:t>
            </a:r>
          </a:p>
          <a:p>
            <a:pPr marL="342900"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3 TBI Screened+ groups</a:t>
            </a:r>
          </a:p>
          <a:p>
            <a:pPr marL="800100" lvl="1"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CTBIE Completed</a:t>
            </a:r>
          </a:p>
          <a:p>
            <a:pPr marL="1257300" lvl="2"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 mTBI</a:t>
            </a:r>
            <a:r>
              <a:rPr lang="en-US" sz="2000" dirty="0">
                <a:latin typeface="Arial" panose="020B0604020202020204" pitchFamily="34" charset="0"/>
                <a:cs typeface="Arial" panose="020B0604020202020204" pitchFamily="34" charset="0"/>
              </a:rPr>
              <a:t>+</a:t>
            </a:r>
          </a:p>
          <a:p>
            <a:pPr marL="1257300" lvl="2"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mTBI-</a:t>
            </a:r>
          </a:p>
          <a:p>
            <a:pPr marL="800100" lvl="1"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No CTBIE</a:t>
            </a:r>
            <a:br>
              <a:rPr lang="en-US" sz="2000" dirty="0">
                <a:effectLst/>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Sociodemographic, military/VA, health, VHA utilization characteristics</a:t>
            </a:r>
            <a:br>
              <a:rPr lang="en-US" sz="2000" dirty="0">
                <a:effectLst/>
                <a:latin typeface="Arial" panose="020B0604020202020204" pitchFamily="34" charset="0"/>
                <a:cs typeface="Arial" panose="020B0604020202020204" pitchFamily="34" charset="0"/>
              </a:rPr>
            </a:br>
            <a:endParaRPr lang="en-US" sz="2000" dirty="0">
              <a:effectLst/>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Adverse outcomes of interest within 3 years post-TBI screen </a:t>
            </a:r>
          </a:p>
          <a:p>
            <a:pPr marL="800100" lvl="1"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SUD</a:t>
            </a:r>
          </a:p>
          <a:p>
            <a:pPr marL="1257300" lvl="2"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AUD</a:t>
            </a:r>
          </a:p>
          <a:p>
            <a:pPr marL="1257300" lvl="2"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OUD</a:t>
            </a:r>
          </a:p>
          <a:p>
            <a:pPr marL="800100" lvl="1"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Overdose</a:t>
            </a:r>
          </a:p>
          <a:p>
            <a:pPr marL="800100" lvl="1"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Homelessness</a:t>
            </a:r>
          </a:p>
          <a:p>
            <a:pPr marL="800100" lvl="1"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Death</a:t>
            </a:r>
          </a:p>
          <a:p>
            <a:pPr indent="-228600">
              <a:lnSpc>
                <a:spcPct val="90000"/>
              </a:lnSpc>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90000"/>
              </a:lnSpc>
              <a:spcAft>
                <a:spcPts val="600"/>
              </a:spcAft>
            </a:pPr>
            <a:r>
              <a:rPr lang="en-US" sz="2000" b="1" u="sng" dirty="0">
                <a:latin typeface="Arial" panose="020B0604020202020204" pitchFamily="34" charset="0"/>
                <a:cs typeface="Arial" panose="020B0604020202020204" pitchFamily="34" charset="0"/>
              </a:rPr>
              <a:t>Analyses</a:t>
            </a:r>
          </a:p>
          <a:p>
            <a:pPr marL="342900"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Descriptive</a:t>
            </a:r>
          </a:p>
          <a:p>
            <a:pPr marL="342900"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Chi-square</a:t>
            </a:r>
          </a:p>
          <a:p>
            <a:pPr marL="342900" indent="-228600">
              <a:lnSpc>
                <a:spcPct val="90000"/>
              </a:lnSpc>
              <a:spcAft>
                <a:spcPts val="6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Log-binomial and Poisson regression models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81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6F28-CD8E-44B8-A0C9-196FCBDD52C8}"/>
              </a:ext>
            </a:extLst>
          </p:cNvPr>
          <p:cNvSpPr>
            <a:spLocks noGrp="1"/>
          </p:cNvSpPr>
          <p:nvPr>
            <p:ph type="title"/>
          </p:nvPr>
        </p:nvSpPr>
        <p:spPr>
          <a:xfrm>
            <a:off x="63339" y="118755"/>
            <a:ext cx="2101936" cy="6656120"/>
          </a:xfrm>
          <a:solidFill>
            <a:schemeClr val="accent1">
              <a:lumMod val="50000"/>
            </a:schemeClr>
          </a:solidFill>
        </p:spPr>
        <p:txBody>
          <a:bodyPr>
            <a:noAutofit/>
          </a:bodyPr>
          <a:lstStyle/>
          <a:p>
            <a:pPr algn="ctr"/>
            <a:r>
              <a:rPr lang="en-US" sz="1800" b="1" kern="1200" dirty="0">
                <a:solidFill>
                  <a:schemeClr val="bg1"/>
                </a:solidFill>
                <a:effectLst/>
                <a:latin typeface="Arial" panose="020B0604020202020204" pitchFamily="34" charset="0"/>
                <a:cs typeface="Arial" panose="020B0604020202020204" pitchFamily="34" charset="0"/>
              </a:rPr>
              <a:t>Table 1. </a:t>
            </a:r>
            <a:br>
              <a:rPr lang="en-US" sz="1800" b="1" kern="1200" dirty="0">
                <a:solidFill>
                  <a:schemeClr val="bg1"/>
                </a:solidFill>
                <a:effectLst/>
                <a:latin typeface="Arial" panose="020B0604020202020204" pitchFamily="34" charset="0"/>
                <a:cs typeface="Arial" panose="020B0604020202020204" pitchFamily="34" charset="0"/>
              </a:rPr>
            </a:br>
            <a:r>
              <a:rPr lang="en-US" sz="1800" b="1" kern="1200" dirty="0">
                <a:solidFill>
                  <a:schemeClr val="bg1"/>
                </a:solidFill>
                <a:effectLst/>
                <a:latin typeface="Arial" panose="020B0604020202020204" pitchFamily="34" charset="0"/>
                <a:cs typeface="Arial" panose="020B0604020202020204" pitchFamily="34" charset="0"/>
              </a:rPr>
              <a:t>Sample Characteristics</a:t>
            </a:r>
            <a:endParaRPr lang="en-US" sz="1800" dirty="0">
              <a:solidFill>
                <a:schemeClr val="bg1"/>
              </a:solidFill>
            </a:endParaRPr>
          </a:p>
        </p:txBody>
      </p:sp>
      <p:graphicFrame>
        <p:nvGraphicFramePr>
          <p:cNvPr id="4" name="Table 3">
            <a:extLst>
              <a:ext uri="{FF2B5EF4-FFF2-40B4-BE49-F238E27FC236}">
                <a16:creationId xmlns:a16="http://schemas.microsoft.com/office/drawing/2014/main" id="{7F4C8EB0-0E95-4C8D-8BFF-BE6C9ECCC352}"/>
              </a:ext>
            </a:extLst>
          </p:cNvPr>
          <p:cNvGraphicFramePr>
            <a:graphicFrameLocks noGrp="1"/>
          </p:cNvGraphicFramePr>
          <p:nvPr>
            <p:extLst>
              <p:ext uri="{D42A27DB-BD31-4B8C-83A1-F6EECF244321}">
                <p14:modId xmlns:p14="http://schemas.microsoft.com/office/powerpoint/2010/main" val="349477561"/>
              </p:ext>
            </p:extLst>
          </p:nvPr>
        </p:nvGraphicFramePr>
        <p:xfrm>
          <a:off x="2208810" y="510639"/>
          <a:ext cx="9717973" cy="6113263"/>
        </p:xfrm>
        <a:graphic>
          <a:graphicData uri="http://schemas.openxmlformats.org/drawingml/2006/table">
            <a:tbl>
              <a:tblPr firstRow="1" bandRow="1">
                <a:tableStyleId>{5C22544A-7EE6-4342-B048-85BDC9FD1C3A}</a:tableStyleId>
              </a:tblPr>
              <a:tblGrid>
                <a:gridCol w="3926774">
                  <a:extLst>
                    <a:ext uri="{9D8B030D-6E8A-4147-A177-3AD203B41FA5}">
                      <a16:colId xmlns:a16="http://schemas.microsoft.com/office/drawing/2014/main" val="4047800695"/>
                    </a:ext>
                  </a:extLst>
                </a:gridCol>
                <a:gridCol w="1534157">
                  <a:extLst>
                    <a:ext uri="{9D8B030D-6E8A-4147-A177-3AD203B41FA5}">
                      <a16:colId xmlns:a16="http://schemas.microsoft.com/office/drawing/2014/main" val="475942863"/>
                    </a:ext>
                  </a:extLst>
                </a:gridCol>
                <a:gridCol w="1454465">
                  <a:extLst>
                    <a:ext uri="{9D8B030D-6E8A-4147-A177-3AD203B41FA5}">
                      <a16:colId xmlns:a16="http://schemas.microsoft.com/office/drawing/2014/main" val="853804341"/>
                    </a:ext>
                  </a:extLst>
                </a:gridCol>
                <a:gridCol w="1543792">
                  <a:extLst>
                    <a:ext uri="{9D8B030D-6E8A-4147-A177-3AD203B41FA5}">
                      <a16:colId xmlns:a16="http://schemas.microsoft.com/office/drawing/2014/main" val="661282600"/>
                    </a:ext>
                  </a:extLst>
                </a:gridCol>
                <a:gridCol w="1258785">
                  <a:extLst>
                    <a:ext uri="{9D8B030D-6E8A-4147-A177-3AD203B41FA5}">
                      <a16:colId xmlns:a16="http://schemas.microsoft.com/office/drawing/2014/main" val="2843431951"/>
                    </a:ext>
                  </a:extLst>
                </a:gridCol>
              </a:tblGrid>
              <a:tr h="342715">
                <a:tc>
                  <a:txBody>
                    <a:bodyPr/>
                    <a:lstStyle/>
                    <a:p>
                      <a:pPr algn="ctr"/>
                      <a:endParaRPr lang="en-US" sz="1700" b="1" dirty="0">
                        <a:solidFill>
                          <a:schemeClr val="bg1"/>
                        </a:solidFill>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gridSpan="2">
                  <a:txBody>
                    <a:bodyPr/>
                    <a:lstStyle/>
                    <a:p>
                      <a:pPr algn="ctr"/>
                      <a:r>
                        <a:rPr lang="en-US" sz="2000" b="1" dirty="0">
                          <a:solidFill>
                            <a:schemeClr val="bg1"/>
                          </a:solidFill>
                          <a:latin typeface="Arial" panose="020B0604020202020204" pitchFamily="34" charset="0"/>
                          <a:cs typeface="Arial" panose="020B0604020202020204" pitchFamily="34" charset="0"/>
                        </a:rPr>
                        <a:t>CTBIE completed</a:t>
                      </a:r>
                    </a:p>
                  </a:txBody>
                  <a:tcPr marL="75807" marR="75807" marT="37904" marB="37904">
                    <a:solidFill>
                      <a:schemeClr val="accent1">
                        <a:lumMod val="50000"/>
                      </a:schemeClr>
                    </a:solidFill>
                  </a:tcPr>
                </a:tc>
                <a:tc hMerge="1">
                  <a:txBody>
                    <a:bodyPr/>
                    <a:lstStyle/>
                    <a:p>
                      <a:pPr algn="ctr"/>
                      <a:endParaRPr lang="en-US" sz="17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1700" b="1" dirty="0">
                        <a:solidFill>
                          <a:schemeClr val="bg1"/>
                        </a:solidFill>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1700" b="1" dirty="0">
                        <a:solidFill>
                          <a:schemeClr val="bg1"/>
                        </a:solidFill>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extLst>
                  <a:ext uri="{0D108BD9-81ED-4DB2-BD59-A6C34878D82A}">
                    <a16:rowId xmlns:a16="http://schemas.microsoft.com/office/drawing/2014/main" val="1759617524"/>
                  </a:ext>
                </a:extLst>
              </a:tr>
              <a:tr h="872985">
                <a:tc>
                  <a:txBody>
                    <a:bodyPr/>
                    <a:lstStyle/>
                    <a:p>
                      <a:pPr algn="ctr"/>
                      <a:endParaRPr lang="en-US" sz="1700" b="1" dirty="0">
                        <a:solidFill>
                          <a:schemeClr val="bg1"/>
                        </a:solidFill>
                        <a:latin typeface="Arial" panose="020B0604020202020204" pitchFamily="34" charset="0"/>
                        <a:cs typeface="Arial" panose="020B0604020202020204" pitchFamily="34" charset="0"/>
                      </a:endParaRPr>
                    </a:p>
                    <a:p>
                      <a:pPr algn="ctr"/>
                      <a:endParaRPr lang="en-US" sz="1700" b="1" dirty="0">
                        <a:solidFill>
                          <a:schemeClr val="bg1"/>
                        </a:solidFill>
                        <a:latin typeface="Arial" panose="020B0604020202020204" pitchFamily="34" charset="0"/>
                        <a:cs typeface="Arial" panose="020B0604020202020204" pitchFamily="34" charset="0"/>
                      </a:endParaRPr>
                    </a:p>
                    <a:p>
                      <a:pPr algn="ctr"/>
                      <a:r>
                        <a:rPr lang="en-US" sz="1700" b="1" dirty="0">
                          <a:solidFill>
                            <a:schemeClr val="bg1"/>
                          </a:solidFill>
                          <a:latin typeface="Arial" panose="020B0604020202020204" pitchFamily="34" charset="0"/>
                          <a:cs typeface="Arial" panose="020B0604020202020204" pitchFamily="34" charset="0"/>
                        </a:rPr>
                        <a:t>Characteristic</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mTBI+</a:t>
                      </a:r>
                    </a:p>
                    <a:p>
                      <a:pPr algn="ctr"/>
                      <a:r>
                        <a:rPr lang="en-US" sz="1700" b="1" dirty="0">
                          <a:solidFill>
                            <a:schemeClr val="bg1"/>
                          </a:solidFill>
                          <a:latin typeface="Arial" panose="020B0604020202020204" pitchFamily="34" charset="0"/>
                          <a:cs typeface="Arial" panose="020B0604020202020204" pitchFamily="34" charset="0"/>
                        </a:rPr>
                        <a:t>N = 25,588</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mTBI-</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9,368</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No CTBIE</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17,744</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Total</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52,700</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extLst>
                  <a:ext uri="{0D108BD9-81ED-4DB2-BD59-A6C34878D82A}">
                    <a16:rowId xmlns:a16="http://schemas.microsoft.com/office/drawing/2014/main" val="1297423739"/>
                  </a:ext>
                </a:extLst>
              </a:tr>
              <a:tr h="451888">
                <a:tc>
                  <a:txBody>
                    <a:bodyPr/>
                    <a:lstStyle/>
                    <a:p>
                      <a:pPr algn="l"/>
                      <a:r>
                        <a:rPr lang="en-US" sz="1800" b="1" dirty="0">
                          <a:latin typeface="Arial" panose="020B0604020202020204" pitchFamily="34" charset="0"/>
                          <a:cs typeface="Arial" panose="020B0604020202020204" pitchFamily="34" charset="0"/>
                        </a:rPr>
                        <a:t>Male</a:t>
                      </a:r>
                    </a:p>
                  </a:txBody>
                  <a:tcPr marL="75807" marR="75807" marT="37904" marB="37904"/>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94.7</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92.3</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93.5</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a:latin typeface="Arial" panose="020B0604020202020204" pitchFamily="34" charset="0"/>
                          <a:cs typeface="Arial" panose="020B0604020202020204" pitchFamily="34" charset="0"/>
                        </a:rPr>
                        <a:t>94.3</a:t>
                      </a:r>
                    </a:p>
                  </a:txBody>
                  <a:tcPr marL="75807" marR="75807" marT="37904" marB="37904"/>
                </a:tc>
                <a:extLst>
                  <a:ext uri="{0D108BD9-81ED-4DB2-BD59-A6C34878D82A}">
                    <a16:rowId xmlns:a16="http://schemas.microsoft.com/office/drawing/2014/main" val="1278509644"/>
                  </a:ext>
                </a:extLst>
              </a:tr>
              <a:tr h="451888">
                <a:tc>
                  <a:txBody>
                    <a:bodyPr/>
                    <a:lstStyle/>
                    <a:p>
                      <a:pPr algn="l"/>
                      <a:r>
                        <a:rPr lang="en-US" sz="1800" b="1" dirty="0">
                          <a:latin typeface="Arial" panose="020B0604020202020204" pitchFamily="34" charset="0"/>
                          <a:cs typeface="Arial" panose="020B0604020202020204" pitchFamily="34" charset="0"/>
                        </a:rPr>
                        <a:t>White</a:t>
                      </a:r>
                    </a:p>
                  </a:txBody>
                  <a:tcPr marL="75807" marR="75807" marT="37904" marB="37904"/>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63.7</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58.7</a:t>
                      </a:r>
                    </a:p>
                  </a:txBody>
                  <a:tcPr marL="59275" marR="59275" marT="0" marB="0"/>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63.9</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a:latin typeface="Arial" panose="020B0604020202020204" pitchFamily="34" charset="0"/>
                          <a:cs typeface="Arial" panose="020B0604020202020204" pitchFamily="34" charset="0"/>
                        </a:rPr>
                        <a:t>63.8</a:t>
                      </a:r>
                    </a:p>
                  </a:txBody>
                  <a:tcPr marL="75807" marR="75807" marT="37904" marB="37904"/>
                </a:tc>
                <a:extLst>
                  <a:ext uri="{0D108BD9-81ED-4DB2-BD59-A6C34878D82A}">
                    <a16:rowId xmlns:a16="http://schemas.microsoft.com/office/drawing/2014/main" val="3682425781"/>
                  </a:ext>
                </a:extLst>
              </a:tr>
              <a:tr h="451888">
                <a:tc>
                  <a:txBody>
                    <a:bodyPr/>
                    <a:lstStyle/>
                    <a:p>
                      <a:pPr algn="l"/>
                      <a:r>
                        <a:rPr lang="en-US" sz="1800" b="1" dirty="0">
                          <a:latin typeface="Arial" panose="020B0604020202020204" pitchFamily="34" charset="0"/>
                          <a:cs typeface="Arial" panose="020B0604020202020204" pitchFamily="34" charset="0"/>
                        </a:rPr>
                        <a:t>Age: 17-39 years </a:t>
                      </a:r>
                    </a:p>
                  </a:txBody>
                  <a:tcPr marL="75807" marR="75807" marT="37904" marB="37904"/>
                </a:tc>
                <a:tc>
                  <a:txBody>
                    <a:bodyPr/>
                    <a:lstStyle/>
                    <a:p>
                      <a:pPr algn="r"/>
                      <a:r>
                        <a:rPr lang="en-US" sz="2400" b="0" dirty="0">
                          <a:latin typeface="Arial" panose="020B0604020202020204" pitchFamily="34" charset="0"/>
                          <a:cs typeface="Arial" panose="020B0604020202020204" pitchFamily="34" charset="0"/>
                        </a:rPr>
                        <a:t>80.6</a:t>
                      </a:r>
                    </a:p>
                  </a:txBody>
                  <a:tcPr marL="75807" marR="75807" marT="37904" marB="37904"/>
                </a:tc>
                <a:tc>
                  <a:txBody>
                    <a:bodyPr/>
                    <a:lstStyle/>
                    <a:p>
                      <a:pPr algn="r"/>
                      <a:r>
                        <a:rPr lang="en-US" sz="2400" b="0" dirty="0">
                          <a:latin typeface="Arial" panose="020B0604020202020204" pitchFamily="34" charset="0"/>
                          <a:cs typeface="Arial" panose="020B0604020202020204" pitchFamily="34" charset="0"/>
                        </a:rPr>
                        <a:t>76.0</a:t>
                      </a:r>
                    </a:p>
                  </a:txBody>
                  <a:tcPr marL="75807" marR="75807" marT="37904" marB="37904"/>
                </a:tc>
                <a:tc>
                  <a:txBody>
                    <a:bodyPr/>
                    <a:lstStyle/>
                    <a:p>
                      <a:pPr algn="r"/>
                      <a:r>
                        <a:rPr lang="en-US" sz="2400" b="0" dirty="0">
                          <a:latin typeface="Arial" panose="020B0604020202020204" pitchFamily="34" charset="0"/>
                          <a:cs typeface="Arial" panose="020B0604020202020204" pitchFamily="34" charset="0"/>
                        </a:rPr>
                        <a:t>82.4</a:t>
                      </a:r>
                    </a:p>
                  </a:txBody>
                  <a:tcPr marL="75807" marR="75807" marT="37904" marB="37904"/>
                </a:tc>
                <a:tc>
                  <a:txBody>
                    <a:bodyPr/>
                    <a:lstStyle/>
                    <a:p>
                      <a:pPr algn="r"/>
                      <a:r>
                        <a:rPr lang="en-US" sz="2400" b="1" dirty="0">
                          <a:latin typeface="Arial" panose="020B0604020202020204" pitchFamily="34" charset="0"/>
                          <a:cs typeface="Arial" panose="020B0604020202020204" pitchFamily="34" charset="0"/>
                        </a:rPr>
                        <a:t>81.2</a:t>
                      </a:r>
                    </a:p>
                  </a:txBody>
                  <a:tcPr marL="75807" marR="75807" marT="37904" marB="37904"/>
                </a:tc>
                <a:extLst>
                  <a:ext uri="{0D108BD9-81ED-4DB2-BD59-A6C34878D82A}">
                    <a16:rowId xmlns:a16="http://schemas.microsoft.com/office/drawing/2014/main" val="2035710691"/>
                  </a:ext>
                </a:extLst>
              </a:tr>
              <a:tr h="451888">
                <a:tc>
                  <a:txBody>
                    <a:bodyPr/>
                    <a:lstStyle/>
                    <a:p>
                      <a:pPr algn="l"/>
                      <a:r>
                        <a:rPr lang="en-US" sz="1800" b="1" dirty="0">
                          <a:latin typeface="Arial" panose="020B0604020202020204" pitchFamily="34" charset="0"/>
                          <a:cs typeface="Arial" panose="020B0604020202020204" pitchFamily="34" charset="0"/>
                        </a:rPr>
                        <a:t>Post-9/11 deployment history: Yes</a:t>
                      </a:r>
                    </a:p>
                  </a:txBody>
                  <a:tcPr marL="75807" marR="75807" marT="37904" marB="37904"/>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98.0</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97.9</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95.0</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dirty="0">
                          <a:latin typeface="Arial" panose="020B0604020202020204" pitchFamily="34" charset="0"/>
                          <a:cs typeface="Arial" panose="020B0604020202020204" pitchFamily="34" charset="0"/>
                        </a:rPr>
                        <a:t>97.0</a:t>
                      </a:r>
                    </a:p>
                  </a:txBody>
                  <a:tcPr marL="75807" marR="75807" marT="37904" marB="37904"/>
                </a:tc>
                <a:extLst>
                  <a:ext uri="{0D108BD9-81ED-4DB2-BD59-A6C34878D82A}">
                    <a16:rowId xmlns:a16="http://schemas.microsoft.com/office/drawing/2014/main" val="2156720610"/>
                  </a:ext>
                </a:extLst>
              </a:tr>
              <a:tr h="451888">
                <a:tc>
                  <a:txBody>
                    <a:bodyPr/>
                    <a:lstStyle/>
                    <a:p>
                      <a:pPr algn="l"/>
                      <a:r>
                        <a:rPr lang="en-US" sz="1800" b="1" dirty="0">
                          <a:latin typeface="Arial" panose="020B0604020202020204" pitchFamily="34" charset="0"/>
                          <a:cs typeface="Arial" panose="020B0604020202020204" pitchFamily="34" charset="0"/>
                        </a:rPr>
                        <a:t>Army</a:t>
                      </a:r>
                    </a:p>
                  </a:txBody>
                  <a:tcPr marL="75807" marR="75807" marT="37904" marB="37904"/>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67.6</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69.9</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63.8</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a:latin typeface="Arial" panose="020B0604020202020204" pitchFamily="34" charset="0"/>
                          <a:cs typeface="Arial" panose="020B0604020202020204" pitchFamily="34" charset="0"/>
                        </a:rPr>
                        <a:t>66.3</a:t>
                      </a:r>
                    </a:p>
                  </a:txBody>
                  <a:tcPr marL="75807" marR="75807" marT="37904" marB="37904"/>
                </a:tc>
                <a:extLst>
                  <a:ext uri="{0D108BD9-81ED-4DB2-BD59-A6C34878D82A}">
                    <a16:rowId xmlns:a16="http://schemas.microsoft.com/office/drawing/2014/main" val="2506173787"/>
                  </a:ext>
                </a:extLst>
              </a:tr>
              <a:tr h="451888">
                <a:tc>
                  <a:txBody>
                    <a:bodyPr/>
                    <a:lstStyle/>
                    <a:p>
                      <a:pPr algn="l"/>
                      <a:r>
                        <a:rPr lang="en-US" sz="1800" b="1" dirty="0">
                          <a:latin typeface="Arial" panose="020B0604020202020204" pitchFamily="34" charset="0"/>
                          <a:cs typeface="Arial" panose="020B0604020202020204" pitchFamily="34" charset="0"/>
                        </a:rPr>
                        <a:t>Active </a:t>
                      </a:r>
                    </a:p>
                  </a:txBody>
                  <a:tcPr marL="75807" marR="75807" marT="37904" marB="37904"/>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70.6</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67.5</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72.1</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a:latin typeface="Arial" panose="020B0604020202020204" pitchFamily="34" charset="0"/>
                          <a:cs typeface="Arial" panose="020B0604020202020204" pitchFamily="34" charset="0"/>
                        </a:rPr>
                        <a:t>71.1</a:t>
                      </a:r>
                    </a:p>
                  </a:txBody>
                  <a:tcPr marL="75807" marR="75807" marT="37904" marB="37904"/>
                </a:tc>
                <a:extLst>
                  <a:ext uri="{0D108BD9-81ED-4DB2-BD59-A6C34878D82A}">
                    <a16:rowId xmlns:a16="http://schemas.microsoft.com/office/drawing/2014/main" val="2696256047"/>
                  </a:ext>
                </a:extLst>
              </a:tr>
              <a:tr h="451888">
                <a:tc>
                  <a:txBody>
                    <a:bodyPr/>
                    <a:lstStyle/>
                    <a:p>
                      <a:pPr algn="l"/>
                      <a:r>
                        <a:rPr lang="en-US" sz="1800" b="1" dirty="0">
                          <a:latin typeface="Arial" panose="020B0604020202020204" pitchFamily="34" charset="0"/>
                          <a:cs typeface="Arial" panose="020B0604020202020204" pitchFamily="34" charset="0"/>
                        </a:rPr>
                        <a:t>Enlisted</a:t>
                      </a:r>
                    </a:p>
                  </a:txBody>
                  <a:tcPr marL="75807" marR="75807" marT="37904" marB="37904"/>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95.6</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95.1</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93.8</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a:latin typeface="Arial" panose="020B0604020202020204" pitchFamily="34" charset="0"/>
                          <a:cs typeface="Arial" panose="020B0604020202020204" pitchFamily="34" charset="0"/>
                        </a:rPr>
                        <a:t>95.0</a:t>
                      </a:r>
                    </a:p>
                  </a:txBody>
                  <a:tcPr marL="75807" marR="75807" marT="37904" marB="37904"/>
                </a:tc>
                <a:extLst>
                  <a:ext uri="{0D108BD9-81ED-4DB2-BD59-A6C34878D82A}">
                    <a16:rowId xmlns:a16="http://schemas.microsoft.com/office/drawing/2014/main" val="872953337"/>
                  </a:ext>
                </a:extLst>
              </a:tr>
              <a:tr h="451888">
                <a:tc>
                  <a:txBody>
                    <a:bodyPr/>
                    <a:lstStyle/>
                    <a:p>
                      <a:pPr algn="l"/>
                      <a:r>
                        <a:rPr lang="en-US" sz="1800" b="1" dirty="0">
                          <a:latin typeface="Arial" panose="020B0604020202020204" pitchFamily="34" charset="0"/>
                          <a:cs typeface="Arial" panose="020B0604020202020204" pitchFamily="34" charset="0"/>
                        </a:rPr>
                        <a:t>Deployment-related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blast/explosion exposure</a:t>
                      </a:r>
                    </a:p>
                  </a:txBody>
                  <a:tcPr marL="75807" marR="75807" marT="37904" marB="37904"/>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82.1</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80.2</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76.7</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algn="r"/>
                      <a:r>
                        <a:rPr lang="en-US" sz="2400" b="1" dirty="0">
                          <a:latin typeface="Arial" panose="020B0604020202020204" pitchFamily="34" charset="0"/>
                          <a:cs typeface="Arial" panose="020B0604020202020204" pitchFamily="34" charset="0"/>
                        </a:rPr>
                        <a:t>80.3</a:t>
                      </a:r>
                    </a:p>
                  </a:txBody>
                  <a:tcPr marL="75807" marR="75807" marT="37904" marB="37904"/>
                </a:tc>
                <a:extLst>
                  <a:ext uri="{0D108BD9-81ED-4DB2-BD59-A6C34878D82A}">
                    <a16:rowId xmlns:a16="http://schemas.microsoft.com/office/drawing/2014/main" val="1380326251"/>
                  </a:ext>
                </a:extLst>
              </a:tr>
              <a:tr h="447558">
                <a:tc>
                  <a:txBody>
                    <a:bodyPr/>
                    <a:lstStyle/>
                    <a:p>
                      <a:pPr algn="l"/>
                      <a:r>
                        <a:rPr lang="en-US" sz="1800" b="1" dirty="0">
                          <a:latin typeface="Arial" panose="020B0604020202020204" pitchFamily="34" charset="0"/>
                          <a:cs typeface="Arial" panose="020B0604020202020204" pitchFamily="34" charset="0"/>
                        </a:rPr>
                        <a:t>TBI screening US region: South</a:t>
                      </a:r>
                    </a:p>
                  </a:txBody>
                  <a:tcPr marL="75807" marR="75807" marT="37904" marB="37904"/>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45.8</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50.9</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44.4</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45.3</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extLst>
                  <a:ext uri="{0D108BD9-81ED-4DB2-BD59-A6C34878D82A}">
                    <a16:rowId xmlns:a16="http://schemas.microsoft.com/office/drawing/2014/main" val="1296640324"/>
                  </a:ext>
                </a:extLst>
              </a:tr>
              <a:tr h="415993">
                <a:tc>
                  <a:txBody>
                    <a:bodyPr/>
                    <a:lstStyle/>
                    <a:p>
                      <a:pPr algn="l"/>
                      <a:r>
                        <a:rPr lang="en-US" sz="1800" b="1" dirty="0">
                          <a:latin typeface="Arial" panose="020B0604020202020204" pitchFamily="34" charset="0"/>
                          <a:cs typeface="Arial" panose="020B0604020202020204" pitchFamily="34" charset="0"/>
                        </a:rPr>
                        <a:t>Polytrauma Support Clinic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Team sites</a:t>
                      </a:r>
                    </a:p>
                  </a:txBody>
                  <a:tcPr marL="75807" marR="75807" marT="37904" marB="37904"/>
                </a:tc>
                <a:tc>
                  <a:txBody>
                    <a:bodyPr/>
                    <a:lstStyle/>
                    <a:p>
                      <a:pPr marL="0" marR="0" algn="r">
                        <a:lnSpc>
                          <a:spcPct val="115000"/>
                        </a:lnSpc>
                        <a:spcBef>
                          <a:spcPts val="0"/>
                        </a:spcBef>
                        <a:spcAft>
                          <a:spcPts val="0"/>
                        </a:spcAft>
                      </a:pPr>
                      <a:r>
                        <a:rPr lang="en-US" sz="2400" b="0">
                          <a:solidFill>
                            <a:srgbClr val="000000"/>
                          </a:solidFill>
                          <a:effectLst/>
                          <a:latin typeface="Arial" panose="020B0604020202020204" pitchFamily="34" charset="0"/>
                          <a:ea typeface="Calibri" panose="020F0502020204030204" pitchFamily="34" charset="0"/>
                          <a:cs typeface="Arial" panose="020B0604020202020204" pitchFamily="34" charset="0"/>
                        </a:rPr>
                        <a:t>61.8</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0" dirty="0">
                          <a:effectLst/>
                          <a:latin typeface="Arial" panose="020B0604020202020204" pitchFamily="34" charset="0"/>
                          <a:ea typeface="Calibri" panose="020F0502020204030204" pitchFamily="34" charset="0"/>
                          <a:cs typeface="Arial" panose="020B0604020202020204" pitchFamily="34" charset="0"/>
                        </a:rPr>
                        <a:t>64.0</a:t>
                      </a:r>
                    </a:p>
                  </a:txBody>
                  <a:tcPr marL="59275" marR="59275" marT="0" marB="0"/>
                </a:tc>
                <a:tc>
                  <a:txBody>
                    <a:bodyPr/>
                    <a:lstStyle/>
                    <a:p>
                      <a:pPr marL="0" marR="0" algn="r">
                        <a:lnSpc>
                          <a:spcPct val="115000"/>
                        </a:lnSpc>
                        <a:spcBef>
                          <a:spcPts val="0"/>
                        </a:spcBef>
                        <a:spcAft>
                          <a:spcPts val="0"/>
                        </a:spcAft>
                      </a:pPr>
                      <a:r>
                        <a:rPr lang="en-US" sz="24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62.8</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tc>
                  <a:txBody>
                    <a:bodyPr/>
                    <a:lstStyle/>
                    <a:p>
                      <a:pPr marL="0" marR="0" algn="r">
                        <a:lnSpc>
                          <a:spcPct val="115000"/>
                        </a:lnSpc>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62.1</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59275" marR="59275" marT="0" marB="0"/>
                </a:tc>
                <a:extLst>
                  <a:ext uri="{0D108BD9-81ED-4DB2-BD59-A6C34878D82A}">
                    <a16:rowId xmlns:a16="http://schemas.microsoft.com/office/drawing/2014/main" val="3523984564"/>
                  </a:ext>
                </a:extLst>
              </a:tr>
            </a:tbl>
          </a:graphicData>
        </a:graphic>
      </p:graphicFrame>
    </p:spTree>
    <p:extLst>
      <p:ext uri="{BB962C8B-B14F-4D97-AF65-F5344CB8AC3E}">
        <p14:creationId xmlns:p14="http://schemas.microsoft.com/office/powerpoint/2010/main" val="92224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3620040-0C81-4510-8D7D-15675071D160}"/>
              </a:ext>
            </a:extLst>
          </p:cNvPr>
          <p:cNvSpPr>
            <a:spLocks noGrp="1"/>
          </p:cNvSpPr>
          <p:nvPr>
            <p:ph type="title"/>
          </p:nvPr>
        </p:nvSpPr>
        <p:spPr>
          <a:xfrm>
            <a:off x="216381" y="1591376"/>
            <a:ext cx="3381841" cy="3071906"/>
          </a:xfrm>
          <a:prstGeom prst="ellipse">
            <a:avLst/>
          </a:prstGeom>
        </p:spPr>
        <p:txBody>
          <a:bodyPr vert="horz" lIns="91440" tIns="45720" rIns="91440" bIns="45720" numCol="1" rtlCol="0" anchor="t">
            <a:noAutofit/>
          </a:bodyPr>
          <a:lstStyle/>
          <a:p>
            <a:pPr algn="ctr"/>
            <a:r>
              <a:rPr lang="en-US" sz="2400" b="1" kern="1200" dirty="0">
                <a:solidFill>
                  <a:srgbClr val="FFFFFF"/>
                </a:solidFill>
                <a:effectLst/>
                <a:latin typeface="Arial" panose="020B0604020202020204" pitchFamily="34" charset="0"/>
                <a:cs typeface="Arial" panose="020B0604020202020204" pitchFamily="34" charset="0"/>
              </a:rPr>
              <a:t>Table 2.</a:t>
            </a:r>
            <a:br>
              <a:rPr lang="en-US" sz="2400" b="1" kern="1200" dirty="0">
                <a:solidFill>
                  <a:srgbClr val="FFFFFF"/>
                </a:solidFill>
                <a:effectLst/>
                <a:latin typeface="Arial" panose="020B0604020202020204" pitchFamily="34" charset="0"/>
                <a:cs typeface="Arial" panose="020B0604020202020204" pitchFamily="34" charset="0"/>
              </a:rPr>
            </a:br>
            <a:br>
              <a:rPr lang="en-US" sz="2400" b="1" kern="1200" dirty="0">
                <a:solidFill>
                  <a:srgbClr val="FFFFFF"/>
                </a:solidFill>
                <a:effectLst/>
                <a:latin typeface="Arial" panose="020B0604020202020204" pitchFamily="34" charset="0"/>
                <a:cs typeface="Arial" panose="020B0604020202020204" pitchFamily="34" charset="0"/>
              </a:rPr>
            </a:br>
            <a:r>
              <a:rPr lang="en-US" sz="2400" b="1" kern="1200" dirty="0">
                <a:solidFill>
                  <a:srgbClr val="FFFFFF"/>
                </a:solidFill>
                <a:effectLst/>
                <a:latin typeface="Arial" panose="020B0604020202020204" pitchFamily="34" charset="0"/>
                <a:cs typeface="Arial" panose="020B0604020202020204" pitchFamily="34" charset="0"/>
              </a:rPr>
              <a:t>Pre-TBI Screening Health Characteristics</a:t>
            </a:r>
            <a:br>
              <a:rPr lang="en-US" sz="2400" b="1" kern="1200" dirty="0">
                <a:solidFill>
                  <a:srgbClr val="FFFFFF"/>
                </a:solidFill>
                <a:effectLst/>
                <a:latin typeface="Arial" panose="020B0604020202020204" pitchFamily="34" charset="0"/>
                <a:cs typeface="Arial" panose="020B0604020202020204" pitchFamily="34" charset="0"/>
              </a:rPr>
            </a:br>
            <a:br>
              <a:rPr lang="en-US" sz="2400" b="1" kern="1200" dirty="0">
                <a:solidFill>
                  <a:srgbClr val="FFFFFF"/>
                </a:solidFill>
                <a:effectLst/>
                <a:latin typeface="Arial" panose="020B0604020202020204" pitchFamily="34" charset="0"/>
                <a:cs typeface="Arial" panose="020B0604020202020204" pitchFamily="34" charset="0"/>
              </a:rPr>
            </a:br>
            <a:endParaRPr lang="en-US" sz="2400" b="1" kern="1200"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F30DFE0F-F8B3-4F61-AC3D-25D20904908A}"/>
              </a:ext>
            </a:extLst>
          </p:cNvPr>
          <p:cNvGraphicFramePr>
            <a:graphicFrameLocks noGrp="1"/>
          </p:cNvGraphicFramePr>
          <p:nvPr>
            <p:extLst>
              <p:ext uri="{D42A27DB-BD31-4B8C-83A1-F6EECF244321}">
                <p14:modId xmlns:p14="http://schemas.microsoft.com/office/powerpoint/2010/main" val="849038586"/>
              </p:ext>
            </p:extLst>
          </p:nvPr>
        </p:nvGraphicFramePr>
        <p:xfrm>
          <a:off x="4145482" y="1515060"/>
          <a:ext cx="7842318" cy="3461170"/>
        </p:xfrm>
        <a:graphic>
          <a:graphicData uri="http://schemas.openxmlformats.org/drawingml/2006/table">
            <a:tbl>
              <a:tblPr firstRow="1" bandRow="1">
                <a:tableStyleId>{5C22544A-7EE6-4342-B048-85BDC9FD1C3A}</a:tableStyleId>
              </a:tblPr>
              <a:tblGrid>
                <a:gridCol w="2678900">
                  <a:extLst>
                    <a:ext uri="{9D8B030D-6E8A-4147-A177-3AD203B41FA5}">
                      <a16:colId xmlns:a16="http://schemas.microsoft.com/office/drawing/2014/main" val="4047800695"/>
                    </a:ext>
                  </a:extLst>
                </a:gridCol>
                <a:gridCol w="1336414">
                  <a:extLst>
                    <a:ext uri="{9D8B030D-6E8A-4147-A177-3AD203B41FA5}">
                      <a16:colId xmlns:a16="http://schemas.microsoft.com/office/drawing/2014/main" val="475942863"/>
                    </a:ext>
                  </a:extLst>
                </a:gridCol>
                <a:gridCol w="1183672">
                  <a:extLst>
                    <a:ext uri="{9D8B030D-6E8A-4147-A177-3AD203B41FA5}">
                      <a16:colId xmlns:a16="http://schemas.microsoft.com/office/drawing/2014/main" val="2387203637"/>
                    </a:ext>
                  </a:extLst>
                </a:gridCol>
                <a:gridCol w="1387630">
                  <a:extLst>
                    <a:ext uri="{9D8B030D-6E8A-4147-A177-3AD203B41FA5}">
                      <a16:colId xmlns:a16="http://schemas.microsoft.com/office/drawing/2014/main" val="661282600"/>
                    </a:ext>
                  </a:extLst>
                </a:gridCol>
                <a:gridCol w="1255702">
                  <a:extLst>
                    <a:ext uri="{9D8B030D-6E8A-4147-A177-3AD203B41FA5}">
                      <a16:colId xmlns:a16="http://schemas.microsoft.com/office/drawing/2014/main" val="2843431951"/>
                    </a:ext>
                  </a:extLst>
                </a:gridCol>
              </a:tblGrid>
              <a:tr h="454604">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gridSpan="2">
                  <a:txBody>
                    <a:bodyPr/>
                    <a:lstStyle/>
                    <a:p>
                      <a:pPr algn="ctr"/>
                      <a:r>
                        <a:rPr lang="en-US" sz="2000" b="1" dirty="0">
                          <a:solidFill>
                            <a:schemeClr val="bg1"/>
                          </a:solidFill>
                          <a:latin typeface="Arial" panose="020B0604020202020204" pitchFamily="34" charset="0"/>
                          <a:cs typeface="Arial" panose="020B0604020202020204" pitchFamily="34" charset="0"/>
                        </a:rPr>
                        <a:t>CTBIE completed</a:t>
                      </a:r>
                    </a:p>
                  </a:txBody>
                  <a:tcPr marL="75807" marR="75807" marT="37904" marB="37904">
                    <a:solidFill>
                      <a:schemeClr val="accent1">
                        <a:lumMod val="50000"/>
                      </a:schemeClr>
                    </a:solidFill>
                  </a:tcPr>
                </a:tc>
                <a:tc hMerge="1">
                  <a:txBody>
                    <a:bodyPr/>
                    <a:lstStyle/>
                    <a:p>
                      <a:pPr algn="ctr"/>
                      <a:endParaRPr lang="en-US" sz="17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extLst>
                  <a:ext uri="{0D108BD9-81ED-4DB2-BD59-A6C34878D82A}">
                    <a16:rowId xmlns:a16="http://schemas.microsoft.com/office/drawing/2014/main" val="1667020484"/>
                  </a:ext>
                </a:extLst>
              </a:tr>
              <a:tr h="811380">
                <a:tc>
                  <a:txBody>
                    <a:bodyPr/>
                    <a:lstStyle/>
                    <a:p>
                      <a:pPr algn="ctr"/>
                      <a:r>
                        <a:rPr lang="en-US" sz="2000" b="1" dirty="0">
                          <a:solidFill>
                            <a:schemeClr val="bg1"/>
                          </a:solidFill>
                          <a:latin typeface="Arial" panose="020B0604020202020204" pitchFamily="34" charset="0"/>
                          <a:cs typeface="Arial" panose="020B0604020202020204" pitchFamily="34" charset="0"/>
                        </a:rPr>
                        <a:t>Diagnosis</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mTBI+</a:t>
                      </a:r>
                    </a:p>
                    <a:p>
                      <a:pPr algn="ctr"/>
                      <a:r>
                        <a:rPr lang="en-US" sz="1700" b="1" dirty="0">
                          <a:solidFill>
                            <a:schemeClr val="bg1"/>
                          </a:solidFill>
                          <a:latin typeface="Arial" panose="020B0604020202020204" pitchFamily="34" charset="0"/>
                          <a:cs typeface="Arial" panose="020B0604020202020204" pitchFamily="34" charset="0"/>
                        </a:rPr>
                        <a:t>N = 25,588</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mTBI-</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9,368</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No CTBIE</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17,744</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700" b="1" dirty="0">
                          <a:solidFill>
                            <a:schemeClr val="bg1"/>
                          </a:solidFill>
                          <a:latin typeface="Arial" panose="020B0604020202020204" pitchFamily="34" charset="0"/>
                          <a:cs typeface="Arial" panose="020B0604020202020204" pitchFamily="34" charset="0"/>
                        </a:rPr>
                        <a:t>Total</a:t>
                      </a:r>
                      <a:br>
                        <a:rPr lang="en-US" sz="1700" b="1" dirty="0">
                          <a:solidFill>
                            <a:schemeClr val="bg1"/>
                          </a:solidFill>
                          <a:latin typeface="Arial" panose="020B0604020202020204" pitchFamily="34" charset="0"/>
                          <a:cs typeface="Arial" panose="020B0604020202020204" pitchFamily="34" charset="0"/>
                        </a:rPr>
                      </a:br>
                      <a:r>
                        <a:rPr lang="en-US" sz="1700" b="1" dirty="0">
                          <a:solidFill>
                            <a:schemeClr val="bg1"/>
                          </a:solidFill>
                          <a:latin typeface="Arial" panose="020B0604020202020204" pitchFamily="34" charset="0"/>
                          <a:cs typeface="Arial" panose="020B0604020202020204" pitchFamily="34" charset="0"/>
                        </a:rPr>
                        <a:t>N = 52,700</a:t>
                      </a:r>
                    </a:p>
                    <a:p>
                      <a:pPr algn="ctr"/>
                      <a:r>
                        <a:rPr lang="en-US" sz="17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extLst>
                  <a:ext uri="{0D108BD9-81ED-4DB2-BD59-A6C34878D82A}">
                    <a16:rowId xmlns:a16="http://schemas.microsoft.com/office/drawing/2014/main" val="1297423739"/>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Cognitive Issues</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tc>
                <a:tc>
                  <a:txBody>
                    <a:bodyPr/>
                    <a:lstStyle/>
                    <a:p>
                      <a:pPr marL="0" marR="0" algn="ct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tc>
                <a:extLst>
                  <a:ext uri="{0D108BD9-81ED-4DB2-BD59-A6C34878D82A}">
                    <a16:rowId xmlns:a16="http://schemas.microsoft.com/office/drawing/2014/main" val="1278509644"/>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PTSD</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46.3</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42.5</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41.1</a:t>
                      </a:r>
                    </a:p>
                  </a:txBody>
                  <a:tcPr marL="68580" marR="68580" marT="0" marB="0"/>
                </a:tc>
                <a:tc>
                  <a:txBody>
                    <a:bodyPr/>
                    <a:lstStyle/>
                    <a:p>
                      <a:pPr marL="0" marR="0" algn="ct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43.9</a:t>
                      </a:r>
                    </a:p>
                  </a:txBody>
                  <a:tcPr marL="68580" marR="68580" marT="0" marB="0"/>
                </a:tc>
                <a:extLst>
                  <a:ext uri="{0D108BD9-81ED-4DB2-BD59-A6C34878D82A}">
                    <a16:rowId xmlns:a16="http://schemas.microsoft.com/office/drawing/2014/main" val="3682425781"/>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Depression</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32.1</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34.5</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32.5</a:t>
                      </a: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32.7</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5710691"/>
                  </a:ext>
                </a:extLst>
              </a:tr>
              <a:tr h="38977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Anxiety</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23.5</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25.8</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24.6</a:t>
                      </a: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24.2</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6720610"/>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Headache</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22.5</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22.3</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17.9</a:t>
                      </a: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20.9</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6173787"/>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Neck, back, other pain </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65.4</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67.3</a:t>
                      </a:r>
                    </a:p>
                  </a:txBody>
                  <a:tcPr marL="68580" marR="68580" marT="0" marB="0"/>
                </a:tc>
                <a:tc>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62.4</a:t>
                      </a:r>
                    </a:p>
                  </a:txBody>
                  <a:tcPr marL="68580" marR="68580" marT="0" marB="0"/>
                </a:tc>
                <a:tc>
                  <a:txBody>
                    <a:bodyPr/>
                    <a:lstStyle/>
                    <a:p>
                      <a:pPr marL="0" marR="0" algn="ctr">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64.7</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6256047"/>
                  </a:ext>
                </a:extLst>
              </a:tr>
            </a:tbl>
          </a:graphicData>
        </a:graphic>
      </p:graphicFrame>
    </p:spTree>
    <p:extLst>
      <p:ext uri="{BB962C8B-B14F-4D97-AF65-F5344CB8AC3E}">
        <p14:creationId xmlns:p14="http://schemas.microsoft.com/office/powerpoint/2010/main" val="327029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3620040-0C81-4510-8D7D-15675071D160}"/>
              </a:ext>
            </a:extLst>
          </p:cNvPr>
          <p:cNvSpPr>
            <a:spLocks noGrp="1"/>
          </p:cNvSpPr>
          <p:nvPr>
            <p:ph type="title"/>
          </p:nvPr>
        </p:nvSpPr>
        <p:spPr>
          <a:xfrm>
            <a:off x="-1" y="1557942"/>
            <a:ext cx="4215404" cy="3071906"/>
          </a:xfrm>
          <a:prstGeom prst="ellipse">
            <a:avLst/>
          </a:prstGeom>
        </p:spPr>
        <p:txBody>
          <a:bodyPr vert="horz" lIns="91440" tIns="45720" rIns="91440" bIns="45720" numCol="1" rtlCol="0" anchor="t">
            <a:noAutofit/>
          </a:bodyPr>
          <a:lstStyle/>
          <a:p>
            <a:pPr algn="ctr"/>
            <a:r>
              <a:rPr lang="en-US" sz="2400" b="1" kern="1200" dirty="0">
                <a:solidFill>
                  <a:srgbClr val="FFFFFF"/>
                </a:solidFill>
                <a:effectLst/>
                <a:latin typeface="Arial" panose="020B0604020202020204" pitchFamily="34" charset="0"/>
                <a:cs typeface="Arial" panose="020B0604020202020204" pitchFamily="34" charset="0"/>
              </a:rPr>
              <a:t>Table 3.</a:t>
            </a:r>
            <a:br>
              <a:rPr lang="en-US" sz="2400" b="1" kern="1200" dirty="0">
                <a:solidFill>
                  <a:srgbClr val="FFFFFF"/>
                </a:solidFill>
                <a:effectLst/>
                <a:latin typeface="Arial" panose="020B0604020202020204" pitchFamily="34" charset="0"/>
                <a:cs typeface="Arial" panose="020B0604020202020204" pitchFamily="34" charset="0"/>
              </a:rPr>
            </a:br>
            <a:br>
              <a:rPr lang="en-US" sz="2400" b="1" kern="1200" dirty="0">
                <a:solidFill>
                  <a:srgbClr val="FFFFFF"/>
                </a:solidFill>
                <a:effectLst/>
                <a:latin typeface="Arial" panose="020B0604020202020204" pitchFamily="34" charset="0"/>
                <a:cs typeface="Arial" panose="020B0604020202020204" pitchFamily="34" charset="0"/>
              </a:rPr>
            </a:br>
            <a:r>
              <a:rPr lang="en-US" sz="2400" b="1" kern="1200" dirty="0">
                <a:solidFill>
                  <a:srgbClr val="FFFFFF"/>
                </a:solidFill>
                <a:effectLst/>
                <a:latin typeface="Arial" panose="020B0604020202020204" pitchFamily="34" charset="0"/>
                <a:cs typeface="Arial" panose="020B0604020202020204" pitchFamily="34" charset="0"/>
              </a:rPr>
              <a:t>Incident adverse </a:t>
            </a:r>
            <a:r>
              <a:rPr lang="en-US" sz="2400" b="1" dirty="0">
                <a:solidFill>
                  <a:srgbClr val="FFFFFF"/>
                </a:solidFill>
                <a:latin typeface="Arial" panose="020B0604020202020204" pitchFamily="34" charset="0"/>
                <a:cs typeface="Arial" panose="020B0604020202020204" pitchFamily="34" charset="0"/>
              </a:rPr>
              <a:t>o</a:t>
            </a:r>
            <a:r>
              <a:rPr lang="en-US" sz="2400" b="1" kern="1200" dirty="0">
                <a:solidFill>
                  <a:srgbClr val="FFFFFF"/>
                </a:solidFill>
                <a:effectLst/>
                <a:latin typeface="Arial" panose="020B0604020202020204" pitchFamily="34" charset="0"/>
                <a:cs typeface="Arial" panose="020B0604020202020204" pitchFamily="34" charset="0"/>
              </a:rPr>
              <a:t>utcomes within </a:t>
            </a:r>
            <a:br>
              <a:rPr lang="en-US" sz="2400" b="1" kern="1200" dirty="0">
                <a:solidFill>
                  <a:srgbClr val="FFFFFF"/>
                </a:solidFill>
                <a:effectLst/>
                <a:latin typeface="Arial" panose="020B0604020202020204" pitchFamily="34" charset="0"/>
                <a:cs typeface="Arial" panose="020B0604020202020204" pitchFamily="34" charset="0"/>
              </a:rPr>
            </a:br>
            <a:r>
              <a:rPr lang="en-US" sz="2400" b="1" kern="1200" dirty="0">
                <a:solidFill>
                  <a:srgbClr val="FFFFFF"/>
                </a:solidFill>
                <a:effectLst/>
                <a:latin typeface="Arial" panose="020B0604020202020204" pitchFamily="34" charset="0"/>
                <a:cs typeface="Arial" panose="020B0604020202020204" pitchFamily="34" charset="0"/>
              </a:rPr>
              <a:t>3-years </a:t>
            </a:r>
            <a:br>
              <a:rPr lang="en-US" sz="2400" b="1" kern="1200" dirty="0">
                <a:solidFill>
                  <a:srgbClr val="FFFFFF"/>
                </a:solidFill>
                <a:effectLst/>
                <a:latin typeface="Arial" panose="020B0604020202020204" pitchFamily="34" charset="0"/>
                <a:cs typeface="Arial" panose="020B0604020202020204" pitchFamily="34" charset="0"/>
              </a:rPr>
            </a:br>
            <a:r>
              <a:rPr lang="en-US" sz="2400" b="1" kern="1200" dirty="0">
                <a:solidFill>
                  <a:srgbClr val="FFFFFF"/>
                </a:solidFill>
                <a:effectLst/>
                <a:latin typeface="Arial" panose="020B0604020202020204" pitchFamily="34" charset="0"/>
                <a:cs typeface="Arial" panose="020B0604020202020204" pitchFamily="34" charset="0"/>
              </a:rPr>
              <a:t>post-TBI screen</a:t>
            </a:r>
            <a:br>
              <a:rPr lang="en-US" sz="2400" b="1" kern="1200" dirty="0">
                <a:solidFill>
                  <a:srgbClr val="FFFFFF"/>
                </a:solidFill>
                <a:effectLst/>
                <a:latin typeface="Arial" panose="020B0604020202020204" pitchFamily="34" charset="0"/>
                <a:cs typeface="Arial" panose="020B0604020202020204" pitchFamily="34" charset="0"/>
              </a:rPr>
            </a:br>
            <a:endParaRPr lang="en-US" sz="2400" b="1" kern="1200"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F30DFE0F-F8B3-4F61-AC3D-25D20904908A}"/>
              </a:ext>
            </a:extLst>
          </p:cNvPr>
          <p:cNvGraphicFramePr>
            <a:graphicFrameLocks noGrp="1"/>
          </p:cNvGraphicFramePr>
          <p:nvPr>
            <p:extLst>
              <p:ext uri="{D42A27DB-BD31-4B8C-83A1-F6EECF244321}">
                <p14:modId xmlns:p14="http://schemas.microsoft.com/office/powerpoint/2010/main" val="2062960372"/>
              </p:ext>
            </p:extLst>
          </p:nvPr>
        </p:nvGraphicFramePr>
        <p:xfrm>
          <a:off x="4281109" y="748532"/>
          <a:ext cx="7519187" cy="3506890"/>
        </p:xfrm>
        <a:graphic>
          <a:graphicData uri="http://schemas.openxmlformats.org/drawingml/2006/table">
            <a:tbl>
              <a:tblPr firstRow="1" bandRow="1">
                <a:tableStyleId>{5C22544A-7EE6-4342-B048-85BDC9FD1C3A}</a:tableStyleId>
              </a:tblPr>
              <a:tblGrid>
                <a:gridCol w="2049072">
                  <a:extLst>
                    <a:ext uri="{9D8B030D-6E8A-4147-A177-3AD203B41FA5}">
                      <a16:colId xmlns:a16="http://schemas.microsoft.com/office/drawing/2014/main" val="4047800695"/>
                    </a:ext>
                  </a:extLst>
                </a:gridCol>
                <a:gridCol w="1282535">
                  <a:extLst>
                    <a:ext uri="{9D8B030D-6E8A-4147-A177-3AD203B41FA5}">
                      <a16:colId xmlns:a16="http://schemas.microsoft.com/office/drawing/2014/main" val="475942863"/>
                    </a:ext>
                  </a:extLst>
                </a:gridCol>
                <a:gridCol w="1479105">
                  <a:extLst>
                    <a:ext uri="{9D8B030D-6E8A-4147-A177-3AD203B41FA5}">
                      <a16:colId xmlns:a16="http://schemas.microsoft.com/office/drawing/2014/main" val="2387203637"/>
                    </a:ext>
                  </a:extLst>
                </a:gridCol>
                <a:gridCol w="1356347">
                  <a:extLst>
                    <a:ext uri="{9D8B030D-6E8A-4147-A177-3AD203B41FA5}">
                      <a16:colId xmlns:a16="http://schemas.microsoft.com/office/drawing/2014/main" val="661282600"/>
                    </a:ext>
                  </a:extLst>
                </a:gridCol>
                <a:gridCol w="1352128">
                  <a:extLst>
                    <a:ext uri="{9D8B030D-6E8A-4147-A177-3AD203B41FA5}">
                      <a16:colId xmlns:a16="http://schemas.microsoft.com/office/drawing/2014/main" val="2843431951"/>
                    </a:ext>
                  </a:extLst>
                </a:gridCol>
              </a:tblGrid>
              <a:tr h="454604">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gridSpan="2">
                  <a:txBody>
                    <a:bodyPr/>
                    <a:lstStyle/>
                    <a:p>
                      <a:pPr algn="ctr"/>
                      <a:r>
                        <a:rPr lang="en-US" sz="2000" b="1" dirty="0">
                          <a:solidFill>
                            <a:schemeClr val="bg1"/>
                          </a:solidFill>
                          <a:latin typeface="Arial" panose="020B0604020202020204" pitchFamily="34" charset="0"/>
                          <a:cs typeface="Arial" panose="020B0604020202020204" pitchFamily="34" charset="0"/>
                        </a:rPr>
                        <a:t>CTBIE completed</a:t>
                      </a:r>
                    </a:p>
                  </a:txBody>
                  <a:tcPr marL="75807" marR="75807" marT="37904" marB="37904">
                    <a:solidFill>
                      <a:schemeClr val="accent1">
                        <a:lumMod val="50000"/>
                      </a:schemeClr>
                    </a:solidFill>
                  </a:tcPr>
                </a:tc>
                <a:tc hMerge="1">
                  <a:txBody>
                    <a:bodyPr/>
                    <a:lstStyle/>
                    <a:p>
                      <a:pPr algn="ctr"/>
                      <a:endParaRPr lang="en-US" sz="17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tc>
                  <a:txBody>
                    <a:bodyPr/>
                    <a:lstStyle/>
                    <a:p>
                      <a:pPr algn="ctr"/>
                      <a:endParaRPr lang="en-US" sz="2000" b="1" dirty="0">
                        <a:latin typeface="Arial" panose="020B0604020202020204" pitchFamily="34" charset="0"/>
                        <a:cs typeface="Arial" panose="020B0604020202020204" pitchFamily="34" charset="0"/>
                      </a:endParaRPr>
                    </a:p>
                  </a:txBody>
                  <a:tcPr marL="75807" marR="75807" marT="37904" marB="37904">
                    <a:solidFill>
                      <a:schemeClr val="accent1">
                        <a:lumMod val="50000"/>
                      </a:schemeClr>
                    </a:solidFill>
                  </a:tcPr>
                </a:tc>
                <a:extLst>
                  <a:ext uri="{0D108BD9-81ED-4DB2-BD59-A6C34878D82A}">
                    <a16:rowId xmlns:a16="http://schemas.microsoft.com/office/drawing/2014/main" val="1667020484"/>
                  </a:ext>
                </a:extLst>
              </a:tr>
              <a:tr h="811380">
                <a:tc>
                  <a:txBody>
                    <a:bodyPr/>
                    <a:lstStyle/>
                    <a:p>
                      <a:pPr algn="l"/>
                      <a:r>
                        <a:rPr lang="en-US" sz="2000" b="1" dirty="0">
                          <a:solidFill>
                            <a:schemeClr val="bg1"/>
                          </a:solidFill>
                          <a:latin typeface="Arial" panose="020B0604020202020204" pitchFamily="34" charset="0"/>
                          <a:cs typeface="Arial" panose="020B0604020202020204" pitchFamily="34" charset="0"/>
                        </a:rPr>
                        <a:t>Health</a:t>
                      </a:r>
                    </a:p>
                    <a:p>
                      <a:pPr algn="l"/>
                      <a:r>
                        <a:rPr lang="en-US" sz="2000" b="1" dirty="0">
                          <a:solidFill>
                            <a:schemeClr val="bg1"/>
                          </a:solidFill>
                          <a:latin typeface="Arial" panose="020B0604020202020204" pitchFamily="34" charset="0"/>
                          <a:cs typeface="Arial" panose="020B0604020202020204" pitchFamily="34" charset="0"/>
                        </a:rPr>
                        <a:t>Condition</a:t>
                      </a:r>
                    </a:p>
                  </a:txBody>
                  <a:tcPr marL="75807" marR="75807" marT="37904" marB="37904">
                    <a:solidFill>
                      <a:schemeClr val="accent1">
                        <a:lumMod val="5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mTBI+</a:t>
                      </a:r>
                    </a:p>
                    <a:p>
                      <a:pPr algn="ctr"/>
                      <a:r>
                        <a:rPr lang="en-US" sz="1800" b="1" dirty="0">
                          <a:solidFill>
                            <a:schemeClr val="bg1"/>
                          </a:solidFill>
                          <a:latin typeface="Arial" panose="020B0604020202020204" pitchFamily="34" charset="0"/>
                          <a:cs typeface="Arial" panose="020B0604020202020204" pitchFamily="34" charset="0"/>
                        </a:rPr>
                        <a:t>N = 25,588</a:t>
                      </a:r>
                    </a:p>
                    <a:p>
                      <a:pPr algn="ctr"/>
                      <a:r>
                        <a:rPr lang="en-US" sz="18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mTBI-</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N = 9,368</a:t>
                      </a:r>
                    </a:p>
                    <a:p>
                      <a:pPr algn="ctr"/>
                      <a:r>
                        <a:rPr lang="en-US" sz="18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No CTBIE</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N = 17,744</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Total</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N = 52,700</a:t>
                      </a:r>
                    </a:p>
                    <a:p>
                      <a:pPr algn="ctr"/>
                      <a:r>
                        <a:rPr lang="en-US" sz="1800" b="1" dirty="0">
                          <a:solidFill>
                            <a:schemeClr val="bg1"/>
                          </a:solidFill>
                          <a:latin typeface="Arial" panose="020B0604020202020204" pitchFamily="34" charset="0"/>
                          <a:cs typeface="Arial" panose="020B0604020202020204" pitchFamily="34" charset="0"/>
                        </a:rPr>
                        <a:t>%</a:t>
                      </a:r>
                    </a:p>
                  </a:txBody>
                  <a:tcPr marL="75807" marR="75807" marT="37904" marB="37904">
                    <a:solidFill>
                      <a:schemeClr val="accent1">
                        <a:lumMod val="50000"/>
                      </a:schemeClr>
                    </a:solidFill>
                  </a:tcPr>
                </a:tc>
                <a:extLst>
                  <a:ext uri="{0D108BD9-81ED-4DB2-BD59-A6C34878D82A}">
                    <a16:rowId xmlns:a16="http://schemas.microsoft.com/office/drawing/2014/main" val="1297423739"/>
                  </a:ext>
                </a:extLst>
              </a:tr>
              <a:tr h="35274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SUD</a:t>
                      </a: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8.8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10.5</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8509644"/>
                  </a:ext>
                </a:extLst>
              </a:tr>
              <a:tr h="35274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     AUD</a:t>
                      </a: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8.0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9.7</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2425781"/>
                  </a:ext>
                </a:extLst>
              </a:tr>
              <a:tr h="35274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     OUD</a:t>
                      </a: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1.8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5710691"/>
                  </a:ext>
                </a:extLst>
              </a:tr>
              <a:tr h="38977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Overdose</a:t>
                      </a: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6720610"/>
                  </a:ext>
                </a:extLst>
              </a:tr>
              <a:tr h="35274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Homelessness</a:t>
                      </a: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6.3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5.9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6.2</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6173787"/>
                  </a:ext>
                </a:extLst>
              </a:tr>
              <a:tr h="352748">
                <a:tc>
                  <a:txBody>
                    <a:bodyPr/>
                    <a:lstStyle/>
                    <a:p>
                      <a:pPr marL="0" marR="0" algn="l">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Death</a:t>
                      </a: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0.84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0.92</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0.97</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96256047"/>
                  </a:ext>
                </a:extLst>
              </a:tr>
            </a:tbl>
          </a:graphicData>
        </a:graphic>
      </p:graphicFrame>
      <p:sp>
        <p:nvSpPr>
          <p:cNvPr id="4" name="TextBox 3">
            <a:extLst>
              <a:ext uri="{FF2B5EF4-FFF2-40B4-BE49-F238E27FC236}">
                <a16:creationId xmlns:a16="http://schemas.microsoft.com/office/drawing/2014/main" id="{4C6D9F7F-B8C0-4223-9505-948A03D65E84}"/>
              </a:ext>
            </a:extLst>
          </p:cNvPr>
          <p:cNvSpPr txBox="1"/>
          <p:nvPr/>
        </p:nvSpPr>
        <p:spPr>
          <a:xfrm>
            <a:off x="4143840" y="4543594"/>
            <a:ext cx="7519187"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Note: SUD, AUD, OUD, Overdose, and Homelessness identified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through VHA records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Death identified through National Death Index</a:t>
            </a:r>
          </a:p>
        </p:txBody>
      </p:sp>
    </p:spTree>
    <p:extLst>
      <p:ext uri="{BB962C8B-B14F-4D97-AF65-F5344CB8AC3E}">
        <p14:creationId xmlns:p14="http://schemas.microsoft.com/office/powerpoint/2010/main" val="395024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48F8-C971-4861-ADA2-A3DD99DA9D49}"/>
              </a:ext>
            </a:extLst>
          </p:cNvPr>
          <p:cNvSpPr>
            <a:spLocks noGrp="1"/>
          </p:cNvSpPr>
          <p:nvPr>
            <p:ph type="title"/>
          </p:nvPr>
        </p:nvSpPr>
        <p:spPr>
          <a:xfrm>
            <a:off x="544946" y="371280"/>
            <a:ext cx="11406909" cy="522642"/>
          </a:xfrm>
        </p:spPr>
        <p:txBody>
          <a:bodyPr numCol="1">
            <a:normAutofit fontScale="90000"/>
          </a:bodyPr>
          <a:lstStyle/>
          <a:p>
            <a:pPr algn="ctr"/>
            <a:r>
              <a:rPr lang="en-US" sz="2000" b="1" dirty="0">
                <a:latin typeface="Arial" panose="020B0604020202020204" pitchFamily="34" charset="0"/>
                <a:cs typeface="Arial" panose="020B0604020202020204" pitchFamily="34" charset="0"/>
              </a:rPr>
              <a:t>Table 4. Incident Adverse Outcomes within 3-years Post-TBI Screen</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CTBIE Completion Groups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D00E7C-3299-4737-BE84-363E2868B4EC}"/>
              </a:ext>
            </a:extLst>
          </p:cNvPr>
          <p:cNvSpPr txBox="1"/>
          <p:nvPr/>
        </p:nvSpPr>
        <p:spPr>
          <a:xfrm>
            <a:off x="544946" y="5378793"/>
            <a:ext cx="11611842" cy="954107"/>
          </a:xfrm>
          <a:prstGeom prst="rect">
            <a:avLst/>
          </a:prstGeom>
          <a:noFill/>
        </p:spPr>
        <p:txBody>
          <a:bodyPr wrap="square" numCol="1" rtlCol="0">
            <a:spAutoFit/>
          </a:bodyPr>
          <a:lstStyle/>
          <a:p>
            <a:r>
              <a:rPr lang="en-US" sz="1400" b="1" dirty="0">
                <a:effectLst/>
                <a:latin typeface="Arial" panose="020B0604020202020204" pitchFamily="34" charset="0"/>
                <a:ea typeface="Calibri" panose="020F0502020204030204" pitchFamily="34" charset="0"/>
                <a:cs typeface="Arial" panose="020B0604020202020204" pitchFamily="34" charset="0"/>
              </a:rPr>
              <a:t>Note.  </a:t>
            </a:r>
            <a:r>
              <a:rPr lang="en-US" sz="1400" dirty="0">
                <a:effectLst/>
                <a:latin typeface="Arial" panose="020B0604020202020204" pitchFamily="34" charset="0"/>
                <a:ea typeface="Calibri" panose="020F0502020204030204" pitchFamily="34" charset="0"/>
                <a:cs typeface="Arial" panose="020B0604020202020204" pitchFamily="34" charset="0"/>
              </a:rPr>
              <a:t>Adjusted models includes age, sex, race/ethnicity, deployment (yes/no), deployment-related injury events (TBI screener Q.1 yes/no questions regarding blast/explosion, vehicular accident/crash, fragment wound or bullet wound above the shoulders, fall), branch, component, rank, and deployment, region for TBI screen, VA Polytrauma/TBI System of Care level where TBI screen was completed, and pre-TBI screening cognitive issues, PTSD, depression, anxiety, headache, and head/back/other pain.</a:t>
            </a:r>
          </a:p>
        </p:txBody>
      </p:sp>
      <p:graphicFrame>
        <p:nvGraphicFramePr>
          <p:cNvPr id="7" name="Table 3">
            <a:extLst>
              <a:ext uri="{FF2B5EF4-FFF2-40B4-BE49-F238E27FC236}">
                <a16:creationId xmlns:a16="http://schemas.microsoft.com/office/drawing/2014/main" id="{47663A64-6771-4DCD-B567-D73F78A94580}"/>
              </a:ext>
            </a:extLst>
          </p:cNvPr>
          <p:cNvGraphicFramePr>
            <a:graphicFrameLocks noGrp="1"/>
          </p:cNvGraphicFramePr>
          <p:nvPr>
            <p:extLst>
              <p:ext uri="{D42A27DB-BD31-4B8C-83A1-F6EECF244321}">
                <p14:modId xmlns:p14="http://schemas.microsoft.com/office/powerpoint/2010/main" val="2783108525"/>
              </p:ext>
            </p:extLst>
          </p:nvPr>
        </p:nvGraphicFramePr>
        <p:xfrm>
          <a:off x="1377539" y="929547"/>
          <a:ext cx="8727435" cy="3721341"/>
        </p:xfrm>
        <a:graphic>
          <a:graphicData uri="http://schemas.openxmlformats.org/drawingml/2006/table">
            <a:tbl>
              <a:tblPr firstRow="1" bandRow="1">
                <a:tableStyleId>{5C22544A-7EE6-4342-B048-85BDC9FD1C3A}</a:tableStyleId>
              </a:tblPr>
              <a:tblGrid>
                <a:gridCol w="2316070">
                  <a:extLst>
                    <a:ext uri="{9D8B030D-6E8A-4147-A177-3AD203B41FA5}">
                      <a16:colId xmlns:a16="http://schemas.microsoft.com/office/drawing/2014/main" val="4047800695"/>
                    </a:ext>
                  </a:extLst>
                </a:gridCol>
                <a:gridCol w="2398719">
                  <a:extLst>
                    <a:ext uri="{9D8B030D-6E8A-4147-A177-3AD203B41FA5}">
                      <a16:colId xmlns:a16="http://schemas.microsoft.com/office/drawing/2014/main" val="475942863"/>
                    </a:ext>
                  </a:extLst>
                </a:gridCol>
                <a:gridCol w="2093185">
                  <a:extLst>
                    <a:ext uri="{9D8B030D-6E8A-4147-A177-3AD203B41FA5}">
                      <a16:colId xmlns:a16="http://schemas.microsoft.com/office/drawing/2014/main" val="2387203637"/>
                    </a:ext>
                  </a:extLst>
                </a:gridCol>
                <a:gridCol w="1919461">
                  <a:extLst>
                    <a:ext uri="{9D8B030D-6E8A-4147-A177-3AD203B41FA5}">
                      <a16:colId xmlns:a16="http://schemas.microsoft.com/office/drawing/2014/main" val="661282600"/>
                    </a:ext>
                  </a:extLst>
                </a:gridCol>
              </a:tblGrid>
              <a:tr h="454604">
                <a:tc>
                  <a:txBody>
                    <a:bodyPr/>
                    <a:lstStyle/>
                    <a:p>
                      <a:pPr algn="ctr"/>
                      <a:endParaRPr lang="en-US" sz="2000" dirty="0">
                        <a:latin typeface="Arial" panose="020B0604020202020204" pitchFamily="34" charset="0"/>
                        <a:cs typeface="Arial" panose="020B0604020202020204" pitchFamily="34" charset="0"/>
                      </a:endParaRPr>
                    </a:p>
                  </a:txBody>
                  <a:tcPr>
                    <a:solidFill>
                      <a:schemeClr val="accent1">
                        <a:lumMod val="50000"/>
                      </a:schemeClr>
                    </a:solidFill>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CTBIE completed</a:t>
                      </a:r>
                    </a:p>
                  </a:txBody>
                  <a:tcPr>
                    <a:solidFill>
                      <a:schemeClr val="accent1">
                        <a:lumMod val="50000"/>
                      </a:schemeClr>
                    </a:solidFill>
                  </a:tcPr>
                </a:tc>
                <a:tc hMerge="1">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667020484"/>
                  </a:ext>
                </a:extLst>
              </a:tr>
              <a:tr h="811380">
                <a:tc>
                  <a:txBody>
                    <a:bodyPr/>
                    <a:lstStyle/>
                    <a:p>
                      <a:pPr algn="ctr"/>
                      <a:r>
                        <a:rPr lang="en-US" sz="2000" b="1" dirty="0">
                          <a:solidFill>
                            <a:schemeClr val="bg1"/>
                          </a:solidFill>
                          <a:latin typeface="Arial" panose="020B0604020202020204" pitchFamily="34" charset="0"/>
                          <a:cs typeface="Arial" panose="020B0604020202020204" pitchFamily="34" charset="0"/>
                        </a:rPr>
                        <a:t>Adverse Outcome</a:t>
                      </a:r>
                    </a:p>
                  </a:txBody>
                  <a:tcPr>
                    <a:solidFill>
                      <a:schemeClr val="accent1">
                        <a:lumMod val="5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Arial" panose="020B0604020202020204" pitchFamily="34" charset="0"/>
                          <a:cs typeface="Arial" panose="020B0604020202020204" pitchFamily="34" charset="0"/>
                        </a:rPr>
                        <a:t>mTBI+</a:t>
                      </a:r>
                      <a:br>
                        <a:rPr lang="en-US" sz="2000" b="1" dirty="0">
                          <a:solidFill>
                            <a:schemeClr val="bg1"/>
                          </a:solidFill>
                          <a:effectLst/>
                          <a:latin typeface="Arial" panose="020B0604020202020204" pitchFamily="34" charset="0"/>
                          <a:cs typeface="Arial" panose="020B0604020202020204" pitchFamily="34" charset="0"/>
                        </a:rPr>
                      </a:br>
                      <a:r>
                        <a:rPr lang="en-US" sz="2000" b="1" dirty="0">
                          <a:solidFill>
                            <a:schemeClr val="bg1"/>
                          </a:solidFill>
                          <a:effectLst/>
                          <a:latin typeface="Arial" panose="020B0604020202020204" pitchFamily="34" charset="0"/>
                          <a:cs typeface="Arial" panose="020B0604020202020204" pitchFamily="34" charset="0"/>
                        </a:rPr>
                        <a:t>Adjusted RR </a:t>
                      </a:r>
                    </a:p>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(95% CI)</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mTBI-</a:t>
                      </a:r>
                      <a:br>
                        <a:rPr lang="en-US" sz="2000" b="1" dirty="0">
                          <a:solidFill>
                            <a:schemeClr val="bg1"/>
                          </a:solidFill>
                          <a:effectLst/>
                          <a:latin typeface="Arial" panose="020B0604020202020204" pitchFamily="34" charset="0"/>
                          <a:cs typeface="Arial" panose="020B0604020202020204" pitchFamily="34" charset="0"/>
                        </a:rPr>
                      </a:br>
                      <a:r>
                        <a:rPr lang="en-US" sz="2000" b="1" dirty="0">
                          <a:solidFill>
                            <a:schemeClr val="bg1"/>
                          </a:solidFill>
                          <a:effectLst/>
                          <a:latin typeface="Arial" panose="020B0604020202020204" pitchFamily="34" charset="0"/>
                          <a:cs typeface="Arial" panose="020B0604020202020204" pitchFamily="34" charset="0"/>
                        </a:rPr>
                        <a:t>Adjusted RR </a:t>
                      </a:r>
                    </a:p>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(95% CI)</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 CTBIE</a:t>
                      </a:r>
                    </a:p>
                  </a:txBody>
                  <a:tcPr>
                    <a:solidFill>
                      <a:schemeClr val="accent1">
                        <a:lumMod val="50000"/>
                      </a:schemeClr>
                    </a:solidFill>
                  </a:tcPr>
                </a:tc>
                <a:extLst>
                  <a:ext uri="{0D108BD9-81ED-4DB2-BD59-A6C34878D82A}">
                    <a16:rowId xmlns:a16="http://schemas.microsoft.com/office/drawing/2014/main" val="1297423739"/>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SUD</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1.28 (1.21-1.36)</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1.13 (1.04-1.21)</a:t>
                      </a:r>
                    </a:p>
                  </a:txBody>
                  <a:tcPr marL="68580" marR="68580" marT="0" marB="0"/>
                </a:tc>
                <a:tc>
                  <a:txBody>
                    <a:bodyPr/>
                    <a:lstStyle/>
                    <a:p>
                      <a:pPr marL="0" marR="0" algn="ctr">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solidFill>
                      <a:srgbClr val="E9EBF5"/>
                    </a:solidFill>
                  </a:tcPr>
                </a:tc>
                <a:extLst>
                  <a:ext uri="{0D108BD9-81ED-4DB2-BD59-A6C34878D82A}">
                    <a16:rowId xmlns:a16="http://schemas.microsoft.com/office/drawing/2014/main" val="1278509644"/>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cs typeface="Arial" panose="020B0604020202020204" pitchFamily="34" charset="0"/>
                        </a:rPr>
                        <a:t>AUD</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1.34 (1.26-1.42)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1.19 (1.10-1.29)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3682425781"/>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cs typeface="Arial" panose="020B0604020202020204" pitchFamily="34" charset="0"/>
                        </a:rPr>
                        <a:t>OUD</a:t>
                      </a: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.91 (.79-1.06)</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.70 (.56-.86)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5710691"/>
                  </a:ext>
                </a:extLst>
              </a:tr>
              <a:tr h="38977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Overdose</a:t>
                      </a:r>
                    </a:p>
                  </a:txBody>
                  <a:tcPr marL="68580" marR="68580" marT="0" marB="0"/>
                </a:tc>
                <a:tc>
                  <a:txBody>
                    <a:bodyPr/>
                    <a:lstStyle/>
                    <a:p>
                      <a:pPr marL="0" marR="0" algn="r">
                        <a:lnSpc>
                          <a:spcPct val="115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1.31 (1.14-1.50)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.97 (.80-1.18)</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6720610"/>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Homelessness</a:t>
                      </a:r>
                    </a:p>
                  </a:txBody>
                  <a:tcPr marL="68580" marR="68580" marT="0" marB="0"/>
                </a:tc>
                <a:tc>
                  <a:txBody>
                    <a:bodyPr/>
                    <a:lstStyle/>
                    <a:p>
                      <a:pPr marL="0" marR="0" algn="r">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1.06 (.98-1.15)</a:t>
                      </a: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1.08 (.97-1.19)</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6173787"/>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Death</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.73 (.60-.88)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.82 (.63-1.05)</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696256047"/>
                  </a:ext>
                </a:extLst>
              </a:tr>
            </a:tbl>
          </a:graphicData>
        </a:graphic>
      </p:graphicFrame>
    </p:spTree>
    <p:extLst>
      <p:ext uri="{BB962C8B-B14F-4D97-AF65-F5344CB8AC3E}">
        <p14:creationId xmlns:p14="http://schemas.microsoft.com/office/powerpoint/2010/main" val="335297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48F8-C971-4861-ADA2-A3DD99DA9D49}"/>
              </a:ext>
            </a:extLst>
          </p:cNvPr>
          <p:cNvSpPr>
            <a:spLocks noGrp="1"/>
          </p:cNvSpPr>
          <p:nvPr>
            <p:ph type="title"/>
          </p:nvPr>
        </p:nvSpPr>
        <p:spPr>
          <a:xfrm>
            <a:off x="544946" y="371280"/>
            <a:ext cx="11406909" cy="522642"/>
          </a:xfrm>
        </p:spPr>
        <p:txBody>
          <a:bodyPr numCol="1">
            <a:normAutofit fontScale="90000"/>
          </a:bodyPr>
          <a:lstStyle/>
          <a:p>
            <a:pPr algn="ctr"/>
            <a:r>
              <a:rPr lang="en-US" sz="2000" b="1" dirty="0">
                <a:latin typeface="Arial" panose="020B0604020202020204" pitchFamily="34" charset="0"/>
                <a:cs typeface="Arial" panose="020B0604020202020204" pitchFamily="34" charset="0"/>
              </a:rPr>
              <a:t>Table 4. Incident Adverse Outcomes within 3-years Post-TBI Screen</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CTBIE Completion Groups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D00E7C-3299-4737-BE84-363E2868B4EC}"/>
              </a:ext>
            </a:extLst>
          </p:cNvPr>
          <p:cNvSpPr txBox="1"/>
          <p:nvPr/>
        </p:nvSpPr>
        <p:spPr>
          <a:xfrm>
            <a:off x="544946" y="5378793"/>
            <a:ext cx="11611842" cy="954107"/>
          </a:xfrm>
          <a:prstGeom prst="rect">
            <a:avLst/>
          </a:prstGeom>
          <a:noFill/>
        </p:spPr>
        <p:txBody>
          <a:bodyPr wrap="square" numCol="1" rtlCol="0">
            <a:spAutoFit/>
          </a:bodyPr>
          <a:lstStyle/>
          <a:p>
            <a:r>
              <a:rPr lang="en-US" sz="1400" b="1" dirty="0">
                <a:effectLst/>
                <a:latin typeface="Arial" panose="020B0604020202020204" pitchFamily="34" charset="0"/>
                <a:ea typeface="Calibri" panose="020F0502020204030204" pitchFamily="34" charset="0"/>
                <a:cs typeface="Arial" panose="020B0604020202020204" pitchFamily="34" charset="0"/>
              </a:rPr>
              <a:t>Note.  </a:t>
            </a:r>
            <a:r>
              <a:rPr lang="en-US" sz="1400" dirty="0">
                <a:effectLst/>
                <a:latin typeface="Arial" panose="020B0604020202020204" pitchFamily="34" charset="0"/>
                <a:ea typeface="Calibri" panose="020F0502020204030204" pitchFamily="34" charset="0"/>
                <a:cs typeface="Arial" panose="020B0604020202020204" pitchFamily="34" charset="0"/>
              </a:rPr>
              <a:t>Adjusted models includes age, sex, race/ethnicity, deployment (yes/no), deployment-related injury events (TBI screener Q.1 yes/no questions regarding blast/explosion, vehicular accident/crash, fragment wound or bullet wound above the shoulders, fall), branch, component, rank, and deployment, region for TBI screen, VA Polytrauma/TBI System of Care level where TBI screen was completed, and pre-TBI screening cognitive issues, PTSD, depression, anxiety, headache, and head/back/other pain.</a:t>
            </a:r>
          </a:p>
        </p:txBody>
      </p:sp>
      <p:graphicFrame>
        <p:nvGraphicFramePr>
          <p:cNvPr id="7" name="Table 3">
            <a:extLst>
              <a:ext uri="{FF2B5EF4-FFF2-40B4-BE49-F238E27FC236}">
                <a16:creationId xmlns:a16="http://schemas.microsoft.com/office/drawing/2014/main" id="{47663A64-6771-4DCD-B567-D73F78A94580}"/>
              </a:ext>
            </a:extLst>
          </p:cNvPr>
          <p:cNvGraphicFramePr>
            <a:graphicFrameLocks noGrp="1"/>
          </p:cNvGraphicFramePr>
          <p:nvPr>
            <p:extLst>
              <p:ext uri="{D42A27DB-BD31-4B8C-83A1-F6EECF244321}">
                <p14:modId xmlns:p14="http://schemas.microsoft.com/office/powerpoint/2010/main" val="1857544461"/>
              </p:ext>
            </p:extLst>
          </p:nvPr>
        </p:nvGraphicFramePr>
        <p:xfrm>
          <a:off x="1377539" y="929547"/>
          <a:ext cx="8727435" cy="3721341"/>
        </p:xfrm>
        <a:graphic>
          <a:graphicData uri="http://schemas.openxmlformats.org/drawingml/2006/table">
            <a:tbl>
              <a:tblPr firstRow="1" bandRow="1">
                <a:tableStyleId>{5C22544A-7EE6-4342-B048-85BDC9FD1C3A}</a:tableStyleId>
              </a:tblPr>
              <a:tblGrid>
                <a:gridCol w="2316070">
                  <a:extLst>
                    <a:ext uri="{9D8B030D-6E8A-4147-A177-3AD203B41FA5}">
                      <a16:colId xmlns:a16="http://schemas.microsoft.com/office/drawing/2014/main" val="4047800695"/>
                    </a:ext>
                  </a:extLst>
                </a:gridCol>
                <a:gridCol w="2398719">
                  <a:extLst>
                    <a:ext uri="{9D8B030D-6E8A-4147-A177-3AD203B41FA5}">
                      <a16:colId xmlns:a16="http://schemas.microsoft.com/office/drawing/2014/main" val="475942863"/>
                    </a:ext>
                  </a:extLst>
                </a:gridCol>
                <a:gridCol w="2093185">
                  <a:extLst>
                    <a:ext uri="{9D8B030D-6E8A-4147-A177-3AD203B41FA5}">
                      <a16:colId xmlns:a16="http://schemas.microsoft.com/office/drawing/2014/main" val="2387203637"/>
                    </a:ext>
                  </a:extLst>
                </a:gridCol>
                <a:gridCol w="1919461">
                  <a:extLst>
                    <a:ext uri="{9D8B030D-6E8A-4147-A177-3AD203B41FA5}">
                      <a16:colId xmlns:a16="http://schemas.microsoft.com/office/drawing/2014/main" val="661282600"/>
                    </a:ext>
                  </a:extLst>
                </a:gridCol>
              </a:tblGrid>
              <a:tr h="454604">
                <a:tc>
                  <a:txBody>
                    <a:bodyPr/>
                    <a:lstStyle/>
                    <a:p>
                      <a:pPr algn="ctr"/>
                      <a:endParaRPr lang="en-US" sz="2000" dirty="0">
                        <a:latin typeface="Arial" panose="020B0604020202020204" pitchFamily="34" charset="0"/>
                        <a:cs typeface="Arial" panose="020B0604020202020204" pitchFamily="34" charset="0"/>
                      </a:endParaRPr>
                    </a:p>
                  </a:txBody>
                  <a:tcPr>
                    <a:solidFill>
                      <a:schemeClr val="accent1">
                        <a:lumMod val="50000"/>
                      </a:schemeClr>
                    </a:solidFill>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CTBIE completed</a:t>
                      </a:r>
                    </a:p>
                  </a:txBody>
                  <a:tcPr>
                    <a:solidFill>
                      <a:schemeClr val="accent1">
                        <a:lumMod val="50000"/>
                      </a:schemeClr>
                    </a:solidFill>
                  </a:tcPr>
                </a:tc>
                <a:tc hMerge="1">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667020484"/>
                  </a:ext>
                </a:extLst>
              </a:tr>
              <a:tr h="811380">
                <a:tc>
                  <a:txBody>
                    <a:bodyPr/>
                    <a:lstStyle/>
                    <a:p>
                      <a:pPr algn="ctr"/>
                      <a:r>
                        <a:rPr lang="en-US" sz="2000" b="1" dirty="0">
                          <a:solidFill>
                            <a:schemeClr val="bg1"/>
                          </a:solidFill>
                          <a:latin typeface="Arial" panose="020B0604020202020204" pitchFamily="34" charset="0"/>
                          <a:cs typeface="Arial" panose="020B0604020202020204" pitchFamily="34" charset="0"/>
                        </a:rPr>
                        <a:t>Adverse Outcome</a:t>
                      </a:r>
                    </a:p>
                  </a:txBody>
                  <a:tcPr>
                    <a:solidFill>
                      <a:schemeClr val="accent1">
                        <a:lumMod val="5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Arial" panose="020B0604020202020204" pitchFamily="34" charset="0"/>
                          <a:cs typeface="Arial" panose="020B0604020202020204" pitchFamily="34" charset="0"/>
                        </a:rPr>
                        <a:t>mTBI+</a:t>
                      </a:r>
                      <a:br>
                        <a:rPr lang="en-US" sz="2000" b="1" dirty="0">
                          <a:solidFill>
                            <a:schemeClr val="bg1"/>
                          </a:solidFill>
                          <a:effectLst/>
                          <a:latin typeface="Arial" panose="020B0604020202020204" pitchFamily="34" charset="0"/>
                          <a:cs typeface="Arial" panose="020B0604020202020204" pitchFamily="34" charset="0"/>
                        </a:rPr>
                      </a:br>
                      <a:r>
                        <a:rPr lang="en-US" sz="2000" b="1" dirty="0">
                          <a:solidFill>
                            <a:schemeClr val="bg1"/>
                          </a:solidFill>
                          <a:effectLst/>
                          <a:latin typeface="Arial" panose="020B0604020202020204" pitchFamily="34" charset="0"/>
                          <a:cs typeface="Arial" panose="020B0604020202020204" pitchFamily="34" charset="0"/>
                        </a:rPr>
                        <a:t>Adjusted RR </a:t>
                      </a:r>
                    </a:p>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(95% CI)</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mTBI-</a:t>
                      </a:r>
                      <a:br>
                        <a:rPr lang="en-US" sz="2000" b="1" dirty="0">
                          <a:solidFill>
                            <a:schemeClr val="bg1"/>
                          </a:solidFill>
                          <a:effectLst/>
                          <a:latin typeface="Arial" panose="020B0604020202020204" pitchFamily="34" charset="0"/>
                          <a:cs typeface="Arial" panose="020B0604020202020204" pitchFamily="34" charset="0"/>
                        </a:rPr>
                      </a:br>
                      <a:r>
                        <a:rPr lang="en-US" sz="2000" b="1" dirty="0">
                          <a:solidFill>
                            <a:schemeClr val="bg1"/>
                          </a:solidFill>
                          <a:effectLst/>
                          <a:latin typeface="Arial" panose="020B0604020202020204" pitchFamily="34" charset="0"/>
                          <a:cs typeface="Arial" panose="020B0604020202020204" pitchFamily="34" charset="0"/>
                        </a:rPr>
                        <a:t>Adjusted RR </a:t>
                      </a:r>
                    </a:p>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cs typeface="Arial" panose="020B0604020202020204" pitchFamily="34" charset="0"/>
                        </a:rPr>
                        <a:t>(95% CI)</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solidFill>
                      <a:schemeClr val="accent1">
                        <a:lumMod val="50000"/>
                      </a:schemeClr>
                    </a:solidFill>
                  </a:tcPr>
                </a:tc>
                <a:tc>
                  <a:txBody>
                    <a:bodyPr/>
                    <a:lstStyle/>
                    <a:p>
                      <a:pPr marL="0" marR="0" algn="ctr">
                        <a:lnSpc>
                          <a:spcPct val="115000"/>
                        </a:lnSpc>
                        <a:spcBef>
                          <a:spcPts val="0"/>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 CTBIE</a:t>
                      </a:r>
                    </a:p>
                  </a:txBody>
                  <a:tcPr>
                    <a:solidFill>
                      <a:schemeClr val="accent1">
                        <a:lumMod val="50000"/>
                      </a:schemeClr>
                    </a:solidFill>
                  </a:tcPr>
                </a:tc>
                <a:extLst>
                  <a:ext uri="{0D108BD9-81ED-4DB2-BD59-A6C34878D82A}">
                    <a16:rowId xmlns:a16="http://schemas.microsoft.com/office/drawing/2014/main" val="1297423739"/>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SUD</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1.28 (1.21-1.36)</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1.13 (1.04-1.21)</a:t>
                      </a:r>
                    </a:p>
                  </a:txBody>
                  <a:tcPr marL="68580" marR="68580" marT="0" marB="0"/>
                </a:tc>
                <a:tc>
                  <a:txBody>
                    <a:bodyPr/>
                    <a:lstStyle/>
                    <a:p>
                      <a:pPr marL="0" marR="0" algn="ctr">
                        <a:lnSpc>
                          <a:spcPct val="115000"/>
                        </a:lnSpc>
                        <a:spcBef>
                          <a:spcPts val="0"/>
                        </a:spcBef>
                        <a:spcAft>
                          <a:spcPts val="10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solidFill>
                      <a:srgbClr val="E9EBF5"/>
                    </a:solidFill>
                  </a:tcPr>
                </a:tc>
                <a:extLst>
                  <a:ext uri="{0D108BD9-81ED-4DB2-BD59-A6C34878D82A}">
                    <a16:rowId xmlns:a16="http://schemas.microsoft.com/office/drawing/2014/main" val="1278509644"/>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cs typeface="Arial" panose="020B0604020202020204" pitchFamily="34" charset="0"/>
                        </a:rPr>
                        <a:t>AUD</a:t>
                      </a: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1.34 (1.26-1.42)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1.19 (1.10-1.29)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3682425781"/>
                  </a:ext>
                </a:extLst>
              </a:tr>
              <a:tr h="352748">
                <a:tc>
                  <a:txBody>
                    <a:bodyPr/>
                    <a:lstStyle/>
                    <a:p>
                      <a:pPr marL="0" marR="0">
                        <a:lnSpc>
                          <a:spcPct val="115000"/>
                        </a:lnSpc>
                        <a:spcBef>
                          <a:spcPts val="0"/>
                        </a:spcBef>
                        <a:spcAft>
                          <a:spcPts val="0"/>
                        </a:spcAft>
                      </a:pPr>
                      <a:r>
                        <a:rPr lang="en-US" sz="2000" b="0" dirty="0">
                          <a:effectLst/>
                          <a:highlight>
                            <a:srgbClr val="FFFF00"/>
                          </a:highlight>
                          <a:latin typeface="Arial" panose="020B0604020202020204" pitchFamily="34" charset="0"/>
                          <a:cs typeface="Arial" panose="020B0604020202020204" pitchFamily="34" charset="0"/>
                        </a:rPr>
                        <a:t>OUD</a:t>
                      </a: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.91 (.79-1.06)</a:t>
                      </a:r>
                    </a:p>
                  </a:txBody>
                  <a:tcPr marL="68580" marR="68580" marT="0" marB="0"/>
                </a:tc>
                <a:tc>
                  <a:txBody>
                    <a:bodyPr/>
                    <a:lstStyle/>
                    <a:p>
                      <a:pPr marL="0" marR="0" algn="r">
                        <a:lnSpc>
                          <a:spcPct val="115000"/>
                        </a:lnSpc>
                        <a:spcBef>
                          <a:spcPts val="0"/>
                        </a:spcBef>
                        <a:spcAft>
                          <a:spcPts val="0"/>
                        </a:spcAft>
                      </a:pPr>
                      <a:r>
                        <a:rPr lang="en-US"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.70 (.56-.86)</a:t>
                      </a:r>
                      <a:endPar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035710691"/>
                  </a:ext>
                </a:extLst>
              </a:tr>
              <a:tr h="38977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Overdose</a:t>
                      </a:r>
                    </a:p>
                  </a:txBody>
                  <a:tcPr marL="68580" marR="68580" marT="0" marB="0"/>
                </a:tc>
                <a:tc>
                  <a:txBody>
                    <a:bodyPr/>
                    <a:lstStyle/>
                    <a:p>
                      <a:pPr marL="0" marR="0" algn="r">
                        <a:lnSpc>
                          <a:spcPct val="115000"/>
                        </a:lnSpc>
                        <a:spcBef>
                          <a:spcPts val="0"/>
                        </a:spcBef>
                        <a:spcAft>
                          <a:spcPts val="0"/>
                        </a:spcAft>
                      </a:pPr>
                      <a:r>
                        <a:rPr lang="en-US" sz="2000" b="1">
                          <a:effectLst/>
                          <a:latin typeface="Arial" panose="020B0604020202020204" pitchFamily="34" charset="0"/>
                          <a:ea typeface="Calibri" panose="020F0502020204030204" pitchFamily="34" charset="0"/>
                          <a:cs typeface="Arial" panose="020B0604020202020204" pitchFamily="34" charset="0"/>
                        </a:rPr>
                        <a:t>1.31 (1.14-1.50)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.97 (.80-1.18)</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6720610"/>
                  </a:ext>
                </a:extLst>
              </a:tr>
              <a:tr h="352748">
                <a:tc>
                  <a:txBody>
                    <a:bodyPr/>
                    <a:lstStyle/>
                    <a:p>
                      <a:pPr marL="0" marR="0">
                        <a:lnSpc>
                          <a:spcPct val="115000"/>
                        </a:lnSpc>
                        <a:spcBef>
                          <a:spcPts val="0"/>
                        </a:spcBef>
                        <a:spcAft>
                          <a:spcPts val="0"/>
                        </a:spcAft>
                      </a:pPr>
                      <a:r>
                        <a:rPr lang="en-US" sz="2000" b="0" dirty="0">
                          <a:effectLst/>
                          <a:latin typeface="Arial" panose="020B0604020202020204" pitchFamily="34" charset="0"/>
                          <a:ea typeface="Calibri" panose="020F0502020204030204" pitchFamily="34" charset="0"/>
                          <a:cs typeface="Arial" panose="020B0604020202020204" pitchFamily="34" charset="0"/>
                        </a:rPr>
                        <a:t>Homelessness</a:t>
                      </a:r>
                    </a:p>
                  </a:txBody>
                  <a:tcPr marL="68580" marR="68580" marT="0" marB="0"/>
                </a:tc>
                <a:tc>
                  <a:txBody>
                    <a:bodyPr/>
                    <a:lstStyle/>
                    <a:p>
                      <a:pPr marL="0" marR="0" algn="r">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1.06 (.98-1.15)</a:t>
                      </a: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1.08 (.97-1.19)</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6173787"/>
                  </a:ext>
                </a:extLst>
              </a:tr>
              <a:tr h="352748">
                <a:tc>
                  <a:txBody>
                    <a:bodyPr/>
                    <a:lstStyle/>
                    <a:p>
                      <a:pPr marL="0" marR="0">
                        <a:lnSpc>
                          <a:spcPct val="115000"/>
                        </a:lnSpc>
                        <a:spcBef>
                          <a:spcPts val="0"/>
                        </a:spcBef>
                        <a:spcAft>
                          <a:spcPts val="0"/>
                        </a:spcAft>
                      </a:pPr>
                      <a:r>
                        <a:rPr lang="en-US" sz="2000" b="0" dirty="0">
                          <a:effectLst/>
                          <a:highlight>
                            <a:srgbClr val="FFFF00"/>
                          </a:highlight>
                          <a:latin typeface="Arial" panose="020B0604020202020204" pitchFamily="34" charset="0"/>
                          <a:ea typeface="Calibri" panose="020F0502020204030204" pitchFamily="34" charset="0"/>
                          <a:cs typeface="Arial" panose="020B0604020202020204" pitchFamily="34" charset="0"/>
                        </a:rPr>
                        <a:t>Death</a:t>
                      </a:r>
                    </a:p>
                  </a:txBody>
                  <a:tcPr marL="68580" marR="68580" marT="0" marB="0"/>
                </a:tc>
                <a:tc>
                  <a:txBody>
                    <a:bodyPr/>
                    <a:lstStyle/>
                    <a:p>
                      <a:pPr marL="0" marR="0" algn="r">
                        <a:lnSpc>
                          <a:spcPct val="115000"/>
                        </a:lnSpc>
                        <a:spcBef>
                          <a:spcPts val="0"/>
                        </a:spcBef>
                        <a:spcAft>
                          <a:spcPts val="0"/>
                        </a:spcAft>
                      </a:pPr>
                      <a:r>
                        <a:rPr lang="en-US"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.73 (.60-.88)</a:t>
                      </a:r>
                      <a:endParaRPr lang="en-US" sz="20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.82 (.63-1.05)</a:t>
                      </a:r>
                    </a:p>
                  </a:txBody>
                  <a:tcPr marL="68580" marR="68580" marT="0" marB="0"/>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696256047"/>
                  </a:ext>
                </a:extLst>
              </a:tr>
            </a:tbl>
          </a:graphicData>
        </a:graphic>
      </p:graphicFrame>
    </p:spTree>
    <p:extLst>
      <p:ext uri="{BB962C8B-B14F-4D97-AF65-F5344CB8AC3E}">
        <p14:creationId xmlns:p14="http://schemas.microsoft.com/office/powerpoint/2010/main" val="74238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4CD23D9-DFCD-4CAE-82F2-6B7E0990FE99}"/>
              </a:ext>
            </a:extLst>
          </p:cNvPr>
          <p:cNvGraphicFramePr>
            <a:graphicFrameLocks noGrp="1"/>
          </p:cNvGraphicFramePr>
          <p:nvPr>
            <p:ph idx="1"/>
            <p:extLst>
              <p:ext uri="{D42A27DB-BD31-4B8C-83A1-F6EECF244321}">
                <p14:modId xmlns:p14="http://schemas.microsoft.com/office/powerpoint/2010/main" val="3742575494"/>
              </p:ext>
            </p:extLst>
          </p:nvPr>
        </p:nvGraphicFramePr>
        <p:xfrm>
          <a:off x="305995" y="843147"/>
          <a:ext cx="9636016" cy="4353644"/>
        </p:xfrm>
        <a:graphic>
          <a:graphicData uri="http://schemas.openxmlformats.org/drawingml/2006/table">
            <a:tbl>
              <a:tblPr firstRow="1" bandRow="1" bandCol="1">
                <a:tableStyleId>{5C22544A-7EE6-4342-B048-85BDC9FD1C3A}</a:tableStyleId>
              </a:tblPr>
              <a:tblGrid>
                <a:gridCol w="3306656">
                  <a:extLst>
                    <a:ext uri="{9D8B030D-6E8A-4147-A177-3AD203B41FA5}">
                      <a16:colId xmlns:a16="http://schemas.microsoft.com/office/drawing/2014/main" val="2629776049"/>
                    </a:ext>
                  </a:extLst>
                </a:gridCol>
                <a:gridCol w="2054832">
                  <a:extLst>
                    <a:ext uri="{9D8B030D-6E8A-4147-A177-3AD203B41FA5}">
                      <a16:colId xmlns:a16="http://schemas.microsoft.com/office/drawing/2014/main" val="3383729653"/>
                    </a:ext>
                  </a:extLst>
                </a:gridCol>
                <a:gridCol w="2157573">
                  <a:extLst>
                    <a:ext uri="{9D8B030D-6E8A-4147-A177-3AD203B41FA5}">
                      <a16:colId xmlns:a16="http://schemas.microsoft.com/office/drawing/2014/main" val="3638580970"/>
                    </a:ext>
                  </a:extLst>
                </a:gridCol>
                <a:gridCol w="2116955">
                  <a:extLst>
                    <a:ext uri="{9D8B030D-6E8A-4147-A177-3AD203B41FA5}">
                      <a16:colId xmlns:a16="http://schemas.microsoft.com/office/drawing/2014/main" val="2652942838"/>
                    </a:ext>
                  </a:extLst>
                </a:gridCol>
              </a:tblGrid>
              <a:tr h="1310491">
                <a:tc>
                  <a:txBody>
                    <a:bodyPr/>
                    <a:lstStyle/>
                    <a:p>
                      <a:pPr algn="ctr"/>
                      <a:r>
                        <a:rPr lang="en-US" sz="2200" dirty="0">
                          <a:latin typeface="Arial" panose="020B0604020202020204" pitchFamily="34" charset="0"/>
                          <a:cs typeface="Arial" panose="020B0604020202020204" pitchFamily="34" charset="0"/>
                        </a:rPr>
                        <a:t>Diagnoses </a:t>
                      </a:r>
                    </a:p>
                  </a:txBody>
                  <a:tcPr marL="120373" marR="120373" marT="60187" marB="60187">
                    <a:solidFill>
                      <a:schemeClr val="accent1">
                        <a:lumMod val="50000"/>
                      </a:schemeClr>
                    </a:solidFill>
                  </a:tcPr>
                </a:tc>
                <a:tc>
                  <a:txBody>
                    <a:bodyPr/>
                    <a:lstStyle/>
                    <a:p>
                      <a:pPr marL="0" marR="0" lvl="0" indent="0" algn="ctr" defTabSz="914400" rtl="0" eaLnBrk="1" latinLnBrk="0" hangingPunct="1">
                        <a:lnSpc>
                          <a:spcPct val="115000"/>
                        </a:lnSpc>
                        <a:spcBef>
                          <a:spcPts val="0"/>
                        </a:spcBef>
                        <a:spcAft>
                          <a:spcPts val="0"/>
                        </a:spcAft>
                        <a:buClrTx/>
                        <a:buSzTx/>
                        <a:buFontTx/>
                        <a:buNone/>
                        <a:tabLst/>
                        <a:defRPr/>
                      </a:pPr>
                      <a:r>
                        <a:rPr lang="en-US" sz="2200" b="1" dirty="0">
                          <a:effectLst/>
                          <a:latin typeface="Arial" panose="020B0604020202020204" pitchFamily="34" charset="0"/>
                          <a:ea typeface="Calibri" panose="020F0502020204030204" pitchFamily="34" charset="0"/>
                          <a:cs typeface="Arial" panose="020B0604020202020204" pitchFamily="34" charset="0"/>
                        </a:rPr>
                        <a:t>mTBI+</a:t>
                      </a:r>
                    </a:p>
                    <a:p>
                      <a:pPr marL="0" marR="0" algn="ctr">
                        <a:lnSpc>
                          <a:spcPct val="115000"/>
                        </a:lnSpc>
                        <a:spcBef>
                          <a:spcPts val="0"/>
                        </a:spcBef>
                        <a:spcAft>
                          <a:spcPts val="0"/>
                        </a:spcAft>
                      </a:pPr>
                      <a:r>
                        <a:rPr lang="en-US" sz="2200" dirty="0">
                          <a:effectLst/>
                          <a:latin typeface="Arial" panose="020B0604020202020204" pitchFamily="34" charset="0"/>
                          <a:cs typeface="Arial" panose="020B0604020202020204" pitchFamily="34" charset="0"/>
                        </a:rPr>
                        <a:t>(n = 18,208)</a:t>
                      </a:r>
                    </a:p>
                    <a:p>
                      <a:pPr marL="0" marR="0" algn="ctr">
                        <a:lnSpc>
                          <a:spcPct val="115000"/>
                        </a:lnSpc>
                        <a:spcBef>
                          <a:spcPts val="0"/>
                        </a:spcBef>
                        <a:spcAft>
                          <a:spcPts val="0"/>
                        </a:spcAft>
                      </a:pPr>
                      <a:r>
                        <a:rPr lang="en-US" sz="2200" dirty="0">
                          <a:effectLst/>
                          <a:latin typeface="Arial" panose="020B0604020202020204" pitchFamily="34" charset="0"/>
                          <a:cs typeface="Arial" panose="020B0604020202020204" pitchFamily="34" charset="0"/>
                        </a:rPr>
                        <a:t>%</a:t>
                      </a:r>
                    </a:p>
                  </a:txBody>
                  <a:tcPr marL="120373" marR="120373" marT="60187" marB="60187">
                    <a:solidFill>
                      <a:schemeClr val="accent1">
                        <a:lumMod val="50000"/>
                      </a:schemeClr>
                    </a:solidFill>
                  </a:tcPr>
                </a:tc>
                <a:tc>
                  <a:txBody>
                    <a:bodyPr/>
                    <a:lstStyle/>
                    <a:p>
                      <a:pPr marL="0" marR="0" lvl="0" indent="0" algn="ctr" defTabSz="914400" rtl="0" eaLnBrk="1" latinLnBrk="0" hangingPunct="1">
                        <a:lnSpc>
                          <a:spcPct val="115000"/>
                        </a:lnSpc>
                        <a:spcBef>
                          <a:spcPts val="0"/>
                        </a:spcBef>
                        <a:spcAft>
                          <a:spcPts val="0"/>
                        </a:spcAft>
                        <a:buClrTx/>
                        <a:buSzTx/>
                        <a:buFontTx/>
                        <a:buNone/>
                        <a:tabLst/>
                        <a:defRPr/>
                      </a:pPr>
                      <a:r>
                        <a:rPr lang="en-US" sz="2200" b="1">
                          <a:effectLst/>
                          <a:latin typeface="Arial" panose="020B0604020202020204" pitchFamily="34" charset="0"/>
                          <a:ea typeface="Calibri" panose="020F0502020204030204" pitchFamily="34" charset="0"/>
                          <a:cs typeface="Arial" panose="020B0604020202020204" pitchFamily="34" charset="0"/>
                        </a:rPr>
                        <a:t>mTBI-</a:t>
                      </a:r>
                    </a:p>
                    <a:p>
                      <a:pPr marL="0" marR="0" algn="ctr">
                        <a:lnSpc>
                          <a:spcPct val="115000"/>
                        </a:lnSpc>
                        <a:spcBef>
                          <a:spcPts val="0"/>
                        </a:spcBef>
                        <a:spcAft>
                          <a:spcPts val="0"/>
                        </a:spcAft>
                      </a:pPr>
                      <a:r>
                        <a:rPr lang="en-US" sz="2200">
                          <a:effectLst/>
                          <a:latin typeface="Arial" panose="020B0604020202020204" pitchFamily="34" charset="0"/>
                          <a:cs typeface="Arial" panose="020B0604020202020204" pitchFamily="34" charset="0"/>
                        </a:rPr>
                        <a:t>(n = 6,619)</a:t>
                      </a:r>
                      <a:br>
                        <a:rPr lang="en-US" sz="2200">
                          <a:effectLst/>
                          <a:latin typeface="Arial" panose="020B0604020202020204" pitchFamily="34" charset="0"/>
                          <a:cs typeface="Arial" panose="020B0604020202020204" pitchFamily="34" charset="0"/>
                        </a:rPr>
                      </a:br>
                      <a:r>
                        <a:rPr lang="en-US" sz="2200">
                          <a:effectLst/>
                          <a:latin typeface="Arial" panose="020B0604020202020204" pitchFamily="34" charset="0"/>
                          <a:cs typeface="Arial" panose="020B0604020202020204" pitchFamily="34" charset="0"/>
                        </a:rPr>
                        <a:t>%</a:t>
                      </a:r>
                    </a:p>
                  </a:txBody>
                  <a:tcPr marL="120373" marR="120373" marT="60187" marB="60187">
                    <a:lnR w="381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lvl="0" indent="0" algn="ctr" defTabSz="914400" rtl="0" eaLnBrk="1" latinLnBrk="0" hangingPunct="1">
                        <a:lnSpc>
                          <a:spcPct val="115000"/>
                        </a:lnSpc>
                        <a:spcBef>
                          <a:spcPts val="0"/>
                        </a:spcBef>
                        <a:spcAft>
                          <a:spcPts val="0"/>
                        </a:spcAft>
                        <a:buClrTx/>
                        <a:buSzTx/>
                        <a:buFontTx/>
                        <a:buNone/>
                        <a:tabLst/>
                        <a:defRPr/>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 CTBIE </a:t>
                      </a:r>
                    </a:p>
                    <a:p>
                      <a:pPr marL="0" marR="0" algn="ctr">
                        <a:lnSpc>
                          <a:spcPct val="115000"/>
                        </a:lnSpc>
                        <a:spcBef>
                          <a:spcPts val="0"/>
                        </a:spcBef>
                        <a:spcAft>
                          <a:spcPts val="0"/>
                        </a:spcAft>
                      </a:pPr>
                      <a:r>
                        <a:rPr lang="en-US" sz="2200" dirty="0">
                          <a:effectLst/>
                          <a:latin typeface="Arial" panose="020B0604020202020204" pitchFamily="34" charset="0"/>
                          <a:cs typeface="Arial" panose="020B0604020202020204" pitchFamily="34" charset="0"/>
                        </a:rPr>
                        <a:t>(n = 10,163)</a:t>
                      </a:r>
                    </a:p>
                    <a:p>
                      <a:pPr marL="0" marR="0" algn="ctr">
                        <a:lnSpc>
                          <a:spcPct val="115000"/>
                        </a:lnSpc>
                        <a:spcBef>
                          <a:spcPts val="0"/>
                        </a:spcBef>
                        <a:spcAft>
                          <a:spcPts val="0"/>
                        </a:spcAft>
                      </a:pPr>
                      <a:r>
                        <a:rPr lang="en-US" sz="2200" dirty="0">
                          <a:effectLst/>
                          <a:latin typeface="Arial" panose="020B0604020202020204" pitchFamily="34" charset="0"/>
                          <a:cs typeface="Arial" panose="020B0604020202020204" pitchFamily="34" charset="0"/>
                        </a:rPr>
                        <a:t>%</a:t>
                      </a:r>
                    </a:p>
                  </a:txBody>
                  <a:tcPr marL="120373" marR="120373" marT="60187" marB="60187">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245666623"/>
                  </a:ext>
                </a:extLst>
              </a:tr>
              <a:tr h="510981">
                <a:tc>
                  <a:txBody>
                    <a:bodyPr/>
                    <a:lstStyle/>
                    <a:p>
                      <a:pPr marL="0" marR="0">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Cognitive Issues</a:t>
                      </a: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14.9</a:t>
                      </a: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9.1</a:t>
                      </a:r>
                    </a:p>
                  </a:txBody>
                  <a:tcPr marL="83161" marR="83161" marT="0" marB="0">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15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7.8</a:t>
                      </a: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54890004"/>
                  </a:ext>
                </a:extLst>
              </a:tr>
              <a:tr h="510981">
                <a:tc>
                  <a:txBody>
                    <a:bodyPr/>
                    <a:lstStyle/>
                    <a:p>
                      <a:pPr marL="0" marR="0">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PTSD</a:t>
                      </a: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72.4</a:t>
                      </a: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64.9</a:t>
                      </a:r>
                    </a:p>
                  </a:txBody>
                  <a:tcPr marL="83161" marR="83161" marT="0" marB="0">
                    <a:lnR w="381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ctr">
                        <a:lnSpc>
                          <a:spcPct val="115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57.3</a:t>
                      </a: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28225708"/>
                  </a:ext>
                </a:extLst>
              </a:tr>
              <a:tr h="510981">
                <a:tc>
                  <a:txBody>
                    <a:bodyPr/>
                    <a:lstStyle/>
                    <a:p>
                      <a:pPr marL="0" marR="0">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Depression</a:t>
                      </a: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49.6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49.9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15000"/>
                        </a:lnSpc>
                        <a:spcBef>
                          <a:spcPts val="0"/>
                        </a:spcBef>
                        <a:spcAft>
                          <a:spcPts val="0"/>
                        </a:spcAft>
                      </a:pPr>
                      <a:r>
                        <a:rPr lang="en-US" sz="2200" b="1">
                          <a:solidFill>
                            <a:srgbClr val="000000"/>
                          </a:solidFill>
                          <a:effectLst/>
                          <a:latin typeface="Arial" panose="020B0604020202020204" pitchFamily="34" charset="0"/>
                          <a:ea typeface="Calibri" panose="020F0502020204030204" pitchFamily="34" charset="0"/>
                          <a:cs typeface="Arial" panose="020B0604020202020204" pitchFamily="34" charset="0"/>
                        </a:rPr>
                        <a:t>43.8</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93127947"/>
                  </a:ext>
                </a:extLst>
              </a:tr>
              <a:tr h="510981">
                <a:tc>
                  <a:txBody>
                    <a:bodyPr/>
                    <a:lstStyle/>
                    <a:p>
                      <a:pPr marL="0" marR="0">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Anxiety</a:t>
                      </a: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37.4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38.8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R w="381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ctr">
                        <a:lnSpc>
                          <a:spcPct val="115000"/>
                        </a:lnSpc>
                        <a:spcBef>
                          <a:spcPts val="0"/>
                        </a:spcBef>
                        <a:spcAft>
                          <a:spcPts val="0"/>
                        </a:spcAft>
                      </a:pPr>
                      <a:r>
                        <a:rPr lang="en-US" sz="2200" b="1">
                          <a:solidFill>
                            <a:srgbClr val="000000"/>
                          </a:solidFill>
                          <a:effectLst/>
                          <a:latin typeface="Arial" panose="020B0604020202020204" pitchFamily="34" charset="0"/>
                          <a:ea typeface="Calibri" panose="020F0502020204030204" pitchFamily="34" charset="0"/>
                          <a:cs typeface="Arial" panose="020B0604020202020204" pitchFamily="34" charset="0"/>
                        </a:rPr>
                        <a:t>34.2</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28875308"/>
                  </a:ext>
                </a:extLst>
              </a:tr>
              <a:tr h="510981">
                <a:tc>
                  <a:txBody>
                    <a:bodyPr/>
                    <a:lstStyle/>
                    <a:p>
                      <a:pPr marL="0" marR="0">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Headache</a:t>
                      </a: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42.9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33.6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15000"/>
                        </a:lnSpc>
                        <a:spcBef>
                          <a:spcPts val="0"/>
                        </a:spcBef>
                        <a:spcAft>
                          <a:spcPts val="0"/>
                        </a:spcAft>
                      </a:pPr>
                      <a:r>
                        <a:rPr lang="en-US" sz="2200" b="1">
                          <a:solidFill>
                            <a:srgbClr val="000000"/>
                          </a:solidFill>
                          <a:effectLst/>
                          <a:latin typeface="Arial" panose="020B0604020202020204" pitchFamily="34" charset="0"/>
                          <a:ea typeface="Calibri" panose="020F0502020204030204" pitchFamily="34" charset="0"/>
                          <a:cs typeface="Arial" panose="020B0604020202020204" pitchFamily="34" charset="0"/>
                        </a:rPr>
                        <a:t>23.3</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06837255"/>
                  </a:ext>
                </a:extLst>
              </a:tr>
              <a:tr h="488248">
                <a:tc>
                  <a:txBody>
                    <a:bodyPr/>
                    <a:lstStyle/>
                    <a:p>
                      <a:pPr marL="0" marR="0">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Neck, back, other pain </a:t>
                      </a: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79.0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78.9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R w="381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ctr">
                        <a:lnSpc>
                          <a:spcPct val="115000"/>
                        </a:lnSpc>
                        <a:spcBef>
                          <a:spcPts val="0"/>
                        </a:spcBef>
                        <a:spcAft>
                          <a:spcPts val="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70.1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83161" marR="83161"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88899583"/>
                  </a:ext>
                </a:extLst>
              </a:tr>
            </a:tbl>
          </a:graphicData>
        </a:graphic>
      </p:graphicFrame>
      <p:sp>
        <p:nvSpPr>
          <p:cNvPr id="7" name="TextBox 6">
            <a:extLst>
              <a:ext uri="{FF2B5EF4-FFF2-40B4-BE49-F238E27FC236}">
                <a16:creationId xmlns:a16="http://schemas.microsoft.com/office/drawing/2014/main" id="{28BBF83E-B1F0-4C3A-A30C-D2A08F7710BD}"/>
              </a:ext>
            </a:extLst>
          </p:cNvPr>
          <p:cNvSpPr txBox="1"/>
          <p:nvPr/>
        </p:nvSpPr>
        <p:spPr>
          <a:xfrm>
            <a:off x="7848517" y="5308830"/>
            <a:ext cx="2093494" cy="430887"/>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p &lt; 0.0001</a:t>
            </a:r>
          </a:p>
        </p:txBody>
      </p:sp>
      <p:sp>
        <p:nvSpPr>
          <p:cNvPr id="3" name="Title 2">
            <a:extLst>
              <a:ext uri="{FF2B5EF4-FFF2-40B4-BE49-F238E27FC236}">
                <a16:creationId xmlns:a16="http://schemas.microsoft.com/office/drawing/2014/main" id="{EB3752C3-E4E3-4335-BAA2-4FFCBB2D7379}"/>
              </a:ext>
            </a:extLst>
          </p:cNvPr>
          <p:cNvSpPr>
            <a:spLocks noGrp="1"/>
          </p:cNvSpPr>
          <p:nvPr>
            <p:ph type="title"/>
          </p:nvPr>
        </p:nvSpPr>
        <p:spPr>
          <a:xfrm>
            <a:off x="11891" y="127618"/>
            <a:ext cx="10515600" cy="715529"/>
          </a:xfrm>
        </p:spPr>
        <p:txBody>
          <a:bodyPr>
            <a:normAutofit/>
          </a:bodyPr>
          <a:lstStyle/>
          <a:p>
            <a:pPr algn="ctr"/>
            <a:r>
              <a:rPr lang="en-US" sz="2400" b="1" dirty="0">
                <a:latin typeface="Arial" panose="020B0604020202020204" pitchFamily="34" charset="0"/>
                <a:cs typeface="Arial" panose="020B0604020202020204" pitchFamily="34" charset="0"/>
              </a:rPr>
              <a:t>Table 5. Prevalence of Diagnoses within 3-years Post-TBI Screen</a:t>
            </a:r>
          </a:p>
        </p:txBody>
      </p:sp>
      <p:sp>
        <p:nvSpPr>
          <p:cNvPr id="10" name="TextBox 9">
            <a:extLst>
              <a:ext uri="{FF2B5EF4-FFF2-40B4-BE49-F238E27FC236}">
                <a16:creationId xmlns:a16="http://schemas.microsoft.com/office/drawing/2014/main" id="{9C311B92-7860-497F-A704-EA782BFA2DEC}"/>
              </a:ext>
            </a:extLst>
          </p:cNvPr>
          <p:cNvSpPr txBox="1"/>
          <p:nvPr/>
        </p:nvSpPr>
        <p:spPr>
          <a:xfrm>
            <a:off x="10380568" y="2196752"/>
            <a:ext cx="1537929"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had  </a:t>
            </a:r>
          </a:p>
          <a:p>
            <a:pPr algn="ctr"/>
            <a:r>
              <a:rPr lang="en-US" b="1" u="sng" dirty="0">
                <a:latin typeface="Arial" panose="020B0604020202020204" pitchFamily="34" charset="0"/>
                <a:cs typeface="Arial" panose="020B0604020202020204" pitchFamily="34" charset="0"/>
              </a:rPr>
              <a:t>lower</a:t>
            </a:r>
            <a:r>
              <a:rPr lang="en-US" b="1" dirty="0">
                <a:latin typeface="Arial" panose="020B0604020202020204" pitchFamily="34" charset="0"/>
                <a:cs typeface="Arial" panose="020B0604020202020204" pitchFamily="34" charset="0"/>
              </a:rPr>
              <a:t> prevalence of health conditions</a:t>
            </a:r>
          </a:p>
        </p:txBody>
      </p:sp>
      <p:sp>
        <p:nvSpPr>
          <p:cNvPr id="8" name="TextBox 7">
            <a:extLst>
              <a:ext uri="{FF2B5EF4-FFF2-40B4-BE49-F238E27FC236}">
                <a16:creationId xmlns:a16="http://schemas.microsoft.com/office/drawing/2014/main" id="{900B5661-C351-41F1-A644-27FA505BC08F}"/>
              </a:ext>
            </a:extLst>
          </p:cNvPr>
          <p:cNvSpPr txBox="1"/>
          <p:nvPr/>
        </p:nvSpPr>
        <p:spPr>
          <a:xfrm>
            <a:off x="10346900" y="1176731"/>
            <a:ext cx="153792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No CTBIE group:</a:t>
            </a:r>
          </a:p>
        </p:txBody>
      </p:sp>
    </p:spTree>
    <p:extLst>
      <p:ext uri="{BB962C8B-B14F-4D97-AF65-F5344CB8AC3E}">
        <p14:creationId xmlns:p14="http://schemas.microsoft.com/office/powerpoint/2010/main" val="422826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48F8-C971-4861-ADA2-A3DD99DA9D49}"/>
              </a:ext>
            </a:extLst>
          </p:cNvPr>
          <p:cNvSpPr>
            <a:spLocks noGrp="1"/>
          </p:cNvSpPr>
          <p:nvPr>
            <p:ph type="title"/>
          </p:nvPr>
        </p:nvSpPr>
        <p:spPr>
          <a:xfrm>
            <a:off x="214128" y="199461"/>
            <a:ext cx="11407487" cy="490598"/>
          </a:xfrm>
        </p:spPr>
        <p:txBody>
          <a:bodyPr numCol="1">
            <a:noAutofit/>
          </a:bodyPr>
          <a:lstStyle/>
          <a:p>
            <a:r>
              <a:rPr lang="en-US" sz="2600" b="1" dirty="0">
                <a:latin typeface="Arial" panose="020B0604020202020204" pitchFamily="34" charset="0"/>
                <a:cs typeface="Arial" panose="020B0604020202020204" pitchFamily="34" charset="0"/>
              </a:rPr>
              <a:t>Table 6. VA Health Care Utilization 3-years post-TBI Screen</a:t>
            </a:r>
          </a:p>
        </p:txBody>
      </p:sp>
      <p:sp>
        <p:nvSpPr>
          <p:cNvPr id="14" name="Rectangle 13">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B4CD23D9-DFCD-4CAE-82F2-6B7E0990FE99}"/>
              </a:ext>
            </a:extLst>
          </p:cNvPr>
          <p:cNvGraphicFramePr>
            <a:graphicFrameLocks noGrp="1"/>
          </p:cNvGraphicFramePr>
          <p:nvPr>
            <p:ph idx="1"/>
            <p:extLst>
              <p:ext uri="{D42A27DB-BD31-4B8C-83A1-F6EECF244321}">
                <p14:modId xmlns:p14="http://schemas.microsoft.com/office/powerpoint/2010/main" val="243198172"/>
              </p:ext>
            </p:extLst>
          </p:nvPr>
        </p:nvGraphicFramePr>
        <p:xfrm>
          <a:off x="250738" y="762611"/>
          <a:ext cx="9938292" cy="1960457"/>
        </p:xfrm>
        <a:graphic>
          <a:graphicData uri="http://schemas.openxmlformats.org/drawingml/2006/table">
            <a:tbl>
              <a:tblPr firstRow="1" bandRow="1" bandCol="1">
                <a:tableStyleId>{5C22544A-7EE6-4342-B048-85BDC9FD1C3A}</a:tableStyleId>
              </a:tblPr>
              <a:tblGrid>
                <a:gridCol w="4521095">
                  <a:extLst>
                    <a:ext uri="{9D8B030D-6E8A-4147-A177-3AD203B41FA5}">
                      <a16:colId xmlns:a16="http://schemas.microsoft.com/office/drawing/2014/main" val="2629776049"/>
                    </a:ext>
                  </a:extLst>
                </a:gridCol>
                <a:gridCol w="1771628">
                  <a:extLst>
                    <a:ext uri="{9D8B030D-6E8A-4147-A177-3AD203B41FA5}">
                      <a16:colId xmlns:a16="http://schemas.microsoft.com/office/drawing/2014/main" val="3383729653"/>
                    </a:ext>
                  </a:extLst>
                </a:gridCol>
                <a:gridCol w="1552074">
                  <a:extLst>
                    <a:ext uri="{9D8B030D-6E8A-4147-A177-3AD203B41FA5}">
                      <a16:colId xmlns:a16="http://schemas.microsoft.com/office/drawing/2014/main" val="3638580970"/>
                    </a:ext>
                  </a:extLst>
                </a:gridCol>
                <a:gridCol w="2093495">
                  <a:extLst>
                    <a:ext uri="{9D8B030D-6E8A-4147-A177-3AD203B41FA5}">
                      <a16:colId xmlns:a16="http://schemas.microsoft.com/office/drawing/2014/main" val="2652942838"/>
                    </a:ext>
                  </a:extLst>
                </a:gridCol>
              </a:tblGrid>
              <a:tr h="449230">
                <a:tc>
                  <a:txBody>
                    <a:bodyPr/>
                    <a:lstStyle/>
                    <a:p>
                      <a:pPr marL="0" marR="0">
                        <a:lnSpc>
                          <a:spcPct val="115000"/>
                        </a:lnSpc>
                        <a:spcBef>
                          <a:spcPts val="0"/>
                        </a:spcBef>
                        <a:spcAft>
                          <a:spcPts val="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gridSpan="2">
                  <a:txBody>
                    <a:bodyPr/>
                    <a:lstStyle/>
                    <a:p>
                      <a:pPr marL="0" marR="0" algn="ctr">
                        <a:lnSpc>
                          <a:spcPct val="115000"/>
                        </a:lnSpc>
                        <a:spcBef>
                          <a:spcPts val="0"/>
                        </a:spcBef>
                        <a:spcAft>
                          <a:spcPts val="0"/>
                        </a:spcAft>
                      </a:pPr>
                      <a:r>
                        <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rPr>
                        <a:t>CTBIE Completed</a:t>
                      </a:r>
                    </a:p>
                  </a:txBody>
                  <a:tcPr marL="68580" marR="68580" marT="0" marB="0">
                    <a:lnR w="38100" cap="flat" cmpd="sng" algn="ctr">
                      <a:solidFill>
                        <a:schemeClr val="tx1"/>
                      </a:solidFill>
                      <a:prstDash val="solid"/>
                      <a:round/>
                      <a:headEnd type="none" w="med" len="med"/>
                      <a:tailEnd type="none" w="med" len="med"/>
                    </a:lnR>
                    <a:solidFill>
                      <a:schemeClr val="accent1">
                        <a:lumMod val="50000"/>
                      </a:schemeClr>
                    </a:solidFill>
                  </a:tcPr>
                </a:tc>
                <a:tc hMerge="1">
                  <a:txBody>
                    <a:bodyPr/>
                    <a:lstStyle/>
                    <a:p>
                      <a:pPr marL="0" marR="0" algn="ctr">
                        <a:lnSpc>
                          <a:spcPct val="115000"/>
                        </a:lnSpc>
                        <a:spcBef>
                          <a:spcPts val="0"/>
                        </a:spcBef>
                        <a:spcAft>
                          <a:spcPts val="0"/>
                        </a:spcAft>
                      </a:pP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R w="381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871688474"/>
                  </a:ext>
                </a:extLst>
              </a:tr>
              <a:tr h="772912">
                <a:tc>
                  <a:txBody>
                    <a:bodyPr/>
                    <a:lstStyle/>
                    <a:p>
                      <a:pPr marL="0" marR="0">
                        <a:lnSpc>
                          <a:spcPct val="115000"/>
                        </a:lnSpc>
                        <a:spcBef>
                          <a:spcPts val="0"/>
                        </a:spcBef>
                        <a:spcAft>
                          <a:spcPts val="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VHA Outpatient Utilization </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mTBI+</a:t>
                      </a:r>
                      <a:b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25,588</a:t>
                      </a: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mTBI-</a:t>
                      </a:r>
                      <a:b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9,368</a:t>
                      </a:r>
                    </a:p>
                  </a:txBody>
                  <a:tcPr marL="68580" marR="68580" marT="0" marB="0">
                    <a:lnR w="38100" cap="flat" cmpd="sng" algn="ctr">
                      <a:solidFill>
                        <a:schemeClr val="tx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 CTBIE</a:t>
                      </a:r>
                    </a:p>
                    <a:p>
                      <a:pPr marL="0" marR="0" algn="ctr">
                        <a:lnSpc>
                          <a:spcPct val="115000"/>
                        </a:lnSpc>
                        <a:spcBef>
                          <a:spcPts val="0"/>
                        </a:spcBef>
                        <a:spcAft>
                          <a:spcPts val="0"/>
                        </a:spcAft>
                      </a:pP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 = 17,744</a:t>
                      </a: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245666623"/>
                  </a:ext>
                </a:extLst>
              </a:tr>
              <a:tr h="380011">
                <a:tc>
                  <a:txBody>
                    <a:bodyPr/>
                    <a:lstStyle/>
                    <a:p>
                      <a:pPr marL="0" marR="0" algn="ctr">
                        <a:lnSpc>
                          <a:spcPct val="115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Using VA health services annually  </a:t>
                      </a:r>
                      <a:br>
                        <a:rPr lang="en-US" sz="2200" dirty="0">
                          <a:effectLst/>
                          <a:latin typeface="Arial" panose="020B0604020202020204" pitchFamily="34" charset="0"/>
                          <a:ea typeface="Calibri" panose="020F0502020204030204" pitchFamily="34" charset="0"/>
                          <a:cs typeface="Arial" panose="020B0604020202020204" pitchFamily="34" charset="0"/>
                        </a:rPr>
                      </a:br>
                      <a:r>
                        <a:rPr lang="en-US" sz="2200" dirty="0">
                          <a:effectLst/>
                          <a:latin typeface="Arial" panose="020B0604020202020204" pitchFamily="34" charset="0"/>
                          <a:ea typeface="Calibri" panose="020F0502020204030204" pitchFamily="34" charset="0"/>
                          <a:cs typeface="Arial" panose="020B0604020202020204" pitchFamily="34" charset="0"/>
                        </a:rPr>
                        <a:t>3-years post-TBI screen</a:t>
                      </a:r>
                    </a:p>
                  </a:txBody>
                  <a:tcPr marL="68580" marR="68580" marT="0" marB="0">
                    <a:solidFill>
                      <a:schemeClr val="accent1">
                        <a:lumMod val="40000"/>
                        <a:lumOff val="60000"/>
                      </a:schemeClr>
                    </a:solidFill>
                  </a:tcPr>
                </a:tc>
                <a:tc>
                  <a:txBody>
                    <a:bodyPr/>
                    <a:lstStyle/>
                    <a:p>
                      <a:pPr marL="0" marR="0" algn="r">
                        <a:lnSpc>
                          <a:spcPct val="115000"/>
                        </a:lnSpc>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71.2%</a:t>
                      </a:r>
                    </a:p>
                  </a:txBody>
                  <a:tcPr marL="68580" marR="68580" marT="0" marB="0">
                    <a:solidFill>
                      <a:schemeClr val="accent1">
                        <a:lumMod val="40000"/>
                        <a:lumOff val="60000"/>
                      </a:schemeClr>
                    </a:solidFill>
                  </a:tcPr>
                </a:tc>
                <a:tc>
                  <a:txBody>
                    <a:bodyPr/>
                    <a:lstStyle/>
                    <a:p>
                      <a:pPr marL="0" marR="0" algn="r">
                        <a:lnSpc>
                          <a:spcPct val="115000"/>
                        </a:lnSpc>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70.1%</a:t>
                      </a:r>
                    </a:p>
                  </a:txBody>
                  <a:tcPr marL="68580" marR="68580" marT="0" marB="0">
                    <a:lnR w="381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r">
                        <a:lnSpc>
                          <a:spcPct val="115000"/>
                        </a:lnSpc>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gn="r">
                        <a:lnSpc>
                          <a:spcPct val="11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57.3%</a:t>
                      </a:r>
                    </a:p>
                  </a:txBody>
                  <a:tcPr marL="68580" marR="6858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99188112"/>
                  </a:ext>
                </a:extLst>
              </a:tr>
            </a:tbl>
          </a:graphicData>
        </a:graphic>
      </p:graphicFrame>
      <p:sp>
        <p:nvSpPr>
          <p:cNvPr id="6" name="TextBox 5">
            <a:extLst>
              <a:ext uri="{FF2B5EF4-FFF2-40B4-BE49-F238E27FC236}">
                <a16:creationId xmlns:a16="http://schemas.microsoft.com/office/drawing/2014/main" id="{433E6BE5-E779-487E-B27D-816BF2454D66}"/>
              </a:ext>
            </a:extLst>
          </p:cNvPr>
          <p:cNvSpPr txBox="1"/>
          <p:nvPr/>
        </p:nvSpPr>
        <p:spPr>
          <a:xfrm>
            <a:off x="10189030" y="1096508"/>
            <a:ext cx="15379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CTBIE group:</a:t>
            </a:r>
          </a:p>
        </p:txBody>
      </p:sp>
      <p:sp>
        <p:nvSpPr>
          <p:cNvPr id="7" name="TextBox 6">
            <a:extLst>
              <a:ext uri="{FF2B5EF4-FFF2-40B4-BE49-F238E27FC236}">
                <a16:creationId xmlns:a16="http://schemas.microsoft.com/office/drawing/2014/main" id="{BD6ABD8A-772C-439A-AD49-7832762ED413}"/>
              </a:ext>
            </a:extLst>
          </p:cNvPr>
          <p:cNvSpPr txBox="1"/>
          <p:nvPr/>
        </p:nvSpPr>
        <p:spPr>
          <a:xfrm>
            <a:off x="9663953" y="3119524"/>
            <a:ext cx="243304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likely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use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 health services annually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3-years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post-TBI screen</a:t>
            </a:r>
          </a:p>
        </p:txBody>
      </p:sp>
    </p:spTree>
    <p:extLst>
      <p:ext uri="{BB962C8B-B14F-4D97-AF65-F5344CB8AC3E}">
        <p14:creationId xmlns:p14="http://schemas.microsoft.com/office/powerpoint/2010/main" val="352731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25942-9D45-44F3-B82D-2F360F6EC166}"/>
              </a:ext>
            </a:extLst>
          </p:cNvPr>
          <p:cNvSpPr>
            <a:spLocks noGrp="1"/>
          </p:cNvSpPr>
          <p:nvPr>
            <p:ph type="title"/>
          </p:nvPr>
        </p:nvSpPr>
        <p:spPr>
          <a:xfrm>
            <a:off x="1371599" y="294538"/>
            <a:ext cx="9895951" cy="1033669"/>
          </a:xfrm>
        </p:spPr>
        <p:txBody>
          <a:bodyPr numCol="1">
            <a:normAutofit/>
          </a:bodyPr>
          <a:lstStyle/>
          <a:p>
            <a:pPr algn="ctr"/>
            <a:r>
              <a:rPr lang="en-US" sz="4000" b="1" dirty="0">
                <a:solidFill>
                  <a:srgbClr val="FFFFFF"/>
                </a:solidFill>
                <a:latin typeface="Arial" panose="020B0604020202020204" pitchFamily="34" charset="0"/>
                <a:cs typeface="Arial" panose="020B0604020202020204" pitchFamily="34" charset="0"/>
              </a:rPr>
              <a:t>Summary </a:t>
            </a:r>
          </a:p>
        </p:txBody>
      </p:sp>
      <p:sp>
        <p:nvSpPr>
          <p:cNvPr id="3" name="Content Placeholder 2">
            <a:extLst>
              <a:ext uri="{FF2B5EF4-FFF2-40B4-BE49-F238E27FC236}">
                <a16:creationId xmlns:a16="http://schemas.microsoft.com/office/drawing/2014/main" id="{DF21FB8B-08D3-4944-901B-9B25893A1D0A}"/>
              </a:ext>
            </a:extLst>
          </p:cNvPr>
          <p:cNvSpPr>
            <a:spLocks noGrp="1"/>
          </p:cNvSpPr>
          <p:nvPr>
            <p:ph idx="1"/>
          </p:nvPr>
        </p:nvSpPr>
        <p:spPr>
          <a:xfrm>
            <a:off x="216321" y="2318197"/>
            <a:ext cx="11732646" cy="4343860"/>
          </a:xfrm>
        </p:spPr>
        <p:txBody>
          <a:bodyPr numCol="1" anchor="ctr">
            <a:no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Within 3-years post-TBI+ screen, Veterans who </a:t>
            </a:r>
            <a:r>
              <a:rPr lang="en-US" sz="2200" b="1" dirty="0">
                <a:effectLst/>
                <a:latin typeface="Arial" panose="020B0604020202020204" pitchFamily="34" charset="0"/>
                <a:ea typeface="Calibri" panose="020F0502020204030204" pitchFamily="34" charset="0"/>
                <a:cs typeface="Arial" panose="020B0604020202020204" pitchFamily="34" charset="0"/>
              </a:rPr>
              <a:t>never completed a CTBIE </a:t>
            </a:r>
            <a:r>
              <a:rPr lang="en-US" sz="2200" b="1" dirty="0">
                <a:latin typeface="Arial" panose="020B0604020202020204" pitchFamily="34" charset="0"/>
                <a:ea typeface="Calibri" panose="020F0502020204030204" pitchFamily="34" charset="0"/>
                <a:cs typeface="Arial" panose="020B0604020202020204" pitchFamily="34" charset="0"/>
              </a:rPr>
              <a:t>were at lower risk of SUD, AUD, and overdose relative to Veterans with mTBI+. </a:t>
            </a:r>
            <a:br>
              <a:rPr lang="en-US" sz="2200" b="1" dirty="0">
                <a:latin typeface="Arial" panose="020B0604020202020204" pitchFamily="34" charset="0"/>
                <a:ea typeface="Calibri" panose="020F0502020204030204" pitchFamily="34" charset="0"/>
                <a:cs typeface="Arial" panose="020B0604020202020204" pitchFamily="34" charset="0"/>
              </a:rPr>
            </a:br>
            <a:endParaRPr lang="en-US" sz="2200" b="1" dirty="0">
              <a:latin typeface="Arial" panose="020B0604020202020204" pitchFamily="34" charset="0"/>
              <a:ea typeface="Calibri" panose="020F0502020204030204" pitchFamily="34" charset="0"/>
              <a:cs typeface="Arial" panose="020B0604020202020204" pitchFamily="34" charset="0"/>
            </a:endParaRPr>
          </a:p>
          <a:p>
            <a:r>
              <a:rPr lang="en-US" sz="2200" b="1" dirty="0">
                <a:latin typeface="Arial" panose="020B0604020202020204" pitchFamily="34" charset="0"/>
                <a:ea typeface="Calibri" panose="020F0502020204030204" pitchFamily="34" charset="0"/>
                <a:cs typeface="Arial" panose="020B0604020202020204" pitchFamily="34" charset="0"/>
              </a:rPr>
              <a:t>No CTBIE group was at increased risk of OUD (compared to mTBI- group) </a:t>
            </a:r>
            <a:br>
              <a:rPr lang="en-US" sz="2200" b="1" dirty="0">
                <a:latin typeface="Arial" panose="020B0604020202020204" pitchFamily="34" charset="0"/>
                <a:ea typeface="Calibri" panose="020F0502020204030204" pitchFamily="34" charset="0"/>
                <a:cs typeface="Arial" panose="020B0604020202020204" pitchFamily="34" charset="0"/>
              </a:rPr>
            </a:br>
            <a:r>
              <a:rPr lang="en-US" sz="2200" b="1" dirty="0">
                <a:latin typeface="Arial" panose="020B0604020202020204" pitchFamily="34" charset="0"/>
                <a:ea typeface="Calibri" panose="020F0502020204030204" pitchFamily="34" charset="0"/>
                <a:cs typeface="Arial" panose="020B0604020202020204" pitchFamily="34" charset="0"/>
              </a:rPr>
              <a:t>and death (compared to mTBI+ group)</a:t>
            </a:r>
            <a:br>
              <a:rPr lang="en-US" sz="2000" b="1" dirty="0">
                <a:latin typeface="Arial" panose="020B0604020202020204" pitchFamily="34" charset="0"/>
                <a:ea typeface="Calibri" panose="020F0502020204030204" pitchFamily="34" charset="0"/>
                <a:cs typeface="Arial" panose="020B0604020202020204" pitchFamily="34" charset="0"/>
              </a:rPr>
            </a:br>
            <a:endParaRPr lang="en-US" sz="2000" b="1" dirty="0">
              <a:effectLst/>
              <a:latin typeface="Arial" panose="020B0604020202020204" pitchFamily="34" charset="0"/>
              <a:ea typeface="Calibri" panose="020F050202020403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Compared to the CTBIE completion groups, the No CTBIE group had lower rates of health conditions and VHA care utilization.</a:t>
            </a:r>
          </a:p>
          <a:p>
            <a:pPr lvl="1"/>
            <a:r>
              <a:rPr lang="en-US" sz="2000" dirty="0">
                <a:latin typeface="Arial" panose="020B0604020202020204" pitchFamily="34" charset="0"/>
                <a:cs typeface="Arial" panose="020B0604020202020204" pitchFamily="34" charset="0"/>
              </a:rPr>
              <a:t>Less opportunity to identify ICD codes?</a:t>
            </a:r>
          </a:p>
          <a:p>
            <a:pPr lvl="1"/>
            <a:r>
              <a:rPr lang="en-US" sz="2000" dirty="0">
                <a:latin typeface="Arial" panose="020B0604020202020204" pitchFamily="34" charset="0"/>
                <a:cs typeface="Arial" panose="020B0604020202020204" pitchFamily="34" charset="0"/>
              </a:rPr>
              <a:t>Less need for VHA services/healthier?</a:t>
            </a:r>
            <a:br>
              <a:rPr lang="en-US" sz="18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No CTBIE group had 1.37 times higher likelihood of death relative to the mTBI+ group. </a:t>
            </a:r>
          </a:p>
          <a:p>
            <a:pPr lvl="1"/>
            <a:r>
              <a:rPr lang="en-US" sz="2000" dirty="0">
                <a:latin typeface="Arial" panose="020B0604020202020204" pitchFamily="34" charset="0"/>
                <a:cs typeface="Arial" panose="020B0604020202020204" pitchFamily="34" charset="0"/>
              </a:rPr>
              <a:t>Documentation of death from National Death Index and not dependent on VHA utilization</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24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C500F-E072-4743-9740-5B180E03A711}"/>
              </a:ext>
            </a:extLst>
          </p:cNvPr>
          <p:cNvSpPr>
            <a:spLocks noGrp="1"/>
          </p:cNvSpPr>
          <p:nvPr>
            <p:ph type="title"/>
          </p:nvPr>
        </p:nvSpPr>
        <p:spPr>
          <a:xfrm>
            <a:off x="1371599" y="294538"/>
            <a:ext cx="9895951" cy="1033669"/>
          </a:xfrm>
        </p:spPr>
        <p:txBody>
          <a:bodyPr vert="horz" lIns="91440" tIns="45720" rIns="91440" bIns="45720" numCol="1" rtlCol="0" anchor="ctr">
            <a:normAutofit/>
          </a:bodyPr>
          <a:lstStyle/>
          <a:p>
            <a:pPr algn="ctr"/>
            <a:r>
              <a:rPr lang="en-US" sz="4000" b="1" kern="1200" dirty="0">
                <a:solidFill>
                  <a:srgbClr val="FFFFFF"/>
                </a:solidFill>
                <a:latin typeface="Arial" panose="020B0604020202020204" pitchFamily="34" charset="0"/>
                <a:cs typeface="Arial" panose="020B0604020202020204" pitchFamily="34" charset="0"/>
              </a:rPr>
              <a:t>Co-authors</a:t>
            </a:r>
          </a:p>
        </p:txBody>
      </p:sp>
      <p:sp>
        <p:nvSpPr>
          <p:cNvPr id="5" name="TextBox 4">
            <a:extLst>
              <a:ext uri="{FF2B5EF4-FFF2-40B4-BE49-F238E27FC236}">
                <a16:creationId xmlns:a16="http://schemas.microsoft.com/office/drawing/2014/main" id="{C45AD733-60BB-48AA-ABD1-F7F47AC5607F}"/>
              </a:ext>
            </a:extLst>
          </p:cNvPr>
          <p:cNvSpPr txBox="1"/>
          <p:nvPr/>
        </p:nvSpPr>
        <p:spPr>
          <a:xfrm>
            <a:off x="731401" y="2611157"/>
            <a:ext cx="10536149" cy="3683358"/>
          </a:xfrm>
          <a:prstGeom prst="rect">
            <a:avLst/>
          </a:prstGeom>
        </p:spPr>
        <p:txBody>
          <a:bodyPr vert="horz" lIns="91440" tIns="45720" rIns="91440" bIns="45720" numCol="1" rtlCol="0" anchor="ctr">
            <a:noAutofit/>
          </a:bodyPr>
          <a:lstStyle/>
          <a:p>
            <a:pPr marL="0" indent="0" algn="ctr">
              <a:buNone/>
            </a:pPr>
            <a:endPar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Rachel Sayko Adams, PhD, MPH </a:t>
            </a:r>
            <a:b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Rocky Mountain Mental Illness Research Education and Clinical Center and Boston University School of Public Health </a:t>
            </a:r>
            <a:endParaRPr lang="en-US" sz="20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Megan E. Amuan, MPH </a:t>
            </a:r>
          </a:p>
          <a:p>
            <a:pPr marL="0" indent="0" algn="ctr">
              <a:buNone/>
            </a:pPr>
            <a: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Salt Lake City and University of Utah School of Medicine</a:t>
            </a:r>
            <a:b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endPar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Kathleen F. Carlson, PhD </a:t>
            </a:r>
          </a:p>
          <a:p>
            <a:pPr marL="0" indent="0" algn="ctr">
              <a:buNone/>
            </a:pPr>
            <a: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Portland Health Care System and Oregon Health &amp; Science University </a:t>
            </a:r>
            <a:b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b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Clara E. Dismuke-Greer, PhD </a:t>
            </a:r>
          </a:p>
          <a:p>
            <a:pPr marL="0" indent="0" algn="ctr">
              <a:buNone/>
            </a:pPr>
            <a: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Palo Alto Health Care System </a:t>
            </a:r>
          </a:p>
          <a:p>
            <a:pPr marL="0" indent="0" algn="ctr">
              <a:buNone/>
            </a:pPr>
            <a:endPar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4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Mary Jo V. Pugh, PhD </a:t>
            </a:r>
          </a:p>
          <a:p>
            <a:pPr marL="0" indent="0" algn="ctr">
              <a:buNone/>
            </a:pPr>
            <a:r>
              <a:rPr lang="en-US" sz="20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VA Salt Lake City and University of Utah School of Medicine </a:t>
            </a:r>
            <a:endParaRPr lang="en-US" sz="2000" b="1" baseline="30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US" sz="2000" b="1" baseline="30000" dirty="0">
              <a:solidFill>
                <a:schemeClr val="accent1">
                  <a:lumMod val="50000"/>
                </a:schemeClr>
              </a:solidFill>
              <a:latin typeface="Arial" panose="020B0604020202020204" pitchFamily="34" charset="0"/>
              <a:cs typeface="Arial" panose="020B0604020202020204" pitchFamily="34" charset="0"/>
            </a:endParaRPr>
          </a:p>
          <a:p>
            <a:pPr marL="0" indent="0" algn="ctr">
              <a:buNone/>
            </a:pPr>
            <a:endParaRPr lang="en-US" sz="2000" b="1" baseline="30000" dirty="0">
              <a:solidFill>
                <a:schemeClr val="accent1">
                  <a:lumMod val="50000"/>
                </a:schemeClr>
              </a:solidFill>
              <a:latin typeface="Arial" panose="020B0604020202020204" pitchFamily="34" charset="0"/>
              <a:cs typeface="Arial" panose="020B0604020202020204" pitchFamily="34" charset="0"/>
            </a:endParaRPr>
          </a:p>
          <a:p>
            <a:pPr marL="0" indent="0" algn="ctr">
              <a:buNone/>
            </a:pPr>
            <a:endParaRPr lang="en-US" sz="2000" b="1" baseline="30000" dirty="0">
              <a:solidFill>
                <a:schemeClr val="accent1">
                  <a:lumMod val="50000"/>
                </a:schemeClr>
              </a:solidFill>
              <a:latin typeface="Arial" panose="020B0604020202020204" pitchFamily="34" charset="0"/>
              <a:cs typeface="Arial" panose="020B0604020202020204" pitchFamily="34" charset="0"/>
            </a:endParaRPr>
          </a:p>
          <a:p>
            <a:pPr marL="0" indent="0" algn="ctr">
              <a:buNone/>
            </a:pPr>
            <a:endParaRPr lang="en-US" sz="2000" baseline="30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83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25942-9D45-44F3-B82D-2F360F6EC166}"/>
              </a:ext>
            </a:extLst>
          </p:cNvPr>
          <p:cNvSpPr>
            <a:spLocks noGrp="1"/>
          </p:cNvSpPr>
          <p:nvPr>
            <p:ph type="title"/>
          </p:nvPr>
        </p:nvSpPr>
        <p:spPr>
          <a:xfrm>
            <a:off x="1371599" y="294538"/>
            <a:ext cx="9895951" cy="1033669"/>
          </a:xfrm>
        </p:spPr>
        <p:txBody>
          <a:bodyPr numCol="1">
            <a:normAutofit/>
          </a:bodyPr>
          <a:lstStyle/>
          <a:p>
            <a:pPr algn="ctr"/>
            <a:r>
              <a:rPr lang="en-US" sz="3700" b="1" dirty="0">
                <a:solidFill>
                  <a:srgbClr val="FFFFFF"/>
                </a:solidFill>
                <a:latin typeface="Arial" panose="020B0604020202020204" pitchFamily="34" charset="0"/>
                <a:cs typeface="Arial" panose="020B0604020202020204" pitchFamily="34" charset="0"/>
              </a:rPr>
              <a:t>Implications</a:t>
            </a:r>
          </a:p>
        </p:txBody>
      </p:sp>
      <p:sp>
        <p:nvSpPr>
          <p:cNvPr id="11" name="TextBox 10">
            <a:extLst>
              <a:ext uri="{FF2B5EF4-FFF2-40B4-BE49-F238E27FC236}">
                <a16:creationId xmlns:a16="http://schemas.microsoft.com/office/drawing/2014/main" id="{E56A7828-E9CE-49FF-AF63-57228C4EF468}"/>
              </a:ext>
            </a:extLst>
          </p:cNvPr>
          <p:cNvSpPr txBox="1"/>
          <p:nvPr/>
        </p:nvSpPr>
        <p:spPr>
          <a:xfrm>
            <a:off x="166749" y="1891970"/>
            <a:ext cx="11539277" cy="4719241"/>
          </a:xfrm>
          <a:prstGeom prst="rect">
            <a:avLst/>
          </a:prstGeom>
          <a:noFill/>
        </p:spPr>
        <p:txBody>
          <a:bodyPr wrap="square">
            <a:spAutoFit/>
          </a:bodyPr>
          <a:lstStyle/>
          <a:p>
            <a:pPr marL="342900" indent="-3429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No CTBIE group likely includes Veterans with undiagnosed TBI history, who could be driving the negative outcomes of OUD </a:t>
            </a: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and mortality.</a:t>
            </a:r>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pPr>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Results are consistent with previous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findings that Post-9/11 Veterans with TBI are at increased risk of SUD, AUD, and overdose compared to those without TBI.</a:t>
            </a:r>
            <a:r>
              <a:rPr lang="en-US" sz="2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1-4</a:t>
            </a:r>
            <a:br>
              <a:rPr lang="en-US" sz="2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br>
            <a:endParaRPr lang="en-US" sz="2200" baseline="30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Due to increased health care utilization, Veterans with mTBI+ may have more opportunity for diagnosis, intervention, and prevention of death compared to the </a:t>
            </a:r>
            <a:b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CTBIE group.</a:t>
            </a:r>
          </a:p>
          <a:p>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Further investigation is needed to understand why the No CTBIE group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did not complete the CTBIE, </a:t>
            </a: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used less VA health care, was at increased risk of OUD compared to the mTBI- group, and was at increased risk of death compared to the mTBI+ group. </a:t>
            </a:r>
          </a:p>
          <a:p>
            <a:pPr marR="0">
              <a:spcBef>
                <a:spcPts val="0"/>
              </a:spcBef>
              <a:spcAft>
                <a:spcPts val="0"/>
              </a:spcAft>
            </a:pPr>
            <a:endPar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3014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9D2A8-F9D5-49E8-8033-3D1FA7EBE5A0}"/>
              </a:ext>
            </a:extLst>
          </p:cNvPr>
          <p:cNvSpPr>
            <a:spLocks noGrp="1"/>
          </p:cNvSpPr>
          <p:nvPr>
            <p:ph type="title"/>
          </p:nvPr>
        </p:nvSpPr>
        <p:spPr>
          <a:xfrm>
            <a:off x="1371599" y="294538"/>
            <a:ext cx="9895951" cy="1033669"/>
          </a:xfrm>
        </p:spPr>
        <p:txBody>
          <a:bodyPr>
            <a:normAutofit/>
          </a:bodyPr>
          <a:lstStyle/>
          <a:p>
            <a:pPr algn="ctr"/>
            <a:r>
              <a:rPr lang="en-US" sz="4000" b="1" dirty="0">
                <a:solidFill>
                  <a:srgbClr val="FFFFFF"/>
                </a:solidFill>
                <a:latin typeface="Arial" panose="020B0604020202020204" pitchFamily="34" charset="0"/>
                <a:cs typeface="Arial" panose="020B0604020202020204" pitchFamily="34" charset="0"/>
              </a:rPr>
              <a:t>References	</a:t>
            </a:r>
          </a:p>
        </p:txBody>
      </p:sp>
      <p:sp>
        <p:nvSpPr>
          <p:cNvPr id="3" name="Content Placeholder 2">
            <a:extLst>
              <a:ext uri="{FF2B5EF4-FFF2-40B4-BE49-F238E27FC236}">
                <a16:creationId xmlns:a16="http://schemas.microsoft.com/office/drawing/2014/main" id="{78381857-E701-423E-86A9-E455AEC7747A}"/>
              </a:ext>
            </a:extLst>
          </p:cNvPr>
          <p:cNvSpPr>
            <a:spLocks noGrp="1"/>
          </p:cNvSpPr>
          <p:nvPr>
            <p:ph idx="1"/>
          </p:nvPr>
        </p:nvSpPr>
        <p:spPr>
          <a:xfrm>
            <a:off x="164387" y="1911926"/>
            <a:ext cx="11866651" cy="3673991"/>
          </a:xfrm>
        </p:spPr>
        <p:txBody>
          <a:bodyPr anchor="ctr">
            <a:noAutofit/>
          </a:bodyPr>
          <a:lstStyle/>
          <a:p>
            <a:pPr marL="342900" marR="0" indent="-342900">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Adams RS, Dietrich EJ, Gray JC, Milliken CS, </a:t>
            </a:r>
            <a:r>
              <a:rPr lang="en-US" sz="2000" dirty="0" err="1">
                <a:effectLst/>
                <a:latin typeface="Arial" panose="020B0604020202020204" pitchFamily="34" charset="0"/>
                <a:ea typeface="Calibri" panose="020F0502020204030204" pitchFamily="34" charset="0"/>
                <a:cs typeface="Arial" panose="020B0604020202020204" pitchFamily="34" charset="0"/>
              </a:rPr>
              <a:t>Moresco</a:t>
            </a:r>
            <a:r>
              <a:rPr lang="en-US" sz="2000" dirty="0">
                <a:effectLst/>
                <a:latin typeface="Arial" panose="020B0604020202020204" pitchFamily="34" charset="0"/>
                <a:ea typeface="Calibri" panose="020F0502020204030204" pitchFamily="34" charset="0"/>
                <a:cs typeface="Arial" panose="020B0604020202020204" pitchFamily="34" charset="0"/>
              </a:rPr>
              <a:t> N, Larson MJ. Post-deployment screening in the military health system: An opportunity to intervene for possible alcohol use disorder. </a:t>
            </a:r>
            <a:r>
              <a:rPr lang="en-US" sz="2000" i="1" dirty="0">
                <a:effectLst/>
                <a:latin typeface="Arial" panose="020B0604020202020204" pitchFamily="34" charset="0"/>
                <a:ea typeface="Calibri" panose="020F0502020204030204" pitchFamily="34" charset="0"/>
                <a:cs typeface="Arial" panose="020B0604020202020204" pitchFamily="34" charset="0"/>
              </a:rPr>
              <a:t>Health Affairs</a:t>
            </a:r>
            <a:r>
              <a:rPr lang="en-US" sz="2000" dirty="0">
                <a:effectLst/>
                <a:latin typeface="Arial" panose="020B0604020202020204" pitchFamily="34" charset="0"/>
                <a:ea typeface="Calibri" panose="020F0502020204030204" pitchFamily="34" charset="0"/>
                <a:cs typeface="Arial" panose="020B0604020202020204" pitchFamily="34" charset="0"/>
              </a:rPr>
              <a:t>. 2019;38(8):1298-1306. </a:t>
            </a:r>
          </a:p>
          <a:p>
            <a:pPr marL="342900" indent="-342900">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Hostetter TA, </a:t>
            </a:r>
            <a:r>
              <a:rPr lang="en-US" sz="2000" dirty="0" err="1">
                <a:effectLst/>
                <a:latin typeface="Arial" panose="020B0604020202020204" pitchFamily="34" charset="0"/>
                <a:ea typeface="Calibri" panose="020F0502020204030204" pitchFamily="34" charset="0"/>
                <a:cs typeface="Arial" panose="020B0604020202020204" pitchFamily="34" charset="0"/>
              </a:rPr>
              <a:t>Hoffmire</a:t>
            </a:r>
            <a:r>
              <a:rPr lang="en-US" sz="2000" dirty="0">
                <a:effectLst/>
                <a:latin typeface="Arial" panose="020B0604020202020204" pitchFamily="34" charset="0"/>
                <a:ea typeface="Calibri" panose="020F0502020204030204" pitchFamily="34" charset="0"/>
                <a:cs typeface="Arial" panose="020B0604020202020204" pitchFamily="34" charset="0"/>
              </a:rPr>
              <a:t> CA, Forster JE, Adams RS, Stearns-Yoder KA, Brenner LA. Suicide and traumatic brain injury among individuals seeking Veterans Health Administration services between fiscal years 2006 and 2015. </a:t>
            </a:r>
            <a:r>
              <a:rPr lang="en-US" sz="2000" i="1" dirty="0">
                <a:effectLst/>
                <a:latin typeface="Arial" panose="020B0604020202020204" pitchFamily="34" charset="0"/>
                <a:ea typeface="Calibri" panose="020F0502020204030204" pitchFamily="34" charset="0"/>
                <a:cs typeface="Arial" panose="020B0604020202020204" pitchFamily="34" charset="0"/>
              </a:rPr>
              <a:t>The Journal of head trauma rehabilitation</a:t>
            </a:r>
            <a:r>
              <a:rPr lang="en-US" sz="2000" dirty="0">
                <a:effectLst/>
                <a:latin typeface="Arial" panose="020B0604020202020204" pitchFamily="34" charset="0"/>
                <a:ea typeface="Calibri" panose="020F0502020204030204" pitchFamily="34" charset="0"/>
                <a:cs typeface="Arial" panose="020B0604020202020204" pitchFamily="34" charset="0"/>
              </a:rPr>
              <a:t>. 2019;34(5):E1-E9. </a:t>
            </a:r>
          </a:p>
          <a:p>
            <a:pPr marL="342900" indent="-342900">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Rona RJ, Jones M, Fear NT, et al. Mild traumatic brain injury in UK military personnel returning from Afghanistan and Iraq: cohort and cross-sectional analyses. </a:t>
            </a:r>
            <a:r>
              <a:rPr lang="en-US" sz="2000" i="1" dirty="0">
                <a:effectLst/>
                <a:latin typeface="Arial" panose="020B0604020202020204" pitchFamily="34" charset="0"/>
                <a:ea typeface="Calibri" panose="020F0502020204030204" pitchFamily="34" charset="0"/>
                <a:cs typeface="Arial" panose="020B0604020202020204" pitchFamily="34" charset="0"/>
              </a:rPr>
              <a:t>J Head Trauma </a:t>
            </a:r>
            <a:r>
              <a:rPr lang="en-US" sz="2000" i="1" dirty="0" err="1">
                <a:effectLst/>
                <a:latin typeface="Arial" panose="020B0604020202020204" pitchFamily="34" charset="0"/>
                <a:ea typeface="Calibri" panose="020F0502020204030204" pitchFamily="34" charset="0"/>
                <a:cs typeface="Arial" panose="020B0604020202020204" pitchFamily="34" charset="0"/>
              </a:rPr>
              <a:t>Rehabil</a:t>
            </a:r>
            <a:r>
              <a:rPr lang="en-US" sz="2000" dirty="0">
                <a:effectLst/>
                <a:latin typeface="Arial" panose="020B0604020202020204" pitchFamily="34" charset="0"/>
                <a:ea typeface="Calibri" panose="020F0502020204030204" pitchFamily="34" charset="0"/>
                <a:cs typeface="Arial" panose="020B0604020202020204" pitchFamily="34" charset="0"/>
              </a:rPr>
              <a:t>. Jan-Feb 2012;27(1):33-44. doi:10.1097/HTR.0b013e318212f814</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Byers AL, Li Y, Barnes DE, Seal KH, </a:t>
            </a:r>
            <a:r>
              <a:rPr lang="en-US" sz="2000" dirty="0" err="1">
                <a:effectLst/>
                <a:latin typeface="Arial" panose="020B0604020202020204" pitchFamily="34" charset="0"/>
                <a:ea typeface="Calibri" panose="020F0502020204030204" pitchFamily="34" charset="0"/>
                <a:cs typeface="Arial" panose="020B0604020202020204" pitchFamily="34" charset="0"/>
              </a:rPr>
              <a:t>Boscardin</a:t>
            </a:r>
            <a:r>
              <a:rPr lang="en-US" sz="2000" dirty="0">
                <a:effectLst/>
                <a:latin typeface="Arial" panose="020B0604020202020204" pitchFamily="34" charset="0"/>
                <a:ea typeface="Calibri" panose="020F0502020204030204" pitchFamily="34" charset="0"/>
                <a:cs typeface="Arial" panose="020B0604020202020204" pitchFamily="34" charset="0"/>
              </a:rPr>
              <a:t> WJ, </a:t>
            </a:r>
            <a:r>
              <a:rPr lang="en-US" sz="2000" dirty="0" err="1">
                <a:effectLst/>
                <a:latin typeface="Arial" panose="020B0604020202020204" pitchFamily="34" charset="0"/>
                <a:ea typeface="Calibri" panose="020F0502020204030204" pitchFamily="34" charset="0"/>
                <a:cs typeface="Arial" panose="020B0604020202020204" pitchFamily="34" charset="0"/>
              </a:rPr>
              <a:t>Yaffe</a:t>
            </a:r>
            <a:r>
              <a:rPr lang="en-US" sz="2000" dirty="0">
                <a:effectLst/>
                <a:latin typeface="Arial" panose="020B0604020202020204" pitchFamily="34" charset="0"/>
                <a:ea typeface="Calibri" panose="020F0502020204030204" pitchFamily="34" charset="0"/>
                <a:cs typeface="Arial" panose="020B0604020202020204" pitchFamily="34" charset="0"/>
              </a:rPr>
              <a:t> K. A national study of TBI and risk of suicide and unintended death by overdose and firearms. </a:t>
            </a:r>
            <a:r>
              <a:rPr lang="en-US" sz="2000" i="1" dirty="0">
                <a:effectLst/>
                <a:latin typeface="Arial" panose="020B0604020202020204" pitchFamily="34" charset="0"/>
                <a:ea typeface="Calibri" panose="020F0502020204030204" pitchFamily="34" charset="0"/>
                <a:cs typeface="Arial" panose="020B0604020202020204" pitchFamily="34" charset="0"/>
              </a:rPr>
              <a:t>Brain injury</a:t>
            </a:r>
            <a:r>
              <a:rPr lang="en-US" sz="2000" dirty="0">
                <a:effectLst/>
                <a:latin typeface="Arial" panose="020B0604020202020204" pitchFamily="34" charset="0"/>
                <a:ea typeface="Calibri" panose="020F0502020204030204" pitchFamily="34" charset="0"/>
                <a:cs typeface="Arial" panose="020B0604020202020204" pitchFamily="34" charset="0"/>
              </a:rPr>
              <a:t>. 2020;34(3):328-334. </a:t>
            </a:r>
          </a:p>
        </p:txBody>
      </p:sp>
    </p:spTree>
    <p:extLst>
      <p:ext uri="{BB962C8B-B14F-4D97-AF65-F5344CB8AC3E}">
        <p14:creationId xmlns:p14="http://schemas.microsoft.com/office/powerpoint/2010/main" val="69530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C500F-E072-4743-9740-5B180E03A711}"/>
              </a:ext>
            </a:extLst>
          </p:cNvPr>
          <p:cNvSpPr>
            <a:spLocks noGrp="1"/>
          </p:cNvSpPr>
          <p:nvPr>
            <p:ph type="title"/>
          </p:nvPr>
        </p:nvSpPr>
        <p:spPr>
          <a:xfrm>
            <a:off x="1371599" y="294538"/>
            <a:ext cx="9895951" cy="1033669"/>
          </a:xfrm>
        </p:spPr>
        <p:txBody>
          <a:bodyPr vert="horz" lIns="91440" tIns="45720" rIns="91440" bIns="45720" numCol="1" rtlCol="0" anchor="ctr">
            <a:normAutofit/>
          </a:bodyPr>
          <a:lstStyle/>
          <a:p>
            <a:pPr algn="ctr"/>
            <a:r>
              <a:rPr lang="en-US" sz="4000" b="1" kern="1200" dirty="0">
                <a:solidFill>
                  <a:srgbClr val="FFFFFF"/>
                </a:solidFill>
                <a:latin typeface="Arial" panose="020B0604020202020204" pitchFamily="34" charset="0"/>
                <a:cs typeface="Arial" panose="020B0604020202020204" pitchFamily="34" charset="0"/>
              </a:rPr>
              <a:t>Acknowledgements</a:t>
            </a:r>
          </a:p>
        </p:txBody>
      </p:sp>
      <p:sp>
        <p:nvSpPr>
          <p:cNvPr id="5" name="TextBox 4">
            <a:extLst>
              <a:ext uri="{FF2B5EF4-FFF2-40B4-BE49-F238E27FC236}">
                <a16:creationId xmlns:a16="http://schemas.microsoft.com/office/drawing/2014/main" id="{C45AD733-60BB-48AA-ABD1-F7F47AC5607F}"/>
              </a:ext>
            </a:extLst>
          </p:cNvPr>
          <p:cNvSpPr txBox="1"/>
          <p:nvPr/>
        </p:nvSpPr>
        <p:spPr>
          <a:xfrm>
            <a:off x="731401" y="1891970"/>
            <a:ext cx="10536149" cy="3683358"/>
          </a:xfrm>
          <a:prstGeom prst="rect">
            <a:avLst/>
          </a:prstGeom>
        </p:spPr>
        <p:txBody>
          <a:bodyPr vert="horz" lIns="91440" tIns="45720" rIns="91440" bIns="45720" numCol="1" rtlCol="0" anchor="ctr">
            <a:noAutofit/>
          </a:bodyPr>
          <a:lstStyle/>
          <a:p>
            <a:pPr marR="0" algn="ctr">
              <a:lnSpc>
                <a:spcPct val="90000"/>
              </a:lnSpc>
              <a:spcBef>
                <a:spcPts val="0"/>
              </a:spcBef>
              <a:spcAft>
                <a:spcPts val="800"/>
              </a:spcAft>
            </a:pPr>
            <a:r>
              <a:rPr lang="en-US" sz="2400" dirty="0">
                <a:effectLst/>
                <a:latin typeface="Arial" panose="020B0604020202020204" pitchFamily="34" charset="0"/>
                <a:cs typeface="Arial" panose="020B0604020202020204" pitchFamily="34" charset="0"/>
              </a:rPr>
              <a:t>This work was supported by the Assistant Secretary of Defense for Health Affairs endorsed by the Department of Defense, through the </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Psychological Health/Traumatic Brain Injury Research Program Long-Term Impact of Military-Relevant Brain Injury Consortium (LIMBIC) Award/W81XWH-18-PH/TBIRP-LIMBIC under Awards No. W81XWH1920067 and W81XWH-13-2-0095, and by the U.S. Department of Veterans Affairs Awards No. I01 RX003443 and IK6 HX002608.</a:t>
            </a:r>
            <a:br>
              <a:rPr lang="en-US" sz="2400" dirty="0">
                <a:effectLst/>
                <a:latin typeface="Arial" panose="020B0604020202020204" pitchFamily="34" charset="0"/>
                <a:cs typeface="Arial" panose="020B0604020202020204" pitchFamily="34" charset="0"/>
              </a:rPr>
            </a:br>
            <a:br>
              <a:rPr lang="en-US" sz="2400" dirty="0">
                <a:effectLst/>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Dr. Pugh was also supported by VA Health Services Research and Development Service Research Career Scientist Award, 1 IK6 HX002608 </a:t>
            </a:r>
            <a:r>
              <a:rPr lang="en-US" sz="2400" dirty="0">
                <a:effectLst/>
                <a:latin typeface="Arial" panose="020B0604020202020204" pitchFamily="34" charset="0"/>
                <a:cs typeface="Arial" panose="020B0604020202020204" pitchFamily="34" charset="0"/>
              </a:rPr>
              <a:t>  </a:t>
            </a:r>
          </a:p>
          <a:p>
            <a:pPr marL="0" marR="0" indent="-228600" algn="ctr">
              <a:lnSpc>
                <a:spcPct val="90000"/>
              </a:lnSpc>
              <a:spcBef>
                <a:spcPts val="0"/>
              </a:spcBef>
              <a:spcAft>
                <a:spcPts val="800"/>
              </a:spcAft>
              <a:buFont typeface="Arial" panose="020B0604020202020204" pitchFamily="34" charset="0"/>
              <a:buChar char="•"/>
            </a:pP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66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112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Rectangle 112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Rectangle 112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Rectangle 112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12749" y="856445"/>
            <a:ext cx="3087385" cy="1033669"/>
          </a:xfrm>
        </p:spPr>
        <p:txBody>
          <a:bodyPr numCol="1">
            <a:noAutofit/>
          </a:bodyPr>
          <a:lstStyle/>
          <a:p>
            <a:pPr>
              <a:spcBef>
                <a:spcPts val="1200"/>
              </a:spcBef>
              <a:defRPr/>
            </a:pPr>
            <a:r>
              <a:rPr lang="en-US" sz="4000" b="1" dirty="0">
                <a:solidFill>
                  <a:srgbClr val="FFFFFF"/>
                </a:solidFill>
                <a:latin typeface="Arial" panose="020B0604020202020204" pitchFamily="34" charset="0"/>
                <a:cs typeface="Arial" panose="020B0604020202020204" pitchFamily="34" charset="0"/>
              </a:rPr>
              <a:t>Disclaimer</a:t>
            </a:r>
            <a:br>
              <a:rPr lang="en-US" sz="4000" b="1" dirty="0">
                <a:solidFill>
                  <a:srgbClr val="FFFFFF"/>
                </a:solidFill>
                <a:cs typeface="Arial" panose="020B0604020202020204" pitchFamily="34" charset="0"/>
              </a:rPr>
            </a:br>
            <a:br>
              <a:rPr lang="en-US" sz="4000" b="1" dirty="0">
                <a:solidFill>
                  <a:srgbClr val="FFFFFF"/>
                </a:solidFill>
                <a:cs typeface="Arial" panose="020B0604020202020204" pitchFamily="34" charset="0"/>
              </a:rPr>
            </a:br>
            <a:endParaRPr lang="en-US" sz="4000" dirty="0">
              <a:solidFill>
                <a:srgbClr val="FFFFFF"/>
              </a:solidFill>
              <a:cs typeface="Arial" panose="020B0604020202020204" pitchFamily="34" charset="0"/>
            </a:endParaRPr>
          </a:p>
        </p:txBody>
      </p:sp>
      <p:sp>
        <p:nvSpPr>
          <p:cNvPr id="11267" name="Content Placeholder 2"/>
          <p:cNvSpPr>
            <a:spLocks noGrp="1"/>
          </p:cNvSpPr>
          <p:nvPr>
            <p:ph sz="quarter" idx="2147483647"/>
          </p:nvPr>
        </p:nvSpPr>
        <p:spPr>
          <a:xfrm>
            <a:off x="1205345" y="2318197"/>
            <a:ext cx="9724031" cy="3683358"/>
          </a:xfrm>
          <a:prstGeom prst="rect">
            <a:avLst/>
          </a:prstGeom>
        </p:spPr>
        <p:txBody>
          <a:bodyPr numCol="1" anchor="ctr">
            <a:normAutofit/>
          </a:bodyPr>
          <a:lstStyle/>
          <a:p>
            <a:pPr marL="0" indent="0" algn="ctr">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The views, opinions, interpretations, conclusions and recommendations expressed in this presentation are those of the authors and do not reflect the official policy of the Department of the Navy, Department of the Army, Department of Defense, Department of Veterans Affairs, the U.S. Government, or any university affiliates.</a:t>
            </a:r>
          </a:p>
          <a:p>
            <a:pPr marL="0" indent="0" algn="ctr">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There are no relevant financial relationships to disclose.</a:t>
            </a:r>
          </a:p>
          <a:p>
            <a:pPr marL="0" indent="0" algn="ctr">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buFont typeface="Wingdings 2" pitchFamily="18" charset="2"/>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1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684E-9E2E-4262-96CE-EC9C36788FD2}"/>
              </a:ext>
            </a:extLst>
          </p:cNvPr>
          <p:cNvSpPr>
            <a:spLocks noGrp="1"/>
          </p:cNvSpPr>
          <p:nvPr>
            <p:ph type="title"/>
          </p:nvPr>
        </p:nvSpPr>
        <p:spPr>
          <a:xfrm>
            <a:off x="838200" y="226576"/>
            <a:ext cx="10515600" cy="729384"/>
          </a:xfrm>
        </p:spPr>
        <p:txBody>
          <a:bodyPr numCol="1">
            <a:noAutofit/>
          </a:bodyPr>
          <a:lstStyle/>
          <a:p>
            <a:pPr algn="ctr"/>
            <a:r>
              <a:rPr lang="en-US" sz="2800" b="1" dirty="0">
                <a:latin typeface="Arial" panose="020B0604020202020204" pitchFamily="34" charset="0"/>
                <a:cs typeface="Arial" panose="020B0604020202020204" pitchFamily="34" charset="0"/>
              </a:rPr>
              <a:t>Traumatic Brain Injury (TBI)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Signature Injury of Post-9/11 Conflicts</a:t>
            </a:r>
          </a:p>
        </p:txBody>
      </p:sp>
      <p:sp>
        <p:nvSpPr>
          <p:cNvPr id="7" name="TextBox 6">
            <a:extLst>
              <a:ext uri="{FF2B5EF4-FFF2-40B4-BE49-F238E27FC236}">
                <a16:creationId xmlns:a16="http://schemas.microsoft.com/office/drawing/2014/main" id="{02907E5F-D1A0-4EC3-9B28-B9CC30CAFCA6}"/>
              </a:ext>
            </a:extLst>
          </p:cNvPr>
          <p:cNvSpPr txBox="1"/>
          <p:nvPr/>
        </p:nvSpPr>
        <p:spPr>
          <a:xfrm>
            <a:off x="554179" y="6439089"/>
            <a:ext cx="11291457" cy="307777"/>
          </a:xfrm>
          <a:prstGeom prst="rect">
            <a:avLst/>
          </a:prstGeom>
          <a:noFill/>
        </p:spPr>
        <p:txBody>
          <a:bodyPr wrap="square" numCol="1">
            <a:spAutoFit/>
          </a:bodyPr>
          <a:lstStyle/>
          <a:p>
            <a:r>
              <a:rPr lang="en-US" sz="1400" dirty="0">
                <a:latin typeface="Arial" panose="020B0604020202020204" pitchFamily="34" charset="0"/>
                <a:cs typeface="Arial" panose="020B0604020202020204" pitchFamily="34" charset="0"/>
                <a:hlinkClick r:id="rId3"/>
              </a:rPr>
              <a:t>https://health.mil/Military-Health-Topics/Centers-of-Excellence/Traumatic-Brain-Injury-Center-of-Excellence/DOD-TBI-Worldwide-Numbers</a:t>
            </a:r>
            <a:endParaRPr lang="en-US"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ACDCD3-1EA8-45C8-9BCB-920C9688D837}"/>
              </a:ext>
            </a:extLst>
          </p:cNvPr>
          <p:cNvPicPr>
            <a:picLocks noChangeAspect="1"/>
          </p:cNvPicPr>
          <p:nvPr/>
        </p:nvPicPr>
        <p:blipFill rotWithShape="1">
          <a:blip r:embed="rId4"/>
          <a:srcRect l="29400" t="19270" r="31500" b="35190"/>
          <a:stretch/>
        </p:blipFill>
        <p:spPr>
          <a:xfrm>
            <a:off x="2102495" y="1070171"/>
            <a:ext cx="8492353" cy="5254706"/>
          </a:xfrm>
          <a:prstGeom prst="rect">
            <a:avLst/>
          </a:prstGeom>
        </p:spPr>
      </p:pic>
    </p:spTree>
    <p:extLst>
      <p:ext uri="{BB962C8B-B14F-4D97-AF65-F5344CB8AC3E}">
        <p14:creationId xmlns:p14="http://schemas.microsoft.com/office/powerpoint/2010/main" val="229601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22C6B-217D-460E-9EAC-B8A6FBE42DAB}"/>
              </a:ext>
            </a:extLst>
          </p:cNvPr>
          <p:cNvSpPr>
            <a:spLocks noGrp="1"/>
          </p:cNvSpPr>
          <p:nvPr>
            <p:ph type="title"/>
          </p:nvPr>
        </p:nvSpPr>
        <p:spPr>
          <a:xfrm>
            <a:off x="466722" y="586855"/>
            <a:ext cx="3201366" cy="3387497"/>
          </a:xfrm>
        </p:spPr>
        <p:txBody>
          <a:bodyPr numCol="1" anchor="b">
            <a:normAutofit/>
          </a:bodyPr>
          <a:lstStyle/>
          <a:p>
            <a:pPr algn="ctr"/>
            <a:r>
              <a:rPr lang="en-US" sz="4000" b="1" dirty="0">
                <a:solidFill>
                  <a:srgbClr val="FFFFFF"/>
                </a:solidFill>
                <a:latin typeface="Arial" panose="020B0604020202020204" pitchFamily="34" charset="0"/>
                <a:cs typeface="Arial" panose="020B0604020202020204" pitchFamily="34" charset="0"/>
              </a:rPr>
              <a:t>Adverse Outcomes of Interest </a:t>
            </a:r>
          </a:p>
        </p:txBody>
      </p:sp>
      <p:sp>
        <p:nvSpPr>
          <p:cNvPr id="3" name="Content Placeholder 2">
            <a:extLst>
              <a:ext uri="{FF2B5EF4-FFF2-40B4-BE49-F238E27FC236}">
                <a16:creationId xmlns:a16="http://schemas.microsoft.com/office/drawing/2014/main" id="{47D164A3-134C-46B9-A9DF-C174EDA9AD9C}"/>
              </a:ext>
            </a:extLst>
          </p:cNvPr>
          <p:cNvSpPr>
            <a:spLocks noGrp="1"/>
          </p:cNvSpPr>
          <p:nvPr>
            <p:ph idx="1"/>
          </p:nvPr>
        </p:nvSpPr>
        <p:spPr>
          <a:xfrm>
            <a:off x="4317084" y="984040"/>
            <a:ext cx="7592602" cy="5546047"/>
          </a:xfrm>
        </p:spPr>
        <p:txBody>
          <a:bodyPr numCol="1" anchor="ctr">
            <a:normAutofit lnSpcReduction="10000"/>
          </a:bodyPr>
          <a:lstStyle/>
          <a:p>
            <a:r>
              <a:rPr lang="en-US" b="1" dirty="0">
                <a:latin typeface="Arial" panose="020B0604020202020204" pitchFamily="34" charset="0"/>
                <a:cs typeface="Arial" panose="020B0604020202020204" pitchFamily="34" charset="0"/>
              </a:rPr>
              <a:t>Substance Use Disorders (SUD)*</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lvl="1"/>
            <a:r>
              <a:rPr lang="en-US" sz="2800" b="1" dirty="0">
                <a:latin typeface="Arial" panose="020B0604020202020204" pitchFamily="34" charset="0"/>
                <a:cs typeface="Arial" panose="020B0604020202020204" pitchFamily="34" charset="0"/>
              </a:rPr>
              <a:t>Alcohol Use Disorder (AUD)</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a:p>
            <a:pPr lvl="1"/>
            <a:r>
              <a:rPr lang="en-US" sz="2800" b="1" dirty="0">
                <a:latin typeface="Arial" panose="020B0604020202020204" pitchFamily="34" charset="0"/>
                <a:cs typeface="Arial" panose="020B0604020202020204" pitchFamily="34" charset="0"/>
              </a:rPr>
              <a:t>Opioid Use Disorder (OUD)</a:t>
            </a:r>
          </a:p>
          <a:p>
            <a:pPr marL="457200" lvl="1" indent="0">
              <a:buNone/>
            </a:pPr>
            <a:endParaRPr lang="en-US" sz="28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Overdose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Homelessness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Death</a:t>
            </a:r>
          </a:p>
          <a:p>
            <a:pPr marL="3657600" lvl="8" indent="0">
              <a:buNone/>
            </a:pPr>
            <a:r>
              <a:rPr lang="en-US" sz="2000" b="1" dirty="0">
                <a:latin typeface="Arial" panose="020B0604020202020204" pitchFamily="34" charset="0"/>
                <a:cs typeface="Arial" panose="020B0604020202020204" pitchFamily="34" charset="0"/>
              </a:rPr>
              <a:t>	</a:t>
            </a:r>
          </a:p>
          <a:p>
            <a:pPr marL="3657600" lvl="8" indent="0">
              <a:buNone/>
            </a:pPr>
            <a:r>
              <a:rPr lang="en-US" sz="2000" b="1" dirty="0">
                <a:latin typeface="Arial" panose="020B0604020202020204" pitchFamily="34" charset="0"/>
                <a:cs typeface="Arial" panose="020B0604020202020204" pitchFamily="34" charset="0"/>
              </a:rPr>
              <a:t>	</a:t>
            </a:r>
          </a:p>
          <a:p>
            <a:pPr marL="3657600" lvl="8" indent="0">
              <a:buNone/>
            </a:pPr>
            <a:r>
              <a:rPr lang="en-US" sz="2400" b="1" dirty="0">
                <a:latin typeface="Arial" panose="020B0604020202020204" pitchFamily="34" charset="0"/>
                <a:cs typeface="Arial" panose="020B0604020202020204" pitchFamily="34" charset="0"/>
              </a:rPr>
              <a:t>   *Excludes tobacco use</a:t>
            </a:r>
          </a:p>
          <a:p>
            <a:pPr marL="3657600" lvl="8" indent="0">
              <a:buNone/>
            </a:pPr>
            <a:endParaRPr lang="en-US" sz="2000" b="1" dirty="0">
              <a:latin typeface="Arial" panose="020B0604020202020204" pitchFamily="34" charset="0"/>
              <a:cs typeface="Arial" panose="020B0604020202020204" pitchFamily="34" charset="0"/>
            </a:endParaRPr>
          </a:p>
          <a:p>
            <a:pPr marL="3657600" lvl="8" indent="0">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26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2DEE-D95B-4B88-B52A-AA19576186E7}"/>
              </a:ext>
            </a:extLst>
          </p:cNvPr>
          <p:cNvSpPr>
            <a:spLocks noGrp="1"/>
          </p:cNvSpPr>
          <p:nvPr>
            <p:ph type="title"/>
          </p:nvPr>
        </p:nvSpPr>
        <p:spPr>
          <a:xfrm>
            <a:off x="838200" y="264551"/>
            <a:ext cx="10515600" cy="529819"/>
          </a:xfrm>
        </p:spPr>
        <p:txBody>
          <a:bodyPr numCol="1">
            <a:normAutofit fontScale="90000"/>
          </a:bodyPr>
          <a:lstStyle/>
          <a:p>
            <a:pPr algn="ctr"/>
            <a:r>
              <a:rPr lang="en-US" sz="3200" b="1" dirty="0">
                <a:latin typeface="Arial" panose="020B0604020202020204" pitchFamily="34" charset="0"/>
                <a:cs typeface="Arial" panose="020B0604020202020204" pitchFamily="34" charset="0"/>
              </a:rPr>
              <a:t>Overview of VA TBI Screening Process</a:t>
            </a:r>
            <a:endParaRPr lang="en-US" sz="3200" b="1" baseline="30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31BDE9D-E6A9-4B21-AD1C-FD031F04015C}"/>
              </a:ext>
            </a:extLst>
          </p:cNvPr>
          <p:cNvPicPr>
            <a:picLocks noChangeAspect="1"/>
          </p:cNvPicPr>
          <p:nvPr/>
        </p:nvPicPr>
        <p:blipFill rotWithShape="1">
          <a:blip r:embed="rId3"/>
          <a:srcRect l="36826" t="56262" r="19017" b="11379"/>
          <a:stretch/>
        </p:blipFill>
        <p:spPr>
          <a:xfrm>
            <a:off x="355447" y="877935"/>
            <a:ext cx="11481105" cy="4557386"/>
          </a:xfrm>
          <a:prstGeom prst="rect">
            <a:avLst/>
          </a:prstGeom>
        </p:spPr>
      </p:pic>
      <p:sp>
        <p:nvSpPr>
          <p:cNvPr id="3" name="TextBox 2">
            <a:extLst>
              <a:ext uri="{FF2B5EF4-FFF2-40B4-BE49-F238E27FC236}">
                <a16:creationId xmlns:a16="http://schemas.microsoft.com/office/drawing/2014/main" id="{C61032EB-C91C-4C24-8682-7FD0FB9274B4}"/>
              </a:ext>
            </a:extLst>
          </p:cNvPr>
          <p:cNvSpPr txBox="1"/>
          <p:nvPr/>
        </p:nvSpPr>
        <p:spPr>
          <a:xfrm>
            <a:off x="355447" y="6231264"/>
            <a:ext cx="11481104" cy="523220"/>
          </a:xfrm>
          <a:prstGeom prst="rect">
            <a:avLst/>
          </a:prstGeom>
          <a:noFill/>
        </p:spPr>
        <p:txBody>
          <a:bodyPr wrap="square" numCol="1" rtlCol="0">
            <a:spAutoFit/>
          </a:bodyPr>
          <a:lstStyle/>
          <a:p>
            <a:r>
              <a:rPr lang="en-US" sz="1400" dirty="0">
                <a:latin typeface="Arial" panose="020B0604020202020204" pitchFamily="34" charset="0"/>
                <a:cs typeface="Arial" panose="020B0604020202020204" pitchFamily="34" charset="0"/>
              </a:rPr>
              <a:t>General Accounting Office. (2008, February). VA Health Care. Mild traumatic brain injury screening and evaluation implemented for OEF/OIF veterans, but challenges remain. GAO08-276. Washington, DC: General Accounting Office </a:t>
            </a:r>
            <a:r>
              <a:rPr lang="en-US" sz="1400" dirty="0">
                <a:latin typeface="Arial" panose="020B0604020202020204" pitchFamily="34" charset="0"/>
                <a:cs typeface="Arial" panose="020B0604020202020204" pitchFamily="34" charset="0"/>
                <a:hlinkClick r:id="rId4"/>
              </a:rPr>
              <a:t>https://www.gao.gov/assets/gao-08-276.pdf</a:t>
            </a: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0C84F37-163A-4E2F-92AD-73D5BF51082E}"/>
              </a:ext>
            </a:extLst>
          </p:cNvPr>
          <p:cNvSpPr txBox="1"/>
          <p:nvPr/>
        </p:nvSpPr>
        <p:spPr>
          <a:xfrm>
            <a:off x="9227822" y="5571486"/>
            <a:ext cx="2608729" cy="646331"/>
          </a:xfrm>
          <a:prstGeom prst="rect">
            <a:avLst/>
          </a:prstGeom>
          <a:noFill/>
        </p:spPr>
        <p:txBody>
          <a:bodyPr wrap="square" numCol="1" rtlCol="0">
            <a:spAutoFit/>
          </a:bodyPr>
          <a:lstStyle/>
          <a:p>
            <a:r>
              <a:rPr lang="en-US" dirty="0">
                <a:latin typeface="Arial" panose="020B0604020202020204" pitchFamily="34" charset="0"/>
                <a:cs typeface="Arial" panose="020B0604020202020204" pitchFamily="34" charset="0"/>
              </a:rPr>
              <a:t>Sensitivity = 0.94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Specificity = 0.59</a:t>
            </a:r>
          </a:p>
        </p:txBody>
      </p:sp>
    </p:spTree>
    <p:extLst>
      <p:ext uri="{BB962C8B-B14F-4D97-AF65-F5344CB8AC3E}">
        <p14:creationId xmlns:p14="http://schemas.microsoft.com/office/powerpoint/2010/main" val="10499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408E-7B11-49EC-B202-F3E10F40E655}"/>
              </a:ext>
            </a:extLst>
          </p:cNvPr>
          <p:cNvSpPr>
            <a:spLocks noGrp="1"/>
          </p:cNvSpPr>
          <p:nvPr>
            <p:ph type="title"/>
          </p:nvPr>
        </p:nvSpPr>
        <p:spPr>
          <a:xfrm>
            <a:off x="0" y="1875214"/>
            <a:ext cx="3482180" cy="2468186"/>
          </a:xfrm>
        </p:spPr>
        <p:txBody>
          <a:bodyPr numCol="1">
            <a:normAutofit/>
          </a:bodyPr>
          <a:lstStyle/>
          <a:p>
            <a:pPr algn="ctr"/>
            <a:r>
              <a:rPr lang="en-US" sz="3200" b="1" dirty="0">
                <a:solidFill>
                  <a:srgbClr val="002060"/>
                </a:solidFill>
                <a:latin typeface="Arial" panose="020B0604020202020204" pitchFamily="34" charset="0"/>
                <a:cs typeface="Arial" panose="020B0604020202020204" pitchFamily="34" charset="0"/>
              </a:rPr>
              <a:t>VHA Comprehensive TBI Evaluation (CTBIE) </a:t>
            </a:r>
          </a:p>
        </p:txBody>
      </p:sp>
      <p:graphicFrame>
        <p:nvGraphicFramePr>
          <p:cNvPr id="5" name="Content Placeholder 2">
            <a:extLst>
              <a:ext uri="{FF2B5EF4-FFF2-40B4-BE49-F238E27FC236}">
                <a16:creationId xmlns:a16="http://schemas.microsoft.com/office/drawing/2014/main" id="{749329CF-DDAA-D21A-3130-7A1678AF2DBA}"/>
              </a:ext>
            </a:extLst>
          </p:cNvPr>
          <p:cNvGraphicFramePr>
            <a:graphicFrameLocks noGrp="1"/>
          </p:cNvGraphicFramePr>
          <p:nvPr>
            <p:ph idx="1"/>
            <p:extLst>
              <p:ext uri="{D42A27DB-BD31-4B8C-83A1-F6EECF244321}">
                <p14:modId xmlns:p14="http://schemas.microsoft.com/office/powerpoint/2010/main" val="1073820115"/>
              </p:ext>
            </p:extLst>
          </p:nvPr>
        </p:nvGraphicFramePr>
        <p:xfrm>
          <a:off x="3695921" y="603787"/>
          <a:ext cx="8211827"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4B41802-3296-4AD6-94E5-C3B81D959A4E}"/>
              </a:ext>
            </a:extLst>
          </p:cNvPr>
          <p:cNvSpPr txBox="1"/>
          <p:nvPr/>
        </p:nvSpPr>
        <p:spPr>
          <a:xfrm>
            <a:off x="1023366" y="6381926"/>
            <a:ext cx="10330434" cy="369332"/>
          </a:xfrm>
          <a:prstGeom prst="rect">
            <a:avLst/>
          </a:prstGeom>
          <a:noFill/>
        </p:spPr>
        <p:txBody>
          <a:bodyPr wrap="square" numCol="1">
            <a:spAutoFit/>
          </a:bodyPr>
          <a:lstStyle/>
          <a:p>
            <a:r>
              <a:rPr lang="en-US" dirty="0">
                <a:latin typeface="Arial" panose="020B0604020202020204" pitchFamily="34" charset="0"/>
                <a:cs typeface="Arial" panose="020B0604020202020204" pitchFamily="34" charset="0"/>
                <a:hlinkClick r:id="rId8"/>
              </a:rPr>
              <a:t>http://vaww.rehab.va.gov/ProgramDocuments/TBI/ComprehensiveTBIEvaluationRevisions.pdf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48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0059BA4-21B8-4F65-84F5-1D9B6610C924}"/>
              </a:ext>
            </a:extLst>
          </p:cNvPr>
          <p:cNvSpPr txBox="1"/>
          <p:nvPr/>
        </p:nvSpPr>
        <p:spPr>
          <a:xfrm>
            <a:off x="7138164" y="1193483"/>
            <a:ext cx="4669523" cy="4278094"/>
          </a:xfrm>
          <a:prstGeom prst="rect">
            <a:avLst/>
          </a:prstGeom>
          <a:noFill/>
          <a:ln w="41275">
            <a:solidFill>
              <a:schemeClr val="accent1"/>
            </a:solidFill>
          </a:ln>
        </p:spPr>
        <p:txBody>
          <a:bodyPr wrap="square" numCol="1" rtlCol="0">
            <a:spAutoFit/>
          </a:bodyPr>
          <a:lstStyle/>
          <a:p>
            <a:pPr algn="ctr"/>
            <a:r>
              <a:rPr lang="en-US" sz="2000" b="1" dirty="0">
                <a:latin typeface="Arial" panose="020B0604020202020204" pitchFamily="34" charset="0"/>
                <a:cs typeface="Arial" panose="020B0604020202020204" pitchFamily="34" charset="0"/>
              </a:rPr>
              <a:t>Research Question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Are Post-9/11 Veterans who screened positive for TBI, </a:t>
            </a:r>
            <a:r>
              <a:rPr lang="en-US" b="1" dirty="0">
                <a:effectLst/>
                <a:latin typeface="Arial" panose="020B0604020202020204" pitchFamily="34" charset="0"/>
                <a:ea typeface="Calibri" panose="020F0502020204030204" pitchFamily="34" charset="0"/>
                <a:cs typeface="Arial" panose="020B0604020202020204" pitchFamily="34" charset="0"/>
              </a:rPr>
              <a:t>but did not complete a VA CTBIE (No CTBIE)</a:t>
            </a:r>
            <a:r>
              <a:rPr lang="en-US" dirty="0">
                <a:effectLst/>
                <a:latin typeface="Arial" panose="020B0604020202020204" pitchFamily="34" charset="0"/>
                <a:ea typeface="Calibri" panose="020F0502020204030204" pitchFamily="34" charset="0"/>
                <a:cs typeface="Arial" panose="020B0604020202020204" pitchFamily="34" charset="0"/>
              </a:rPr>
              <a:t>, at increased </a:t>
            </a:r>
            <a:r>
              <a:rPr lang="en-US" dirty="0">
                <a:latin typeface="Arial" panose="020B0604020202020204" pitchFamily="34" charset="0"/>
                <a:ea typeface="Calibri" panose="020F0502020204030204" pitchFamily="34" charset="0"/>
                <a:cs typeface="Arial" panose="020B0604020202020204" pitchFamily="34" charset="0"/>
              </a:rPr>
              <a:t>risk</a:t>
            </a:r>
            <a:r>
              <a:rPr lang="en-US" dirty="0">
                <a:effectLst/>
                <a:latin typeface="Arial" panose="020B0604020202020204" pitchFamily="34" charset="0"/>
                <a:ea typeface="Calibri" panose="020F0502020204030204" pitchFamily="34" charset="0"/>
                <a:cs typeface="Arial" panose="020B0604020202020204" pitchFamily="34" charset="0"/>
              </a:rPr>
              <a:t> for incident adverse outcomes compared to those who screened positive and completed a CTBIE</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within 3-years post-TBI screen? </a:t>
            </a:r>
          </a:p>
          <a:p>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S</a:t>
            </a:r>
            <a:r>
              <a:rPr lang="en-US" dirty="0">
                <a:effectLst/>
                <a:latin typeface="Arial" panose="020B0604020202020204" pitchFamily="34" charset="0"/>
                <a:ea typeface="Calibri" panose="020F0502020204030204" pitchFamily="34" charset="0"/>
                <a:cs typeface="Arial" panose="020B0604020202020204" pitchFamily="34" charset="0"/>
              </a:rPr>
              <a:t>ubstance use disorder (SUD)</a:t>
            </a:r>
            <a:endParaRPr lang="en-US"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A</a:t>
            </a:r>
            <a:r>
              <a:rPr lang="en-US" dirty="0">
                <a:effectLst/>
                <a:latin typeface="Arial" panose="020B0604020202020204" pitchFamily="34" charset="0"/>
                <a:ea typeface="Calibri" panose="020F0502020204030204" pitchFamily="34" charset="0"/>
                <a:cs typeface="Arial" panose="020B0604020202020204" pitchFamily="34" charset="0"/>
              </a:rPr>
              <a:t>lcohol use disorder (AUD)</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pioid use disorder (OUD)</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O</a:t>
            </a:r>
            <a:r>
              <a:rPr lang="en-US" dirty="0">
                <a:effectLst/>
                <a:latin typeface="Arial" panose="020B0604020202020204" pitchFamily="34" charset="0"/>
                <a:ea typeface="Calibri" panose="020F0502020204030204" pitchFamily="34" charset="0"/>
                <a:cs typeface="Arial" panose="020B0604020202020204" pitchFamily="34" charset="0"/>
              </a:rPr>
              <a:t>verdose</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a:t>
            </a:r>
            <a:r>
              <a:rPr lang="en-US" dirty="0">
                <a:effectLst/>
                <a:latin typeface="Arial" panose="020B0604020202020204" pitchFamily="34" charset="0"/>
                <a:ea typeface="Calibri" panose="020F0502020204030204" pitchFamily="34" charset="0"/>
                <a:cs typeface="Arial" panose="020B0604020202020204" pitchFamily="34" charset="0"/>
              </a:rPr>
              <a:t>omelessness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Death</a:t>
            </a:r>
          </a:p>
        </p:txBody>
      </p:sp>
      <p:sp>
        <p:nvSpPr>
          <p:cNvPr id="2" name="TextBox 1">
            <a:extLst>
              <a:ext uri="{FF2B5EF4-FFF2-40B4-BE49-F238E27FC236}">
                <a16:creationId xmlns:a16="http://schemas.microsoft.com/office/drawing/2014/main" id="{C65D5C59-93CD-4622-BFD2-CB6D5CE601DC}"/>
              </a:ext>
            </a:extLst>
          </p:cNvPr>
          <p:cNvSpPr txBox="1"/>
          <p:nvPr/>
        </p:nvSpPr>
        <p:spPr>
          <a:xfrm>
            <a:off x="2178788" y="208185"/>
            <a:ext cx="5550195" cy="584775"/>
          </a:xfrm>
          <a:prstGeom prst="rect">
            <a:avLst/>
          </a:prstGeom>
          <a:noFill/>
        </p:spPr>
        <p:txBody>
          <a:bodyPr wrap="square" numCol="1" rtlCol="0">
            <a:spAutoFit/>
          </a:bodyPr>
          <a:lstStyle/>
          <a:p>
            <a:pPr algn="ctr"/>
            <a:r>
              <a:rPr lang="en-US" sz="3200" b="1" dirty="0">
                <a:latin typeface="Arial" panose="020B0604020202020204" pitchFamily="34" charset="0"/>
                <a:cs typeface="Arial" panose="020B0604020202020204" pitchFamily="34" charset="0"/>
              </a:rPr>
              <a:t>TBI Screening Pathways</a:t>
            </a:r>
          </a:p>
        </p:txBody>
      </p:sp>
      <p:sp>
        <p:nvSpPr>
          <p:cNvPr id="4" name="Left Brace 3">
            <a:extLst>
              <a:ext uri="{FF2B5EF4-FFF2-40B4-BE49-F238E27FC236}">
                <a16:creationId xmlns:a16="http://schemas.microsoft.com/office/drawing/2014/main" id="{55093D66-F67B-430F-8763-04CDEA382772}"/>
              </a:ext>
            </a:extLst>
          </p:cNvPr>
          <p:cNvSpPr/>
          <p:nvPr/>
        </p:nvSpPr>
        <p:spPr>
          <a:xfrm rot="16200000">
            <a:off x="2516552" y="4315627"/>
            <a:ext cx="330377" cy="1129288"/>
          </a:xfrm>
          <a:prstGeom prst="leftBrace">
            <a:avLst>
              <a:gd name="adj1" fmla="val 8333"/>
              <a:gd name="adj2" fmla="val 49148"/>
            </a:avLst>
          </a:prstGeom>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p>
        </p:txBody>
      </p:sp>
      <p:pic>
        <p:nvPicPr>
          <p:cNvPr id="6" name="Picture 5">
            <a:extLst>
              <a:ext uri="{FF2B5EF4-FFF2-40B4-BE49-F238E27FC236}">
                <a16:creationId xmlns:a16="http://schemas.microsoft.com/office/drawing/2014/main" id="{E54E29EE-261E-4FB1-90FF-1A9632E92F4B}"/>
              </a:ext>
            </a:extLst>
          </p:cNvPr>
          <p:cNvPicPr>
            <a:picLocks noChangeAspect="1"/>
          </p:cNvPicPr>
          <p:nvPr/>
        </p:nvPicPr>
        <p:blipFill rotWithShape="1">
          <a:blip r:embed="rId3"/>
          <a:srcRect l="35646" t="17637" r="13708" b="30594"/>
          <a:stretch/>
        </p:blipFill>
        <p:spPr>
          <a:xfrm>
            <a:off x="575341" y="1284269"/>
            <a:ext cx="6174769" cy="3430813"/>
          </a:xfrm>
          <a:prstGeom prst="rect">
            <a:avLst/>
          </a:prstGeom>
        </p:spPr>
      </p:pic>
      <p:sp>
        <p:nvSpPr>
          <p:cNvPr id="3" name="TextBox 2">
            <a:extLst>
              <a:ext uri="{FF2B5EF4-FFF2-40B4-BE49-F238E27FC236}">
                <a16:creationId xmlns:a16="http://schemas.microsoft.com/office/drawing/2014/main" id="{BAA37E9F-6436-474A-A813-ED55BFA22911}"/>
              </a:ext>
            </a:extLst>
          </p:cNvPr>
          <p:cNvSpPr txBox="1"/>
          <p:nvPr/>
        </p:nvSpPr>
        <p:spPr>
          <a:xfrm>
            <a:off x="1729042" y="5041725"/>
            <a:ext cx="1878677" cy="830997"/>
          </a:xfrm>
          <a:prstGeom prst="rect">
            <a:avLst/>
          </a:prstGeom>
          <a:noFill/>
          <a:ln>
            <a:solidFill>
              <a:schemeClr val="accent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Follow-up care as determined by CTBIE</a:t>
            </a:r>
          </a:p>
        </p:txBody>
      </p:sp>
    </p:spTree>
    <p:extLst>
      <p:ext uri="{BB962C8B-B14F-4D97-AF65-F5344CB8AC3E}">
        <p14:creationId xmlns:p14="http://schemas.microsoft.com/office/powerpoint/2010/main" val="28572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16649</TotalTime>
  <Words>2198</Words>
  <Application>Microsoft Office PowerPoint</Application>
  <PresentationFormat>Widescreen</PresentationFormat>
  <Paragraphs>423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 2</vt:lpstr>
      <vt:lpstr>Office Theme</vt:lpstr>
      <vt:lpstr>Increased Risk of Adverse Outcomes among  Post-9/11 Veterans who Screen Positive for TBI and  Do Not Receive a  Follow-up Comprehensive TBI Evaluation</vt:lpstr>
      <vt:lpstr>Co-authors</vt:lpstr>
      <vt:lpstr>Acknowledgements</vt:lpstr>
      <vt:lpstr>Disclaimer  </vt:lpstr>
      <vt:lpstr>Traumatic Brain Injury (TBI)  Signature Injury of Post-9/11 Conflicts</vt:lpstr>
      <vt:lpstr>Adverse Outcomes of Interest </vt:lpstr>
      <vt:lpstr>Overview of VA TBI Screening Process</vt:lpstr>
      <vt:lpstr>VHA Comprehensive TBI Evaluation (CTBIE) </vt:lpstr>
      <vt:lpstr>PowerPoint Presentation</vt:lpstr>
      <vt:lpstr>PowerPoint Presentation</vt:lpstr>
      <vt:lpstr>Methods</vt:lpstr>
      <vt:lpstr>Table 1.  Sample Characteristics</vt:lpstr>
      <vt:lpstr>Table 2.  Pre-TBI Screening Health Characteristics  </vt:lpstr>
      <vt:lpstr>Table 3.  Incident adverse outcomes within  3-years  post-TBI screen </vt:lpstr>
      <vt:lpstr>Table 4. Incident Adverse Outcomes within 3-years Post-TBI Screen CTBIE Completion Groups </vt:lpstr>
      <vt:lpstr>Table 4. Incident Adverse Outcomes within 3-years Post-TBI Screen CTBIE Completion Groups </vt:lpstr>
      <vt:lpstr>Table 5. Prevalence of Diagnoses within 3-years Post-TBI Screen</vt:lpstr>
      <vt:lpstr>Table 6. VA Health Care Utilization 3-years post-TBI Screen</vt:lpstr>
      <vt:lpstr>Summary </vt:lpstr>
      <vt:lpstr>Implications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who Screen Positive for TBI and do not Receive a Follow-up Comprehensive TBI Evaluation are at Increased Risk for Adverse Outcomes</dc:title>
  <dc:creator>Pogoda, Terri K. (she/her/hers)</dc:creator>
  <cp:lastModifiedBy>Pogoda, Terri K. (she/her/hers)</cp:lastModifiedBy>
  <cp:revision>452</cp:revision>
  <cp:lastPrinted>2022-06-04T14:09:22Z</cp:lastPrinted>
  <dcterms:created xsi:type="dcterms:W3CDTF">2022-05-30T02:08:34Z</dcterms:created>
  <dcterms:modified xsi:type="dcterms:W3CDTF">2023-02-16T18:11:01Z</dcterms:modified>
</cp:coreProperties>
</file>